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7" r:id="rId3"/>
    <p:sldId id="266" r:id="rId4"/>
    <p:sldId id="258" r:id="rId5"/>
    <p:sldId id="265" r:id="rId6"/>
    <p:sldId id="260" r:id="rId7"/>
    <p:sldId id="259" r:id="rId8"/>
    <p:sldId id="263" r:id="rId9"/>
    <p:sldId id="264" r:id="rId10"/>
    <p:sldId id="261" r:id="rId11"/>
    <p:sldId id="262"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8133" autoAdjust="0"/>
  </p:normalViewPr>
  <p:slideViewPr>
    <p:cSldViewPr>
      <p:cViewPr varScale="1">
        <p:scale>
          <a:sx n="52" d="100"/>
          <a:sy n="52" d="100"/>
        </p:scale>
        <p:origin x="-2082"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FC867E-98EB-49E3-858A-E8463226E815}" type="datetimeFigureOut">
              <a:rPr lang="en-US" smtClean="0"/>
              <a:pPr/>
              <a:t>6/28/2010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50F9893-8F18-4149-AF93-DE71932D65A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odge.info/german-english/Gro%DFbritannien.html"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www.journey-to-germany.com/education.html"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8" Type="http://schemas.openxmlformats.org/officeDocument/2006/relationships/hyperlink" Target="http://en.wikipedia.org/wiki/Eurovision_Song_Contest_2010" TargetMode="External"/><Relationship Id="rId3" Type="http://schemas.openxmlformats.org/officeDocument/2006/relationships/hyperlink" Target="http://en.wikipedia.org/wiki/Eurovision_Song_Contest_1996" TargetMode="External"/><Relationship Id="rId7" Type="http://schemas.openxmlformats.org/officeDocument/2006/relationships/hyperlink" Target="http://en.wikipedia.org/wiki/Eurovision_Song_Contest_1982"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en.wikipedia.org/wiki/Eurovision_Song_Contest#.22Big_Four.22" TargetMode="External"/><Relationship Id="rId5" Type="http://schemas.openxmlformats.org/officeDocument/2006/relationships/hyperlink" Target="http://en.wikipedia.org/wiki/Spain_in_the_Eurovision_Song_Contest" TargetMode="External"/><Relationship Id="rId4" Type="http://schemas.openxmlformats.org/officeDocument/2006/relationships/hyperlink" Target="http://en.wikipedia.org/wiki/Eurovision_Song_Contest_1956"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en.wikipedia.org/wiki/Munich"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en.wikipedia.org/wiki/Oktoberfest_celebrations"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imple.wikipedia.org/wiki/Intestine"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a:buFont typeface="Arial" pitchFamily="34" charset="0"/>
              <a:buNone/>
            </a:pPr>
            <a:r>
              <a:rPr lang="en-GB" sz="1100" kern="1200" dirty="0" smtClean="0">
                <a:solidFill>
                  <a:schemeClr val="tx1"/>
                </a:solidFill>
                <a:latin typeface="+mn-lt"/>
                <a:ea typeface="+mn-ea"/>
                <a:cs typeface="+mn-cs"/>
              </a:rPr>
              <a:t>Welcome to 10SW’s assembly on everyone’s favourite country Germany!! </a:t>
            </a:r>
          </a:p>
          <a:p>
            <a:pPr>
              <a:buFont typeface="Arial" pitchFamily="34" charset="0"/>
              <a:buNone/>
            </a:pPr>
            <a:r>
              <a:rPr lang="en-GB" sz="1100" kern="1200" dirty="0" smtClean="0">
                <a:solidFill>
                  <a:schemeClr val="tx1"/>
                </a:solidFill>
                <a:latin typeface="+mn-lt"/>
                <a:ea typeface="+mn-ea"/>
                <a:cs typeface="+mn-cs"/>
              </a:rPr>
              <a:t> </a:t>
            </a:r>
          </a:p>
          <a:p>
            <a:pPr>
              <a:buFont typeface="Arial" pitchFamily="34" charset="0"/>
              <a:buChar char="•"/>
            </a:pPr>
            <a:r>
              <a:rPr lang="en-GB" sz="1100" kern="1200" dirty="0" smtClean="0">
                <a:solidFill>
                  <a:schemeClr val="tx1"/>
                </a:solidFill>
                <a:latin typeface="+mn-lt"/>
                <a:ea typeface="+mn-ea"/>
                <a:cs typeface="+mn-cs"/>
              </a:rPr>
              <a:t>The German for</a:t>
            </a:r>
            <a:r>
              <a:rPr lang="en-GB" sz="1100" kern="1200" baseline="0" dirty="0" smtClean="0">
                <a:solidFill>
                  <a:schemeClr val="tx1"/>
                </a:solidFill>
                <a:latin typeface="+mn-lt"/>
                <a:ea typeface="+mn-ea"/>
                <a:cs typeface="+mn-cs"/>
              </a:rPr>
              <a:t> </a:t>
            </a:r>
            <a:r>
              <a:rPr lang="en-GB" sz="1100" kern="1200" dirty="0" smtClean="0">
                <a:solidFill>
                  <a:schemeClr val="tx1"/>
                </a:solidFill>
                <a:latin typeface="+mn-lt"/>
                <a:ea typeface="+mn-ea"/>
                <a:cs typeface="+mn-cs"/>
              </a:rPr>
              <a:t>Germany is actually ‘Deutschland’ also Great B</a:t>
            </a:r>
            <a:r>
              <a:rPr lang="en-GB" sz="1100" kern="1200" baseline="0" dirty="0" smtClean="0">
                <a:solidFill>
                  <a:schemeClr val="tx1"/>
                </a:solidFill>
                <a:latin typeface="+mn-lt"/>
                <a:ea typeface="+mn-ea"/>
                <a:cs typeface="+mn-cs"/>
              </a:rPr>
              <a:t>ritain is ‘</a:t>
            </a:r>
            <a:r>
              <a:rPr lang="en-US" sz="1100" u="none" dirty="0" err="1" smtClean="0">
                <a:hlinkClick r:id="rId3"/>
              </a:rPr>
              <a:t>Großbritannien</a:t>
            </a:r>
            <a:r>
              <a:rPr lang="en-US" sz="1100" u="none" dirty="0" smtClean="0"/>
              <a:t> ‘ </a:t>
            </a:r>
            <a:endParaRPr lang="en-US" sz="1100" u="none" kern="1200" dirty="0" smtClean="0">
              <a:solidFill>
                <a:schemeClr val="tx1"/>
              </a:solidFill>
              <a:latin typeface="+mn-lt"/>
              <a:ea typeface="+mn-ea"/>
              <a:cs typeface="+mn-cs"/>
            </a:endParaRPr>
          </a:p>
          <a:p>
            <a:endParaRPr lang="en-US" sz="1100" kern="1200" dirty="0" smtClean="0">
              <a:solidFill>
                <a:schemeClr val="tx1"/>
              </a:solidFill>
              <a:latin typeface="+mn-lt"/>
              <a:ea typeface="+mn-ea"/>
              <a:cs typeface="+mn-cs"/>
            </a:endParaRPr>
          </a:p>
          <a:p>
            <a:pPr>
              <a:buFont typeface="Arial" pitchFamily="34" charset="0"/>
              <a:buChar char="•"/>
            </a:pPr>
            <a:r>
              <a:rPr lang="en-US" sz="1100" baseline="0" dirty="0" smtClean="0"/>
              <a:t> </a:t>
            </a:r>
            <a:r>
              <a:rPr lang="en-GB" sz="1100" kern="1200" dirty="0" smtClean="0">
                <a:solidFill>
                  <a:schemeClr val="tx1"/>
                </a:solidFill>
                <a:latin typeface="+mn-lt"/>
                <a:ea typeface="+mn-ea"/>
                <a:cs typeface="+mn-cs"/>
              </a:rPr>
              <a:t>Deutschland</a:t>
            </a:r>
            <a:r>
              <a:rPr lang="en-US" sz="1100" dirty="0" smtClean="0"/>
              <a:t> is located in the centre of Europe</a:t>
            </a:r>
            <a:r>
              <a:rPr lang="en-US" sz="1100" baseline="0" dirty="0" smtClean="0"/>
              <a:t> and shares its border with </a:t>
            </a:r>
            <a:r>
              <a:rPr lang="en-US" sz="1100" dirty="0" smtClean="0"/>
              <a:t>Austria, Belgium, Czech Republic, Denmark, France, Luxembourg, the Netherlands, Poland, Switzerland. </a:t>
            </a:r>
          </a:p>
          <a:p>
            <a:pPr>
              <a:buFont typeface="Arial" pitchFamily="34" charset="0"/>
              <a:buChar char="•"/>
            </a:pPr>
            <a:endParaRPr lang="en-US" sz="1100" baseline="0" dirty="0" smtClean="0"/>
          </a:p>
          <a:p>
            <a:pPr>
              <a:buFont typeface="Arial" pitchFamily="34" charset="0"/>
              <a:buChar char="•"/>
            </a:pPr>
            <a:r>
              <a:rPr lang="en-US" sz="1100" baseline="0" dirty="0" smtClean="0"/>
              <a:t> The population of ‘Deutschland’ is about 82.7million which is over 20million more than the population of Britain which has a population of about 61.4 million. </a:t>
            </a:r>
          </a:p>
          <a:p>
            <a:pPr>
              <a:buFont typeface="Arial" pitchFamily="34" charset="0"/>
              <a:buChar char="•"/>
            </a:pPr>
            <a:endParaRPr lang="en-GB" sz="1100" kern="1200" baseline="0" dirty="0" smtClean="0">
              <a:solidFill>
                <a:schemeClr val="tx1"/>
              </a:solidFill>
              <a:latin typeface="+mn-lt"/>
              <a:ea typeface="+mn-ea"/>
              <a:cs typeface="+mn-cs"/>
            </a:endParaRPr>
          </a:p>
          <a:p>
            <a:pPr>
              <a:buFont typeface="Arial" pitchFamily="34" charset="0"/>
              <a:buChar char="•"/>
            </a:pPr>
            <a:r>
              <a:rPr lang="en-GB" sz="1100" kern="1200" baseline="0" dirty="0" smtClean="0">
                <a:solidFill>
                  <a:schemeClr val="tx1"/>
                </a:solidFill>
                <a:latin typeface="+mn-lt"/>
                <a:ea typeface="+mn-ea"/>
                <a:cs typeface="+mn-cs"/>
              </a:rPr>
              <a:t> The capital </a:t>
            </a:r>
            <a:r>
              <a:rPr lang="en-US" sz="1100" kern="1200" baseline="0" dirty="0" smtClean="0">
                <a:solidFill>
                  <a:schemeClr val="tx1"/>
                </a:solidFill>
                <a:latin typeface="+mn-lt"/>
                <a:ea typeface="+mn-ea"/>
                <a:cs typeface="+mn-cs"/>
              </a:rPr>
              <a:t>of </a:t>
            </a:r>
            <a:r>
              <a:rPr lang="en-US" sz="1100" baseline="0" dirty="0" smtClean="0"/>
              <a:t>Deutschland is </a:t>
            </a:r>
            <a:r>
              <a:rPr lang="en-US" sz="1100" dirty="0" smtClean="0"/>
              <a:t>Berlin which has a population of 3.47 million inhabitants.</a:t>
            </a:r>
            <a:endParaRPr lang="en-US" sz="1100" kern="1200" dirty="0" smtClean="0">
              <a:solidFill>
                <a:schemeClr val="tx1"/>
              </a:solidFill>
              <a:latin typeface="+mn-lt"/>
              <a:ea typeface="+mn-ea"/>
              <a:cs typeface="+mn-cs"/>
            </a:endParaRPr>
          </a:p>
          <a:p>
            <a:endParaRPr lang="en-US" sz="1100" kern="1200" dirty="0" smtClean="0">
              <a:solidFill>
                <a:schemeClr val="tx1"/>
              </a:solidFill>
              <a:latin typeface="+mn-lt"/>
              <a:ea typeface="+mn-ea"/>
              <a:cs typeface="+mn-cs"/>
            </a:endParaRPr>
          </a:p>
          <a:p>
            <a:r>
              <a:rPr lang="en-GB" sz="1100" kern="1200" dirty="0" smtClean="0">
                <a:solidFill>
                  <a:schemeClr val="tx1"/>
                </a:solidFill>
                <a:latin typeface="+mn-lt"/>
                <a:ea typeface="+mn-ea"/>
                <a:cs typeface="+mn-cs"/>
              </a:rPr>
              <a:t>Some more random</a:t>
            </a:r>
            <a:r>
              <a:rPr lang="en-GB" sz="1100" kern="1200" baseline="0" dirty="0" smtClean="0">
                <a:solidFill>
                  <a:schemeClr val="tx1"/>
                </a:solidFill>
                <a:latin typeface="+mn-lt"/>
                <a:ea typeface="+mn-ea"/>
                <a:cs typeface="+mn-cs"/>
              </a:rPr>
              <a:t> yet interesting facts are: </a:t>
            </a:r>
            <a:endParaRPr lang="en-GB" sz="1100" kern="1200" dirty="0" smtClean="0">
              <a:solidFill>
                <a:schemeClr val="tx1"/>
              </a:solidFill>
              <a:latin typeface="+mn-lt"/>
              <a:ea typeface="+mn-ea"/>
              <a:cs typeface="+mn-cs"/>
            </a:endParaRPr>
          </a:p>
          <a:p>
            <a:endParaRPr lang="en-US" sz="11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100" kern="1200" dirty="0" smtClean="0">
                <a:solidFill>
                  <a:schemeClr val="tx1"/>
                </a:solidFill>
                <a:latin typeface="+mn-lt"/>
                <a:ea typeface="+mn-ea"/>
                <a:cs typeface="+mn-cs"/>
              </a:rPr>
              <a:t> Unlike Britain The working week in Germany also includes Saturday! However,</a:t>
            </a:r>
            <a:r>
              <a:rPr lang="en-US" sz="1100" kern="1200" baseline="0" dirty="0" smtClean="0">
                <a:solidFill>
                  <a:schemeClr val="tx1"/>
                </a:solidFill>
                <a:latin typeface="+mn-lt"/>
                <a:ea typeface="+mn-ea"/>
                <a:cs typeface="+mn-cs"/>
              </a:rPr>
              <a:t> </a:t>
            </a:r>
            <a:r>
              <a:rPr lang="en-US" sz="1100" kern="1200" dirty="0" smtClean="0">
                <a:solidFill>
                  <a:schemeClr val="tx1"/>
                </a:solidFill>
                <a:latin typeface="+mn-lt"/>
                <a:ea typeface="+mn-ea"/>
                <a:cs typeface="+mn-cs"/>
                <a:hlinkClick r:id="rId4"/>
              </a:rPr>
              <a:t>Schools</a:t>
            </a:r>
            <a:r>
              <a:rPr lang="en-US" sz="1100" kern="1200" dirty="0" smtClean="0">
                <a:solidFill>
                  <a:schemeClr val="tx1"/>
                </a:solidFill>
                <a:latin typeface="+mn-lt"/>
                <a:ea typeface="+mn-ea"/>
                <a:cs typeface="+mn-cs"/>
              </a:rPr>
              <a:t> are not really full time in Germany as they all finish at 1pm or thereabouts. So, the kids are sent home for the whole afternoon with homework to do, and as there are more and more families where both parents are working, it creates a bad situation. Kids are often left by themselves, or can be found on the streets because there are not enough after-school daycare spaces available and after school activities. There is a push to change of this system, but nothing has been done yet. </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100" kern="1200" dirty="0" smtClean="0">
              <a:solidFill>
                <a:schemeClr val="tx1"/>
              </a:solidFill>
              <a:latin typeface="+mn-lt"/>
              <a:ea typeface="+mn-ea"/>
              <a:cs typeface="+mn-cs"/>
            </a:endParaRPr>
          </a:p>
          <a:p>
            <a:pPr>
              <a:buFont typeface="Arial" pitchFamily="34" charset="0"/>
              <a:buChar char="•"/>
            </a:pPr>
            <a:r>
              <a:rPr lang="en-US" sz="1100" kern="1200" dirty="0" smtClean="0">
                <a:solidFill>
                  <a:schemeClr val="tx1"/>
                </a:solidFill>
                <a:latin typeface="+mn-lt"/>
                <a:ea typeface="+mn-ea"/>
                <a:cs typeface="+mn-cs"/>
              </a:rPr>
              <a:t>  </a:t>
            </a:r>
            <a:r>
              <a:rPr lang="en-US" sz="1100" dirty="0" smtClean="0"/>
              <a:t>When answering the phone, Germans do not say Hi or Hello or Hallo, they first say their surname.</a:t>
            </a:r>
          </a:p>
          <a:p>
            <a:endParaRPr lang="en-GB" sz="1100" kern="1200" dirty="0" smtClean="0">
              <a:solidFill>
                <a:schemeClr val="tx1"/>
              </a:solidFill>
              <a:latin typeface="+mn-lt"/>
              <a:ea typeface="+mn-ea"/>
              <a:cs typeface="+mn-cs"/>
            </a:endParaRPr>
          </a:p>
          <a:p>
            <a:pPr>
              <a:buFont typeface="Arial" pitchFamily="34" charset="0"/>
              <a:buChar char="•"/>
            </a:pPr>
            <a:r>
              <a:rPr lang="en-US" sz="1100" kern="1200" baseline="0" dirty="0" smtClean="0">
                <a:solidFill>
                  <a:schemeClr val="tx1"/>
                </a:solidFill>
                <a:latin typeface="+mn-lt"/>
                <a:ea typeface="+mn-ea"/>
                <a:cs typeface="+mn-cs"/>
              </a:rPr>
              <a:t> </a:t>
            </a:r>
            <a:r>
              <a:rPr lang="en-US" sz="1100" kern="1200" dirty="0" smtClean="0">
                <a:solidFill>
                  <a:schemeClr val="tx1"/>
                </a:solidFill>
                <a:latin typeface="+mn-lt"/>
                <a:ea typeface="+mn-ea"/>
                <a:cs typeface="+mn-cs"/>
              </a:rPr>
              <a:t>Germans really do love beer; they rank second in world-wide beer consumption per person after Ireland. </a:t>
            </a:r>
            <a:r>
              <a:rPr lang="en-US" sz="1100" b="1" kern="1200" dirty="0" smtClean="0">
                <a:solidFill>
                  <a:schemeClr val="tx1"/>
                </a:solidFill>
                <a:latin typeface="+mn-lt"/>
                <a:ea typeface="+mn-ea"/>
                <a:cs typeface="+mn-cs"/>
              </a:rPr>
              <a:t>Bier</a:t>
            </a:r>
            <a:r>
              <a:rPr lang="en-US" sz="1100" kern="1200" dirty="0" smtClean="0">
                <a:solidFill>
                  <a:schemeClr val="tx1"/>
                </a:solidFill>
                <a:latin typeface="+mn-lt"/>
                <a:ea typeface="+mn-ea"/>
                <a:cs typeface="+mn-cs"/>
              </a:rPr>
              <a:t> is officially considered a food in Bayern, where the normal size beer glass</a:t>
            </a:r>
            <a:r>
              <a:rPr lang="en-US" sz="1100" kern="1200" baseline="0" dirty="0" smtClean="0">
                <a:solidFill>
                  <a:schemeClr val="tx1"/>
                </a:solidFill>
                <a:latin typeface="+mn-lt"/>
                <a:ea typeface="+mn-ea"/>
                <a:cs typeface="+mn-cs"/>
              </a:rPr>
              <a:t> </a:t>
            </a:r>
            <a:r>
              <a:rPr lang="en-US" sz="1100" kern="1200" dirty="0" smtClean="0">
                <a:solidFill>
                  <a:schemeClr val="tx1"/>
                </a:solidFill>
                <a:latin typeface="+mn-lt"/>
                <a:ea typeface="+mn-ea"/>
                <a:cs typeface="+mn-cs"/>
              </a:rPr>
              <a:t>is not a pint but a liter. </a:t>
            </a:r>
            <a:br>
              <a:rPr lang="en-US" sz="1100" kern="1200" dirty="0" smtClean="0">
                <a:solidFill>
                  <a:schemeClr val="tx1"/>
                </a:solidFill>
                <a:latin typeface="+mn-lt"/>
                <a:ea typeface="+mn-ea"/>
                <a:cs typeface="+mn-cs"/>
              </a:rPr>
            </a:br>
            <a:endParaRPr lang="en-US" sz="11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550F9893-8F18-4149-AF93-DE71932D65A1}"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r>
              <a:rPr lang="en-GB" sz="1400" kern="1200" baseline="0" dirty="0" smtClean="0">
                <a:solidFill>
                  <a:schemeClr val="tx1"/>
                </a:solidFill>
                <a:latin typeface="+mn-lt"/>
                <a:ea typeface="+mn-ea"/>
                <a:cs typeface="+mn-cs"/>
              </a:rPr>
              <a:t>The First World War began in 1914, lasting four years. It was fought between the German Empire and Austria, on the one side. With</a:t>
            </a:r>
          </a:p>
          <a:p>
            <a:r>
              <a:rPr lang="en-GB" sz="1400" kern="1200" baseline="0" dirty="0" smtClean="0">
                <a:solidFill>
                  <a:schemeClr val="tx1"/>
                </a:solidFill>
                <a:latin typeface="+mn-lt"/>
                <a:ea typeface="+mn-ea"/>
                <a:cs typeface="+mn-cs"/>
              </a:rPr>
              <a:t>France, Great Britain, and Russia</a:t>
            </a:r>
          </a:p>
          <a:p>
            <a:r>
              <a:rPr lang="en-GB" sz="1400" kern="1200" baseline="0" dirty="0" smtClean="0">
                <a:solidFill>
                  <a:schemeClr val="tx1"/>
                </a:solidFill>
                <a:latin typeface="+mn-lt"/>
                <a:ea typeface="+mn-ea"/>
                <a:cs typeface="+mn-cs"/>
              </a:rPr>
              <a:t>together with Serbia, on the other. </a:t>
            </a:r>
          </a:p>
          <a:p>
            <a:endParaRPr lang="en-GB" sz="1400" kern="1200" baseline="0" dirty="0" smtClean="0">
              <a:solidFill>
                <a:schemeClr val="tx1"/>
              </a:solidFill>
              <a:latin typeface="+mn-lt"/>
              <a:ea typeface="+mn-ea"/>
              <a:cs typeface="+mn-cs"/>
            </a:endParaRPr>
          </a:p>
          <a:p>
            <a:r>
              <a:rPr lang="en-GB" sz="1400" kern="1200" baseline="0" dirty="0" smtClean="0">
                <a:solidFill>
                  <a:schemeClr val="tx1"/>
                </a:solidFill>
                <a:latin typeface="+mn-lt"/>
                <a:ea typeface="+mn-ea"/>
                <a:cs typeface="+mn-cs"/>
              </a:rPr>
              <a:t>As the war progressed, other countries in Europe, Asia, Africa and America also joined in, including in 1917 the</a:t>
            </a:r>
          </a:p>
          <a:p>
            <a:r>
              <a:rPr lang="en-GB" sz="1400" kern="1200" baseline="0" dirty="0" smtClean="0">
                <a:solidFill>
                  <a:schemeClr val="tx1"/>
                </a:solidFill>
                <a:latin typeface="+mn-lt"/>
                <a:ea typeface="+mn-ea"/>
                <a:cs typeface="+mn-cs"/>
              </a:rPr>
              <a:t>USA, whose entry was to prove decisive. </a:t>
            </a:r>
          </a:p>
          <a:p>
            <a:endParaRPr lang="en-GB" sz="1400" kern="1200" baseline="0" dirty="0" smtClean="0">
              <a:solidFill>
                <a:schemeClr val="tx1"/>
              </a:solidFill>
              <a:latin typeface="+mn-lt"/>
              <a:ea typeface="+mn-ea"/>
              <a:cs typeface="+mn-cs"/>
            </a:endParaRPr>
          </a:p>
          <a:p>
            <a:r>
              <a:rPr lang="en-GB" sz="1400" kern="1200" baseline="0" dirty="0" smtClean="0">
                <a:solidFill>
                  <a:schemeClr val="tx1"/>
                </a:solidFill>
                <a:latin typeface="+mn-lt"/>
                <a:ea typeface="+mn-ea"/>
                <a:cs typeface="+mn-cs"/>
              </a:rPr>
              <a:t>The War resulted in almost 15 million casualties and The German military defeat was followed</a:t>
            </a:r>
          </a:p>
          <a:p>
            <a:r>
              <a:rPr lang="en-GB" sz="1400" kern="1200" baseline="0" dirty="0" smtClean="0">
                <a:solidFill>
                  <a:schemeClr val="tx1"/>
                </a:solidFill>
                <a:latin typeface="+mn-lt"/>
                <a:ea typeface="+mn-ea"/>
                <a:cs typeface="+mn-cs"/>
              </a:rPr>
              <a:t>by political upheaval.</a:t>
            </a:r>
          </a:p>
          <a:p>
            <a:r>
              <a:rPr lang="en-US" dirty="0" smtClean="0"/>
              <a:t/>
            </a:r>
            <a:br>
              <a:rPr lang="en-US" dirty="0" smtClean="0"/>
            </a:br>
            <a:endParaRPr lang="en-GB" dirty="0"/>
          </a:p>
        </p:txBody>
      </p:sp>
      <p:sp>
        <p:nvSpPr>
          <p:cNvPr id="4" name="Slide Number Placeholder 3"/>
          <p:cNvSpPr>
            <a:spLocks noGrp="1"/>
          </p:cNvSpPr>
          <p:nvPr>
            <p:ph type="sldNum" sz="quarter" idx="10"/>
          </p:nvPr>
        </p:nvSpPr>
        <p:spPr/>
        <p:txBody>
          <a:bodyPr/>
          <a:lstStyle/>
          <a:p>
            <a:fld id="{550F9893-8F18-4149-AF93-DE71932D65A1}"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GB" sz="1200" kern="1200" baseline="0" dirty="0" smtClean="0">
                <a:solidFill>
                  <a:schemeClr val="tx1"/>
                </a:solidFill>
                <a:latin typeface="+mn-lt"/>
                <a:ea typeface="+mn-ea"/>
                <a:cs typeface="+mn-cs"/>
              </a:rPr>
              <a:t>You probably don’t need an introduction to the man on the screen. Hitler is probably the most well known person associated with Germany although he was actually Austrian born.</a:t>
            </a:r>
          </a:p>
          <a:p>
            <a:endParaRPr lang="en-GB" sz="1200" kern="1200" baseline="0" dirty="0" smtClean="0">
              <a:solidFill>
                <a:schemeClr val="tx1"/>
              </a:solidFill>
              <a:latin typeface="+mn-lt"/>
              <a:ea typeface="+mn-ea"/>
              <a:cs typeface="+mn-cs"/>
            </a:endParaRPr>
          </a:p>
          <a:p>
            <a:r>
              <a:rPr lang="en-GB" sz="1200" kern="1200" baseline="0" dirty="0" smtClean="0">
                <a:solidFill>
                  <a:schemeClr val="tx1"/>
                </a:solidFill>
                <a:latin typeface="+mn-lt"/>
                <a:ea typeface="+mn-ea"/>
                <a:cs typeface="+mn-cs"/>
              </a:rPr>
              <a:t>He and his party were responsible for the Holocaust which was the planned and the industrially perfected murder of six million European Jews. Roma, homosexuals and other people that the Nazis deemed ”unwanted” or “not worthy of living” were also victims. In an unimaginable extermination program these persons were exploited, tortured, humiliated and murdered in death factories and concentration camps. </a:t>
            </a:r>
          </a:p>
          <a:p>
            <a:endParaRPr lang="en-GB" sz="1200" kern="1200" baseline="0" dirty="0" smtClean="0">
              <a:solidFill>
                <a:schemeClr val="tx1"/>
              </a:solidFill>
              <a:latin typeface="+mn-lt"/>
              <a:ea typeface="+mn-ea"/>
              <a:cs typeface="+mn-cs"/>
            </a:endParaRPr>
          </a:p>
          <a:p>
            <a:endParaRPr lang="en-GB" sz="1200" kern="1200" baseline="0" dirty="0" smtClean="0">
              <a:solidFill>
                <a:schemeClr val="tx1"/>
              </a:solidFill>
              <a:latin typeface="+mn-lt"/>
              <a:ea typeface="+mn-ea"/>
              <a:cs typeface="+mn-cs"/>
            </a:endParaRPr>
          </a:p>
          <a:p>
            <a:r>
              <a:rPr lang="en-GB" sz="1200" kern="1200" baseline="0" dirty="0" smtClean="0">
                <a:solidFill>
                  <a:schemeClr val="tx1"/>
                </a:solidFill>
                <a:latin typeface="+mn-lt"/>
                <a:ea typeface="+mn-ea"/>
                <a:cs typeface="+mn-cs"/>
              </a:rPr>
              <a:t>On September 1, 1939 at 4.45a.m. Hitler invaded </a:t>
            </a:r>
            <a:r>
              <a:rPr lang="en-GB" sz="1200" kern="1200" baseline="0" dirty="0" err="1" smtClean="0">
                <a:solidFill>
                  <a:schemeClr val="tx1"/>
                </a:solidFill>
                <a:latin typeface="+mn-lt"/>
                <a:ea typeface="+mn-ea"/>
                <a:cs typeface="+mn-cs"/>
              </a:rPr>
              <a:t>neighboring</a:t>
            </a:r>
            <a:r>
              <a:rPr lang="en-GB" sz="1200" kern="1200" baseline="0" dirty="0" smtClean="0">
                <a:solidFill>
                  <a:schemeClr val="tx1"/>
                </a:solidFill>
                <a:latin typeface="+mn-lt"/>
                <a:ea typeface="+mn-ea"/>
                <a:cs typeface="+mn-cs"/>
              </a:rPr>
              <a:t> Poland without having declared war. As a consequence, Great Britain and France declared war on Germany. The Second World War lasted six years and resulted in the loss of 60 million lives.</a:t>
            </a:r>
          </a:p>
          <a:p>
            <a:endParaRPr lang="en-GB" sz="1200" kern="1200" baseline="0" dirty="0" smtClean="0">
              <a:solidFill>
                <a:schemeClr val="tx1"/>
              </a:solidFill>
              <a:latin typeface="+mn-lt"/>
              <a:ea typeface="+mn-ea"/>
              <a:cs typeface="+mn-cs"/>
            </a:endParaRPr>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550F9893-8F18-4149-AF93-DE71932D65A1}"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On a more recent and lighter note, Germany with the exception of </a:t>
            </a:r>
            <a:r>
              <a:rPr lang="en-GB" dirty="0" smtClean="0">
                <a:hlinkClick r:id="rId3" action="ppaction://hlinkfile" tooltip="Eurovision Song Contest 1996"/>
              </a:rPr>
              <a:t>1996</a:t>
            </a:r>
            <a:r>
              <a:rPr lang="en-GB" baseline="0" dirty="0" smtClean="0"/>
              <a:t> have</a:t>
            </a:r>
            <a:r>
              <a:rPr lang="en-GB" dirty="0" smtClean="0"/>
              <a:t> participated in every </a:t>
            </a:r>
            <a:r>
              <a:rPr lang="en-GB" b="1" dirty="0" smtClean="0"/>
              <a:t>Eurovision Song Contest</a:t>
            </a:r>
            <a:r>
              <a:rPr lang="en-GB" dirty="0" smtClean="0"/>
              <a:t> since its beginning in </a:t>
            </a:r>
            <a:r>
              <a:rPr lang="en-GB" dirty="0" smtClean="0">
                <a:hlinkClick r:id="rId4" action="ppaction://hlinkfile" tooltip="Eurovision Song Contest 1956"/>
              </a:rPr>
              <a:t>1956</a:t>
            </a:r>
            <a:r>
              <a:rPr lang="en-GB" dirty="0" smtClean="0"/>
              <a:t>. No other country has been represented as often.</a:t>
            </a:r>
          </a:p>
          <a:p>
            <a:endParaRPr lang="en-GB" dirty="0" smtClean="0"/>
          </a:p>
          <a:p>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Germany, along with the United Kingdom, France and </a:t>
            </a:r>
            <a:r>
              <a:rPr lang="en-GB" dirty="0" smtClean="0">
                <a:hlinkClick r:id="rId5" action="ppaction://hlinkfile" tooltip="Spain in the Eurovision Song Contest"/>
              </a:rPr>
              <a:t>Spain</a:t>
            </a:r>
            <a:r>
              <a:rPr lang="en-GB" dirty="0" smtClean="0"/>
              <a:t>, is one of the </a:t>
            </a:r>
            <a:r>
              <a:rPr lang="en-GB" dirty="0" smtClean="0">
                <a:hlinkClick r:id="rId6" action="ppaction://hlinkfile" tooltip="Eurovision Song Contest"/>
              </a:rPr>
              <a:t>"Big Four"</a:t>
            </a:r>
            <a:r>
              <a:rPr lang="en-GB" dirty="0" smtClean="0"/>
              <a:t> countries that are automatically qualified to the final, regardless of the placing. This is due to being the largest financial contributors to the contest.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Germany has won two contests, in </a:t>
            </a:r>
            <a:r>
              <a:rPr lang="en-GB" dirty="0" smtClean="0">
                <a:hlinkClick r:id="rId7" action="ppaction://hlinkfile" tooltip="Eurovision Song Contest 1982"/>
              </a:rPr>
              <a:t>1982</a:t>
            </a:r>
            <a:r>
              <a:rPr lang="en-GB" dirty="0" smtClean="0"/>
              <a:t> and </a:t>
            </a:r>
            <a:r>
              <a:rPr lang="en-GB" dirty="0" smtClean="0">
                <a:hlinkClick r:id="rId8" action="ppaction://hlinkfile" tooltip="Eurovision Song Contest 2010"/>
              </a:rPr>
              <a:t>2010</a:t>
            </a:r>
            <a:r>
              <a:rPr lang="en-GB" dirty="0" smtClean="0"/>
              <a:t>. We are going to show you this</a:t>
            </a:r>
            <a:r>
              <a:rPr lang="en-GB" baseline="0" dirty="0" smtClean="0"/>
              <a:t> years winning entry from Germany because we thought it would be a bit more interesting than playing the National Anthem.</a:t>
            </a:r>
            <a:endParaRPr lang="en-GB" dirty="0" smtClean="0"/>
          </a:p>
          <a:p>
            <a:endParaRPr lang="en-GB" dirty="0"/>
          </a:p>
        </p:txBody>
      </p:sp>
      <p:sp>
        <p:nvSpPr>
          <p:cNvPr id="4" name="Slide Number Placeholder 3"/>
          <p:cNvSpPr>
            <a:spLocks noGrp="1"/>
          </p:cNvSpPr>
          <p:nvPr>
            <p:ph type="sldNum" sz="quarter" idx="10"/>
          </p:nvPr>
        </p:nvSpPr>
        <p:spPr/>
        <p:txBody>
          <a:bodyPr/>
          <a:lstStyle/>
          <a:p>
            <a:fld id="{550F9893-8F18-4149-AF93-DE71932D65A1}"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There</a:t>
            </a:r>
            <a:r>
              <a:rPr lang="en-US" b="0" baseline="0" dirty="0" smtClean="0"/>
              <a:t> is nothing that celebrates German culture like </a:t>
            </a:r>
            <a:r>
              <a:rPr lang="en-US" b="0" dirty="0" smtClean="0"/>
              <a:t>Oktoberfest. Oktoberfest</a:t>
            </a:r>
            <a:r>
              <a:rPr lang="en-US" dirty="0" smtClean="0"/>
              <a:t> is a 16-day festival held each year in </a:t>
            </a:r>
            <a:r>
              <a:rPr lang="en-US" dirty="0" smtClean="0">
                <a:hlinkClick r:id="rId3" action="ppaction://hlinkfile" tooltip="Munich"/>
              </a:rPr>
              <a:t>Munich</a:t>
            </a:r>
            <a:r>
              <a:rPr lang="en-US" dirty="0" smtClean="0"/>
              <a:t>, running from late September to early October. It is one of the most famous events in Germany and the world's largest fair, with some six million people attending every year. </a:t>
            </a:r>
            <a:r>
              <a:rPr lang="en-US" sz="1200" kern="1200" dirty="0" smtClean="0">
                <a:solidFill>
                  <a:schemeClr val="tx1"/>
                </a:solidFill>
                <a:latin typeface="+mn-lt"/>
                <a:ea typeface="+mn-ea"/>
                <a:cs typeface="+mn-cs"/>
              </a:rPr>
              <a:t>It</a:t>
            </a:r>
            <a:r>
              <a:rPr lang="en-US" sz="1200" kern="1200" baseline="0" dirty="0" smtClean="0">
                <a:solidFill>
                  <a:schemeClr val="tx1"/>
                </a:solidFill>
                <a:latin typeface="+mn-lt"/>
                <a:ea typeface="+mn-ea"/>
                <a:cs typeface="+mn-cs"/>
              </a:rPr>
              <a:t> is </a:t>
            </a:r>
            <a:r>
              <a:rPr lang="en-US" sz="1200" kern="1200" dirty="0" smtClean="0">
                <a:solidFill>
                  <a:schemeClr val="tx1"/>
                </a:solidFill>
                <a:latin typeface="+mn-lt"/>
                <a:ea typeface="+mn-ea"/>
                <a:cs typeface="+mn-cs"/>
              </a:rPr>
              <a:t>an opportunity for Germans to celebrate their heritage. </a:t>
            </a:r>
            <a:endParaRPr lang="en-US" i="1"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Other cities across the world also hold </a:t>
            </a:r>
            <a:r>
              <a:rPr lang="en-US" dirty="0" smtClean="0">
                <a:hlinkClick r:id="rId4" action="ppaction://hlinkfile" tooltip="Oktoberfest celebrations"/>
              </a:rPr>
              <a:t>Oktoberfest celebrations</a:t>
            </a:r>
            <a:r>
              <a:rPr lang="en-US" dirty="0" smtClean="0"/>
              <a:t>, modeled after the Munich event.</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Actually</a:t>
            </a:r>
            <a:r>
              <a:rPr lang="en-GB" baseline="0" dirty="0" smtClean="0"/>
              <a:t> all the photos in this slide are of Manchester. Every year there is a German Christmas market which is based on Oktoberfest. There are a number of German stalls, lots of food and beer.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50F9893-8F18-4149-AF93-DE71932D65A1}"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GB" i="1" dirty="0" smtClean="0"/>
              <a:t>One of the major attractions to the</a:t>
            </a:r>
            <a:r>
              <a:rPr lang="en-GB" i="1" baseline="0" dirty="0" smtClean="0"/>
              <a:t> German markets is the bratwursts. Which are one of Germany’s most famous exports.</a:t>
            </a:r>
            <a:endParaRPr lang="en-US" i="1" dirty="0" smtClean="0"/>
          </a:p>
          <a:p>
            <a:endParaRPr lang="en-US" i="1" dirty="0" smtClean="0"/>
          </a:p>
          <a:p>
            <a:r>
              <a:rPr lang="en-US" i="1" dirty="0" err="1" smtClean="0"/>
              <a:t>Brätwurst</a:t>
            </a:r>
            <a:r>
              <a:rPr lang="en-US" i="1" baseline="0" dirty="0" smtClean="0"/>
              <a:t> came from the word  </a:t>
            </a:r>
            <a:r>
              <a:rPr lang="en-US" dirty="0" smtClean="0"/>
              <a:t>"</a:t>
            </a:r>
            <a:r>
              <a:rPr lang="en-US" dirty="0" err="1" smtClean="0"/>
              <a:t>Brato</a:t>
            </a:r>
            <a:r>
              <a:rPr lang="en-US" dirty="0" smtClean="0"/>
              <a:t>" originally meant </a:t>
            </a:r>
            <a:r>
              <a:rPr lang="en-US" i="1" dirty="0" smtClean="0"/>
              <a:t>hacked meat</a:t>
            </a:r>
            <a:r>
              <a:rPr lang="en-US" dirty="0" smtClean="0"/>
              <a:t>, </a:t>
            </a:r>
            <a:r>
              <a:rPr lang="en-US" i="1" dirty="0" smtClean="0">
                <a:hlinkClick r:id="rId3" action="ppaction://hlinkfile" tooltip="Intestine"/>
              </a:rPr>
              <a:t>intestine</a:t>
            </a:r>
            <a:r>
              <a:rPr lang="en-US" dirty="0" smtClean="0"/>
              <a:t>s</a:t>
            </a:r>
            <a:r>
              <a:rPr lang="en-US" baseline="0" dirty="0" smtClean="0"/>
              <a:t> and the</a:t>
            </a:r>
            <a:r>
              <a:rPr lang="en-US" dirty="0" smtClean="0"/>
              <a:t> other part of the word is </a:t>
            </a:r>
            <a:r>
              <a:rPr lang="en-US" i="1" dirty="0" err="1" smtClean="0"/>
              <a:t>wurst</a:t>
            </a:r>
            <a:r>
              <a:rPr lang="en-US" dirty="0" smtClean="0"/>
              <a:t> which means sausage.</a:t>
            </a:r>
          </a:p>
          <a:p>
            <a:endParaRPr lang="en-GB" dirty="0" smtClean="0"/>
          </a:p>
          <a:p>
            <a:r>
              <a:rPr lang="en-US" sz="1200" b="0" kern="1200" dirty="0" smtClean="0">
                <a:solidFill>
                  <a:schemeClr val="tx1"/>
                </a:solidFill>
                <a:latin typeface="+mn-lt"/>
                <a:ea typeface="+mn-ea"/>
                <a:cs typeface="+mn-cs"/>
              </a:rPr>
              <a:t>There are a number of different types of bratwurst including:</a:t>
            </a:r>
          </a:p>
          <a:p>
            <a:endParaRPr lang="en-US" sz="1200" b="1" kern="1200" dirty="0" smtClean="0">
              <a:solidFill>
                <a:schemeClr val="tx1"/>
              </a:solidFill>
              <a:latin typeface="+mn-lt"/>
              <a:ea typeface="+mn-ea"/>
              <a:cs typeface="+mn-cs"/>
            </a:endParaRPr>
          </a:p>
          <a:p>
            <a:r>
              <a:rPr lang="en-US" sz="1200" b="1" kern="1200" dirty="0" err="1" smtClean="0">
                <a:solidFill>
                  <a:schemeClr val="tx1"/>
                </a:solidFill>
                <a:latin typeface="+mn-lt"/>
                <a:ea typeface="+mn-ea"/>
                <a:cs typeface="+mn-cs"/>
              </a:rPr>
              <a:t>Blutwurst</a:t>
            </a:r>
            <a:r>
              <a:rPr lang="en-US" sz="1200" kern="1200" dirty="0" smtClean="0">
                <a:solidFill>
                  <a:schemeClr val="tx1"/>
                </a:solidFill>
                <a:latin typeface="+mn-lt"/>
                <a:ea typeface="+mn-ea"/>
                <a:cs typeface="+mn-cs"/>
              </a:rPr>
              <a:t>—blood sausage, which comes in many varieties; it is eaten sliced and cold or fried like black pudding</a:t>
            </a:r>
          </a:p>
          <a:p>
            <a:r>
              <a:rPr lang="en-US" sz="1200" b="1" kern="1200" dirty="0" smtClean="0">
                <a:solidFill>
                  <a:schemeClr val="tx1"/>
                </a:solidFill>
                <a:latin typeface="+mn-lt"/>
                <a:ea typeface="+mn-ea"/>
                <a:cs typeface="+mn-cs"/>
              </a:rPr>
              <a:t>Frankfurter</a:t>
            </a:r>
            <a:r>
              <a:rPr lang="en-US" sz="1200" kern="1200" dirty="0" smtClean="0">
                <a:solidFill>
                  <a:schemeClr val="tx1"/>
                </a:solidFill>
                <a:latin typeface="+mn-lt"/>
                <a:ea typeface="+mn-ea"/>
                <a:cs typeface="+mn-cs"/>
              </a:rPr>
              <a:t>—the genuine German variety (not the same as an American frankfurter) contains finely chopped lean pork with a bit of salted bacon fat, and is smoked; reheat in simmering liquid</a:t>
            </a:r>
          </a:p>
          <a:p>
            <a:r>
              <a:rPr lang="en-US" sz="1200" b="1" kern="1200" dirty="0" smtClean="0">
                <a:solidFill>
                  <a:schemeClr val="tx1"/>
                </a:solidFill>
                <a:latin typeface="+mn-lt"/>
                <a:ea typeface="+mn-ea"/>
                <a:cs typeface="+mn-cs"/>
              </a:rPr>
              <a:t>Wienerwurst</a:t>
            </a:r>
            <a:r>
              <a:rPr lang="en-US" sz="1200" kern="1200" dirty="0" smtClean="0">
                <a:solidFill>
                  <a:schemeClr val="tx1"/>
                </a:solidFill>
                <a:latin typeface="+mn-lt"/>
                <a:ea typeface="+mn-ea"/>
                <a:cs typeface="+mn-cs"/>
              </a:rPr>
              <a:t>—believed to be the origin of American frankfurter; beef and pork flavored with coriander and garlic</a:t>
            </a:r>
          </a:p>
          <a:p>
            <a:endParaRPr lang="en-GB" dirty="0" smtClean="0"/>
          </a:p>
          <a:p>
            <a:r>
              <a:rPr lang="en-GB" dirty="0" smtClean="0"/>
              <a:t>We</a:t>
            </a:r>
            <a:r>
              <a:rPr lang="en-GB" baseline="0" dirty="0" smtClean="0"/>
              <a:t> have a bratwurst here who would like to try it?</a:t>
            </a:r>
            <a:endParaRPr lang="en-GB" dirty="0" smtClean="0"/>
          </a:p>
          <a:p>
            <a:endParaRPr lang="en-GB" dirty="0" smtClean="0"/>
          </a:p>
          <a:p>
            <a:r>
              <a:rPr lang="en-GB" dirty="0" smtClean="0"/>
              <a:t>Is</a:t>
            </a:r>
            <a:r>
              <a:rPr lang="en-GB" baseline="0" dirty="0" smtClean="0"/>
              <a:t> it nice?</a:t>
            </a:r>
          </a:p>
          <a:p>
            <a:endParaRPr lang="en-GB" baseline="0" dirty="0" smtClean="0"/>
          </a:p>
          <a:p>
            <a:r>
              <a:rPr lang="en-GB" baseline="0" dirty="0" smtClean="0"/>
              <a:t>What does it taste like?</a:t>
            </a:r>
          </a:p>
          <a:p>
            <a:endParaRPr lang="en-GB" baseline="0" dirty="0" smtClean="0"/>
          </a:p>
          <a:p>
            <a:r>
              <a:rPr lang="en-GB" baseline="0" dirty="0" smtClean="0"/>
              <a:t>How does it compare to the sausages we eat in England?</a:t>
            </a:r>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550F9893-8F18-4149-AF93-DE71932D65A1}"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Three-time World Cup winners Germany are usually there or thereabouts and the current national side will</a:t>
            </a:r>
            <a:r>
              <a:rPr lang="en-US" baseline="0" dirty="0" smtClean="0"/>
              <a:t> have high</a:t>
            </a:r>
            <a:r>
              <a:rPr lang="en-US" dirty="0" smtClean="0"/>
              <a:t> expectations.</a:t>
            </a:r>
          </a:p>
          <a:p>
            <a:endParaRPr lang="en-US" dirty="0" smtClean="0"/>
          </a:p>
          <a:p>
            <a:r>
              <a:rPr lang="en-US" dirty="0" smtClean="0"/>
              <a:t>They</a:t>
            </a:r>
            <a:r>
              <a:rPr lang="en-US" baseline="0" dirty="0" smtClean="0"/>
              <a:t> have previously won the world cup </a:t>
            </a:r>
            <a:r>
              <a:rPr lang="en-US" dirty="0" smtClean="0"/>
              <a:t>in 1954, on home soil in 1974 and in Italy in 1990, the team now coached by Joachim Low are aiming to hoist the most prestigious for the fourth time. </a:t>
            </a:r>
          </a:p>
          <a:p>
            <a:endParaRPr lang="en-US" dirty="0" smtClean="0"/>
          </a:p>
          <a:p>
            <a:r>
              <a:rPr lang="en-US" dirty="0" smtClean="0"/>
              <a:t>The Germans' consistent success is based on deep reserves of experience, finely-honed tactical know-how, and the ability to rise to the occasion when the chips are down. Their qualifying campaign merely served to </a:t>
            </a:r>
            <a:r>
              <a:rPr lang="en-US" dirty="0" err="1" smtClean="0"/>
              <a:t>emphasise</a:t>
            </a:r>
            <a:r>
              <a:rPr lang="en-US" dirty="0" smtClean="0"/>
              <a:t> the enduring nature of those attributes.</a:t>
            </a:r>
          </a:p>
          <a:p>
            <a:endParaRPr lang="en-GB" dirty="0" smtClean="0"/>
          </a:p>
          <a:p>
            <a:r>
              <a:rPr lang="en-GB" dirty="0" smtClean="0"/>
              <a:t>However, their</a:t>
            </a:r>
            <a:r>
              <a:rPr lang="en-GB" baseline="0" dirty="0" smtClean="0"/>
              <a:t> most experienced player Michael </a:t>
            </a:r>
            <a:r>
              <a:rPr lang="en-GB" baseline="0" dirty="0" err="1" smtClean="0"/>
              <a:t>Ballack</a:t>
            </a:r>
            <a:r>
              <a:rPr lang="en-GB" baseline="0" dirty="0" smtClean="0"/>
              <a:t> was ruled out just before the tournament (he his the one on the top right of the photo with the arm-band on). This is also the youngest team Germany have ever taken to the world cup with an average age of just 24.9.</a:t>
            </a:r>
            <a:endParaRPr lang="en-US" dirty="0" smtClean="0"/>
          </a:p>
          <a:p>
            <a:endParaRPr lang="en-US" dirty="0"/>
          </a:p>
        </p:txBody>
      </p:sp>
      <p:sp>
        <p:nvSpPr>
          <p:cNvPr id="4" name="Slide Number Placeholder 3"/>
          <p:cNvSpPr>
            <a:spLocks noGrp="1"/>
          </p:cNvSpPr>
          <p:nvPr>
            <p:ph type="sldNum" sz="quarter" idx="10"/>
          </p:nvPr>
        </p:nvSpPr>
        <p:spPr/>
        <p:txBody>
          <a:bodyPr/>
          <a:lstStyle/>
          <a:p>
            <a:fld id="{550F9893-8F18-4149-AF93-DE71932D65A1}"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Germany have had an up and down World</a:t>
            </a:r>
            <a:r>
              <a:rPr lang="en-US" baseline="0" dirty="0" smtClean="0"/>
              <a:t> Cup so far. They were the team of the tournament after the first round, beating Australia 4-0 but then went and lost to Serbia 1-0 with one of their stars </a:t>
            </a:r>
            <a:r>
              <a:rPr lang="en-US" baseline="0" dirty="0" err="1" smtClean="0"/>
              <a:t>Klose</a:t>
            </a:r>
            <a:r>
              <a:rPr lang="en-US" baseline="0" dirty="0" smtClean="0"/>
              <a:t> was sent off and </a:t>
            </a:r>
            <a:r>
              <a:rPr lang="en-GB" dirty="0" smtClean="0"/>
              <a:t>Lukas </a:t>
            </a:r>
            <a:r>
              <a:rPr lang="en-GB" dirty="0" err="1" smtClean="0"/>
              <a:t>Podolski</a:t>
            </a:r>
            <a:r>
              <a:rPr lang="en-GB" dirty="0" smtClean="0"/>
              <a:t> </a:t>
            </a:r>
            <a:r>
              <a:rPr lang="en-GB" dirty="0" err="1" smtClean="0"/>
              <a:t>becam</a:t>
            </a:r>
            <a:r>
              <a:rPr lang="en-GB" dirty="0" smtClean="0"/>
              <a:t> only the</a:t>
            </a:r>
            <a:r>
              <a:rPr lang="en-GB" baseline="0" dirty="0" smtClean="0"/>
              <a:t> 2</a:t>
            </a:r>
            <a:r>
              <a:rPr lang="en-GB" baseline="30000" dirty="0" smtClean="0"/>
              <a:t>nd</a:t>
            </a:r>
            <a:r>
              <a:rPr lang="en-GB" baseline="0" dirty="0" smtClean="0"/>
              <a:t> German to ever miss a penalty in the world cup. </a:t>
            </a:r>
          </a:p>
          <a:p>
            <a:endParaRPr lang="en-GB" baseline="0" dirty="0" smtClean="0"/>
          </a:p>
          <a:p>
            <a:r>
              <a:rPr lang="en-GB" baseline="0" dirty="0" smtClean="0"/>
              <a:t>Despite the loss Germany qualified top of their group after beating Ghana 1-0 setting up a tie with England in the knockout stages. And we all know what happened in that game, so say I'll say no more! </a:t>
            </a:r>
          </a:p>
          <a:p>
            <a:endParaRPr lang="en-GB" baseline="0" dirty="0" smtClean="0"/>
          </a:p>
          <a:p>
            <a:r>
              <a:rPr lang="en-GB" baseline="0" dirty="0" smtClean="0"/>
              <a:t>Germany have never gone more than 20years without winning the World Cup and last won it in 1990 so this could be there year!?!</a:t>
            </a:r>
            <a:endParaRPr lang="en-US" dirty="0"/>
          </a:p>
        </p:txBody>
      </p:sp>
      <p:sp>
        <p:nvSpPr>
          <p:cNvPr id="4" name="Slide Number Placeholder 3"/>
          <p:cNvSpPr>
            <a:spLocks noGrp="1"/>
          </p:cNvSpPr>
          <p:nvPr>
            <p:ph type="sldNum" sz="quarter" idx="10"/>
          </p:nvPr>
        </p:nvSpPr>
        <p:spPr/>
        <p:txBody>
          <a:bodyPr/>
          <a:lstStyle/>
          <a:p>
            <a:fld id="{550F9893-8F18-4149-AF93-DE71932D65A1}"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Our</a:t>
            </a:r>
            <a:r>
              <a:rPr lang="en-GB" baseline="0" dirty="0" smtClean="0"/>
              <a:t> challenge to you is to try and embrace a little bit of German culture. We feel you can do this today by speaking a bit of German so here are a few words for you to try:</a:t>
            </a:r>
          </a:p>
          <a:p>
            <a:endParaRPr lang="en-GB" baseline="0" dirty="0" smtClean="0"/>
          </a:p>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550F9893-8F18-4149-AF93-DE71932D65A1}"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5C49161-9692-47D9-911C-26527D41C5F9}" type="datetimeFigureOut">
              <a:rPr lang="en-US" smtClean="0"/>
              <a:pPr/>
              <a:t>6/28/2010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2F067D-6F88-4697-A6EC-9AB4E59D5A0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C49161-9692-47D9-911C-26527D41C5F9}" type="datetimeFigureOut">
              <a:rPr lang="en-US" smtClean="0"/>
              <a:pPr/>
              <a:t>6/28/2010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2F067D-6F88-4697-A6EC-9AB4E59D5A0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C49161-9692-47D9-911C-26527D41C5F9}" type="datetimeFigureOut">
              <a:rPr lang="en-US" smtClean="0"/>
              <a:pPr/>
              <a:t>6/28/2010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2F067D-6F88-4697-A6EC-9AB4E59D5A0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C49161-9692-47D9-911C-26527D41C5F9}" type="datetimeFigureOut">
              <a:rPr lang="en-US" smtClean="0"/>
              <a:pPr/>
              <a:t>6/28/2010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2F067D-6F88-4697-A6EC-9AB4E59D5A0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5C49161-9692-47D9-911C-26527D41C5F9}" type="datetimeFigureOut">
              <a:rPr lang="en-US" smtClean="0"/>
              <a:pPr/>
              <a:t>6/28/2010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2F067D-6F88-4697-A6EC-9AB4E59D5A0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5C49161-9692-47D9-911C-26527D41C5F9}" type="datetimeFigureOut">
              <a:rPr lang="en-US" smtClean="0"/>
              <a:pPr/>
              <a:t>6/28/2010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2F067D-6F88-4697-A6EC-9AB4E59D5A0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5C49161-9692-47D9-911C-26527D41C5F9}" type="datetimeFigureOut">
              <a:rPr lang="en-US" smtClean="0"/>
              <a:pPr/>
              <a:t>6/28/2010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B2F067D-6F88-4697-A6EC-9AB4E59D5A0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5C49161-9692-47D9-911C-26527D41C5F9}" type="datetimeFigureOut">
              <a:rPr lang="en-US" smtClean="0"/>
              <a:pPr/>
              <a:t>6/28/2010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B2F067D-6F88-4697-A6EC-9AB4E59D5A0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C49161-9692-47D9-911C-26527D41C5F9}" type="datetimeFigureOut">
              <a:rPr lang="en-US" smtClean="0"/>
              <a:pPr/>
              <a:t>6/28/2010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B2F067D-6F88-4697-A6EC-9AB4E59D5A0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C49161-9692-47D9-911C-26527D41C5F9}" type="datetimeFigureOut">
              <a:rPr lang="en-US" smtClean="0"/>
              <a:pPr/>
              <a:t>6/28/2010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2F067D-6F88-4697-A6EC-9AB4E59D5A0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C49161-9692-47D9-911C-26527D41C5F9}" type="datetimeFigureOut">
              <a:rPr lang="en-US" smtClean="0"/>
              <a:pPr/>
              <a:t>6/28/2010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2F067D-6F88-4697-A6EC-9AB4E59D5A0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C49161-9692-47D9-911C-26527D41C5F9}" type="datetimeFigureOut">
              <a:rPr lang="en-US" smtClean="0"/>
              <a:pPr/>
              <a:t>6/28/2010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2F067D-6F88-4697-A6EC-9AB4E59D5A0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youtube.com/watch?v=UmOeISUYXuI&amp;feature=channel" TargetMode="Externa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1.jpeg"/><Relationship Id="rId7"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hyperlink" Target="http://www.youtube.com/watch?v=UmOeISUYXuI&amp;feature=related"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1.jpeg"/><Relationship Id="rId7"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www.internationaleducationmedia.com/germany/german_flag.jpg"/>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p:spPr>
      </p:pic>
      <p:pic>
        <p:nvPicPr>
          <p:cNvPr id="1027" name="Picture 3">
            <a:hlinkClick r:id="rId3"/>
          </p:cNvPr>
          <p:cNvPicPr>
            <a:picLocks noChangeAspect="1" noChangeArrowheads="1"/>
          </p:cNvPicPr>
          <p:nvPr/>
        </p:nvPicPr>
        <p:blipFill>
          <a:blip r:embed="rId4" cstate="print"/>
          <a:srcRect l="1896" t="2381" b="2381"/>
          <a:stretch>
            <a:fillRect/>
          </a:stretch>
        </p:blipFill>
        <p:spPr bwMode="auto">
          <a:xfrm>
            <a:off x="1000100" y="1928802"/>
            <a:ext cx="7390262" cy="2857520"/>
          </a:xfrm>
          <a:prstGeom prst="rect">
            <a:avLst/>
          </a:prstGeom>
          <a:noFill/>
          <a:ln w="44450">
            <a:solidFill>
              <a:schemeClr val="accent3">
                <a:lumMod val="75000"/>
              </a:schemeClr>
            </a:solidFill>
            <a:miter lim="800000"/>
            <a:headEnd/>
            <a:tailEnd/>
          </a:ln>
          <a:effectLst/>
        </p:spPr>
      </p:pic>
      <p:sp>
        <p:nvSpPr>
          <p:cNvPr id="8" name="TextBox 7"/>
          <p:cNvSpPr txBox="1"/>
          <p:nvPr/>
        </p:nvSpPr>
        <p:spPr>
          <a:xfrm>
            <a:off x="928662" y="1000108"/>
            <a:ext cx="6572296" cy="1015663"/>
          </a:xfrm>
          <a:prstGeom prst="rect">
            <a:avLst/>
          </a:prstGeom>
          <a:noFill/>
        </p:spPr>
        <p:txBody>
          <a:bodyPr wrap="square" rtlCol="0">
            <a:spAutoFit/>
          </a:bodyPr>
          <a:lstStyle/>
          <a:p>
            <a:r>
              <a:rPr lang="en-GB" sz="6000" dirty="0" smtClean="0">
                <a:solidFill>
                  <a:srgbClr val="008000"/>
                </a:solidFill>
                <a:latin typeface="Tw Cen MT Condensed Extra Bold" pitchFamily="34" charset="0"/>
              </a:rPr>
              <a:t>10 SW Present…</a:t>
            </a:r>
            <a:endParaRPr lang="en-US" sz="6000" dirty="0">
              <a:solidFill>
                <a:srgbClr val="008000"/>
              </a:solidFill>
              <a:latin typeface="Tw Cen MT Condensed Extra Bold"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internationaleducationmedia.com/germany/german_flag.jpg"/>
          <p:cNvPicPr>
            <a:picLocks noChangeAspect="1" noChangeArrowheads="1"/>
          </p:cNvPicPr>
          <p:nvPr/>
        </p:nvPicPr>
        <p:blipFill>
          <a:blip r:embed="rId3" cstate="print">
            <a:lum bright="70000" contrast="-70000"/>
          </a:blip>
          <a:srcRect/>
          <a:stretch>
            <a:fillRect/>
          </a:stretch>
        </p:blipFill>
        <p:spPr bwMode="auto">
          <a:xfrm>
            <a:off x="0" y="0"/>
            <a:ext cx="9144000" cy="6858000"/>
          </a:xfrm>
          <a:prstGeom prst="rect">
            <a:avLst/>
          </a:prstGeom>
          <a:noFill/>
        </p:spPr>
      </p:pic>
      <p:sp>
        <p:nvSpPr>
          <p:cNvPr id="3" name="TextBox 2"/>
          <p:cNvSpPr txBox="1"/>
          <p:nvPr/>
        </p:nvSpPr>
        <p:spPr>
          <a:xfrm>
            <a:off x="428596" y="285728"/>
            <a:ext cx="8358246" cy="6001643"/>
          </a:xfrm>
          <a:prstGeom prst="rect">
            <a:avLst/>
          </a:prstGeom>
          <a:noFill/>
        </p:spPr>
        <p:txBody>
          <a:bodyPr wrap="square" rtlCol="0">
            <a:spAutoFit/>
          </a:bodyPr>
          <a:lstStyle/>
          <a:p>
            <a:pPr algn="ctr"/>
            <a:r>
              <a:rPr lang="en-GB" sz="6000" dirty="0" smtClean="0">
                <a:latin typeface="Tw Cen MT Condensed Extra Bold" pitchFamily="34" charset="0"/>
              </a:rPr>
              <a:t>Our Challenge to You!!</a:t>
            </a:r>
          </a:p>
          <a:p>
            <a:pPr algn="ctr"/>
            <a:endParaRPr lang="en-GB" sz="2000" dirty="0">
              <a:latin typeface="Tw Cen MT Condensed Extra Bold" pitchFamily="34" charset="0"/>
            </a:endParaRPr>
          </a:p>
          <a:p>
            <a:pPr algn="ctr"/>
            <a:r>
              <a:rPr lang="en-US" sz="3200" dirty="0" err="1">
                <a:latin typeface="Tw Cen MT Condensed Extra Bold" pitchFamily="34" charset="0"/>
              </a:rPr>
              <a:t>G</a:t>
            </a:r>
            <a:r>
              <a:rPr lang="en-US" sz="3200" dirty="0" err="1" smtClean="0">
                <a:latin typeface="Tw Cen MT Condensed Extra Bold" pitchFamily="34" charset="0"/>
              </a:rPr>
              <a:t>uten</a:t>
            </a:r>
            <a:r>
              <a:rPr lang="en-US" sz="3200" dirty="0" smtClean="0">
                <a:latin typeface="Tw Cen MT Condensed Extra Bold" pitchFamily="34" charset="0"/>
              </a:rPr>
              <a:t> </a:t>
            </a:r>
            <a:r>
              <a:rPr lang="en-US" sz="3200" dirty="0" err="1">
                <a:latin typeface="Tw Cen MT Condensed Extra Bold" pitchFamily="34" charset="0"/>
              </a:rPr>
              <a:t>M</a:t>
            </a:r>
            <a:r>
              <a:rPr lang="en-US" sz="3200" dirty="0" err="1" smtClean="0">
                <a:latin typeface="Tw Cen MT Condensed Extra Bold" pitchFamily="34" charset="0"/>
              </a:rPr>
              <a:t>orgen</a:t>
            </a:r>
            <a:r>
              <a:rPr lang="en-US" sz="3200" dirty="0" smtClean="0">
                <a:latin typeface="Tw Cen MT Condensed Extra Bold" pitchFamily="34" charset="0"/>
              </a:rPr>
              <a:t> = Good Morning</a:t>
            </a:r>
          </a:p>
          <a:p>
            <a:pPr algn="ctr"/>
            <a:endParaRPr lang="en-US" sz="1000" dirty="0">
              <a:latin typeface="Tw Cen MT Condensed Extra Bold" pitchFamily="34" charset="0"/>
            </a:endParaRPr>
          </a:p>
          <a:p>
            <a:pPr algn="ctr"/>
            <a:r>
              <a:rPr lang="en-US" sz="3200" dirty="0" err="1" smtClean="0">
                <a:latin typeface="Tw Cen MT Condensed Extra Bold" pitchFamily="34" charset="0"/>
              </a:rPr>
              <a:t>Guten</a:t>
            </a:r>
            <a:r>
              <a:rPr lang="en-US" sz="3200" dirty="0" smtClean="0">
                <a:latin typeface="Tw Cen MT Condensed Extra Bold" pitchFamily="34" charset="0"/>
              </a:rPr>
              <a:t> Tag = Good Day</a:t>
            </a:r>
          </a:p>
          <a:p>
            <a:pPr algn="ctr"/>
            <a:endParaRPr lang="en-US" sz="1000" dirty="0">
              <a:latin typeface="Tw Cen MT Condensed Extra Bold" pitchFamily="34" charset="0"/>
            </a:endParaRPr>
          </a:p>
          <a:p>
            <a:pPr algn="ctr"/>
            <a:r>
              <a:rPr lang="en-US" sz="3200" dirty="0" err="1" smtClean="0">
                <a:latin typeface="Tw Cen MT Condensed Extra Bold" pitchFamily="34" charset="0"/>
              </a:rPr>
              <a:t>Dankeschön</a:t>
            </a:r>
            <a:r>
              <a:rPr lang="en-US" sz="3200" dirty="0" smtClean="0">
                <a:latin typeface="Tw Cen MT Condensed Extra Bold" pitchFamily="34" charset="0"/>
              </a:rPr>
              <a:t> = Thank you </a:t>
            </a:r>
          </a:p>
          <a:p>
            <a:pPr algn="ctr"/>
            <a:endParaRPr lang="en-US" sz="1500" dirty="0">
              <a:latin typeface="Tw Cen MT Condensed Extra Bold" pitchFamily="34" charset="0"/>
            </a:endParaRPr>
          </a:p>
          <a:p>
            <a:pPr algn="ctr"/>
            <a:r>
              <a:rPr lang="en-US" sz="3200" dirty="0" err="1" smtClean="0">
                <a:latin typeface="Tw Cen MT Condensed Extra Bold" pitchFamily="34" charset="0"/>
              </a:rPr>
              <a:t>Mittwoch</a:t>
            </a:r>
            <a:r>
              <a:rPr lang="en-US" sz="3200" dirty="0" smtClean="0">
                <a:latin typeface="Tw Cen MT Condensed Extra Bold" pitchFamily="34" charset="0"/>
              </a:rPr>
              <a:t> = Wednesday  </a:t>
            </a:r>
          </a:p>
          <a:p>
            <a:pPr algn="ctr"/>
            <a:endParaRPr lang="en-GB" sz="1500" dirty="0">
              <a:latin typeface="Tw Cen MT Condensed Extra Bold" pitchFamily="34" charset="0"/>
            </a:endParaRPr>
          </a:p>
          <a:p>
            <a:pPr algn="ctr"/>
            <a:r>
              <a:rPr lang="en-US" sz="3200" dirty="0">
                <a:latin typeface="Tw Cen MT Condensed Extra Bold" pitchFamily="34" charset="0"/>
              </a:rPr>
              <a:t>A</a:t>
            </a:r>
            <a:r>
              <a:rPr lang="en-US" sz="3200" dirty="0" smtClean="0">
                <a:latin typeface="Tw Cen MT Condensed Extra Bold" pitchFamily="34" charset="0"/>
              </a:rPr>
              <a:t>uf </a:t>
            </a:r>
            <a:r>
              <a:rPr lang="en-US" sz="3200" dirty="0" err="1" smtClean="0">
                <a:latin typeface="Tw Cen MT Condensed Extra Bold" pitchFamily="34" charset="0"/>
              </a:rPr>
              <a:t>Wiedersehen</a:t>
            </a:r>
            <a:r>
              <a:rPr lang="en-US" sz="3200" dirty="0" smtClean="0">
                <a:latin typeface="Tw Cen MT Condensed Extra Bold" pitchFamily="34" charset="0"/>
              </a:rPr>
              <a:t> = Goodbye </a:t>
            </a:r>
          </a:p>
          <a:p>
            <a:pPr algn="ctr"/>
            <a:endParaRPr lang="en-GB" sz="1500" dirty="0">
              <a:latin typeface="Tw Cen MT Condensed Extra Bold" pitchFamily="34" charset="0"/>
            </a:endParaRPr>
          </a:p>
          <a:p>
            <a:pPr algn="ctr"/>
            <a:r>
              <a:rPr lang="en-GB" sz="3200" dirty="0" smtClean="0">
                <a:latin typeface="Tw Cen MT Condensed Extra Bold" pitchFamily="34" charset="0"/>
              </a:rPr>
              <a:t>Das </a:t>
            </a:r>
            <a:r>
              <a:rPr lang="en-GB" sz="3200" dirty="0" err="1" smtClean="0">
                <a:latin typeface="Tw Cen MT Condensed Extra Bold" pitchFamily="34" charset="0"/>
              </a:rPr>
              <a:t>ist</a:t>
            </a:r>
            <a:r>
              <a:rPr lang="en-GB" sz="3200" dirty="0" smtClean="0">
                <a:latin typeface="Tw Cen MT Condensed Extra Bold" pitchFamily="34" charset="0"/>
              </a:rPr>
              <a:t> gut! = That is good!</a:t>
            </a:r>
          </a:p>
          <a:p>
            <a:pPr algn="ctr"/>
            <a:endParaRPr lang="en-GB" sz="1500" dirty="0">
              <a:latin typeface="Tw Cen MT Condensed Extra Bold" pitchFamily="34" charset="0"/>
            </a:endParaRPr>
          </a:p>
          <a:p>
            <a:pPr algn="ctr"/>
            <a:r>
              <a:rPr lang="en-GB" sz="3200" dirty="0" smtClean="0">
                <a:latin typeface="Tw Cen MT Condensed Extra Bold" pitchFamily="34" charset="0"/>
              </a:rPr>
              <a:t>Das </a:t>
            </a:r>
            <a:r>
              <a:rPr lang="en-GB" sz="3200" dirty="0" err="1" smtClean="0">
                <a:latin typeface="Tw Cen MT Condensed Extra Bold" pitchFamily="34" charset="0"/>
              </a:rPr>
              <a:t>ist</a:t>
            </a:r>
            <a:r>
              <a:rPr lang="en-GB" sz="3200" dirty="0" smtClean="0">
                <a:latin typeface="Tw Cen MT Condensed Extra Bold" pitchFamily="34" charset="0"/>
              </a:rPr>
              <a:t> </a:t>
            </a:r>
            <a:r>
              <a:rPr lang="en-GB" sz="3200" dirty="0" err="1" smtClean="0">
                <a:latin typeface="Tw Cen MT Condensed Extra Bold" pitchFamily="34" charset="0"/>
              </a:rPr>
              <a:t>nicht</a:t>
            </a:r>
            <a:r>
              <a:rPr lang="en-GB" sz="3200" dirty="0" smtClean="0">
                <a:latin typeface="Tw Cen MT Condensed Extra Bold" pitchFamily="34" charset="0"/>
              </a:rPr>
              <a:t> so gut! = That is not so good!</a:t>
            </a:r>
            <a:endParaRPr lang="en-US" sz="3200" dirty="0">
              <a:latin typeface="Tw Cen MT Condensed Extra Bold"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internationaleducationmedia.com/germany/german_flag.jpg"/>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p:spPr>
      </p:pic>
      <p:sp>
        <p:nvSpPr>
          <p:cNvPr id="3" name="TextBox 2"/>
          <p:cNvSpPr txBox="1"/>
          <p:nvPr/>
        </p:nvSpPr>
        <p:spPr>
          <a:xfrm>
            <a:off x="285720" y="1428736"/>
            <a:ext cx="8501122" cy="3077766"/>
          </a:xfrm>
          <a:prstGeom prst="rect">
            <a:avLst/>
          </a:prstGeom>
          <a:noFill/>
        </p:spPr>
        <p:txBody>
          <a:bodyPr wrap="square" rtlCol="0">
            <a:spAutoFit/>
          </a:bodyPr>
          <a:lstStyle/>
          <a:p>
            <a:pPr algn="ctr"/>
            <a:endParaRPr lang="en-US" dirty="0"/>
          </a:p>
          <a:p>
            <a:pPr algn="ctr"/>
            <a:r>
              <a:rPr lang="en-US" sz="8800" dirty="0" err="1" smtClean="0">
                <a:latin typeface="Tw Cen MT Condensed Extra Bold" pitchFamily="34" charset="0"/>
              </a:rPr>
              <a:t>Dankeschön</a:t>
            </a:r>
            <a:r>
              <a:rPr lang="en-US" sz="8800" dirty="0" smtClean="0">
                <a:latin typeface="Tw Cen MT Condensed Extra Bold" pitchFamily="34" charset="0"/>
              </a:rPr>
              <a:t> und</a:t>
            </a:r>
            <a:endParaRPr lang="en-GB" sz="8800" dirty="0">
              <a:latin typeface="Tw Cen MT Condensed Extra Bold" pitchFamily="34" charset="0"/>
            </a:endParaRPr>
          </a:p>
          <a:p>
            <a:pPr algn="ctr"/>
            <a:r>
              <a:rPr lang="en-US" sz="8800" dirty="0">
                <a:latin typeface="Tw Cen MT Condensed Extra Bold" pitchFamily="34" charset="0"/>
              </a:rPr>
              <a:t>A</a:t>
            </a:r>
            <a:r>
              <a:rPr lang="en-US" sz="8800" dirty="0" smtClean="0">
                <a:latin typeface="Tw Cen MT Condensed Extra Bold" pitchFamily="34" charset="0"/>
              </a:rPr>
              <a:t>uf </a:t>
            </a:r>
            <a:r>
              <a:rPr lang="en-US" sz="8800" dirty="0" err="1" smtClean="0">
                <a:latin typeface="Tw Cen MT Condensed Extra Bold" pitchFamily="34" charset="0"/>
              </a:rPr>
              <a:t>Wiedersehen</a:t>
            </a:r>
            <a:r>
              <a:rPr lang="en-US" sz="8800" dirty="0" smtClean="0">
                <a:latin typeface="Tw Cen MT Condensed Extra Bold" pitchFamily="34" charset="0"/>
              </a:rPr>
              <a:t>!</a:t>
            </a:r>
            <a:endParaRPr lang="en-US" sz="8800" dirty="0">
              <a:latin typeface="Tw Cen MT Condensed Extra Bold"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www.internationaleducationmedia.com/germany/german_flag.jpg"/>
          <p:cNvPicPr>
            <a:picLocks noChangeAspect="1" noChangeArrowheads="1"/>
          </p:cNvPicPr>
          <p:nvPr/>
        </p:nvPicPr>
        <p:blipFill>
          <a:blip r:embed="rId3" cstate="print">
            <a:lum bright="70000" contrast="-70000"/>
          </a:blip>
          <a:srcRect/>
          <a:stretch>
            <a:fillRect/>
          </a:stretch>
        </p:blipFill>
        <p:spPr bwMode="auto">
          <a:xfrm>
            <a:off x="0" y="0"/>
            <a:ext cx="9144000" cy="6858000"/>
          </a:xfrm>
          <a:prstGeom prst="rect">
            <a:avLst/>
          </a:prstGeom>
          <a:noFill/>
        </p:spPr>
      </p:pic>
      <p:pic>
        <p:nvPicPr>
          <p:cNvPr id="2" name="Picture 4" descr="C:\Users\Bernadette\Pictures\germany\denewzz.gif"/>
          <p:cNvPicPr>
            <a:picLocks noChangeAspect="1" noChangeArrowheads="1"/>
          </p:cNvPicPr>
          <p:nvPr/>
        </p:nvPicPr>
        <p:blipFill>
          <a:blip r:embed="rId4" cstate="print"/>
          <a:srcRect/>
          <a:stretch>
            <a:fillRect/>
          </a:stretch>
        </p:blipFill>
        <p:spPr bwMode="auto">
          <a:xfrm>
            <a:off x="3714744" y="785794"/>
            <a:ext cx="5029914" cy="5500726"/>
          </a:xfrm>
          <a:prstGeom prst="rect">
            <a:avLst/>
          </a:prstGeom>
          <a:noFill/>
          <a:ln w="9525">
            <a:noFill/>
            <a:miter lim="800000"/>
            <a:headEnd/>
            <a:tailEnd/>
          </a:ln>
        </p:spPr>
      </p:pic>
      <p:sp>
        <p:nvSpPr>
          <p:cNvPr id="4" name="TextBox 3"/>
          <p:cNvSpPr txBox="1"/>
          <p:nvPr/>
        </p:nvSpPr>
        <p:spPr>
          <a:xfrm>
            <a:off x="285720" y="428604"/>
            <a:ext cx="3143272" cy="6093976"/>
          </a:xfrm>
          <a:prstGeom prst="rect">
            <a:avLst/>
          </a:prstGeom>
          <a:noFill/>
        </p:spPr>
        <p:txBody>
          <a:bodyPr wrap="square" rtlCol="0">
            <a:spAutoFit/>
          </a:bodyPr>
          <a:lstStyle/>
          <a:p>
            <a:pPr algn="ctr"/>
            <a:r>
              <a:rPr lang="en-GB" sz="2800" b="1" dirty="0" smtClean="0">
                <a:solidFill>
                  <a:srgbClr val="FF0000"/>
                </a:solidFill>
              </a:rPr>
              <a:t>BASIC FACTS</a:t>
            </a:r>
          </a:p>
          <a:p>
            <a:pPr algn="ctr"/>
            <a:endParaRPr lang="en-GB" sz="900" dirty="0" smtClean="0"/>
          </a:p>
          <a:p>
            <a:pPr>
              <a:buFont typeface="Courier New" pitchFamily="49" charset="0"/>
              <a:buChar char="o"/>
            </a:pPr>
            <a:r>
              <a:rPr lang="en-GB" sz="2400" dirty="0" smtClean="0"/>
              <a:t> Deutschland</a:t>
            </a:r>
          </a:p>
          <a:p>
            <a:pPr>
              <a:buFont typeface="Courier New" pitchFamily="49" charset="0"/>
              <a:buChar char="o"/>
            </a:pPr>
            <a:endParaRPr lang="en-GB" sz="1000" dirty="0"/>
          </a:p>
          <a:p>
            <a:pPr>
              <a:buFont typeface="Courier New" pitchFamily="49" charset="0"/>
              <a:buChar char="o"/>
            </a:pPr>
            <a:r>
              <a:rPr lang="en-GB" sz="2400" dirty="0" smtClean="0"/>
              <a:t> Location </a:t>
            </a:r>
          </a:p>
          <a:p>
            <a:pPr>
              <a:buFont typeface="Courier New" pitchFamily="49" charset="0"/>
              <a:buChar char="o"/>
            </a:pPr>
            <a:endParaRPr lang="en-GB" sz="1000" dirty="0"/>
          </a:p>
          <a:p>
            <a:pPr>
              <a:buFont typeface="Courier New" pitchFamily="49" charset="0"/>
              <a:buChar char="o"/>
            </a:pPr>
            <a:r>
              <a:rPr lang="en-GB" sz="2400" dirty="0" smtClean="0"/>
              <a:t> Population</a:t>
            </a:r>
            <a:r>
              <a:rPr lang="en-GB" sz="2800" dirty="0" smtClean="0"/>
              <a:t> </a:t>
            </a:r>
          </a:p>
          <a:p>
            <a:pPr>
              <a:buFont typeface="Courier New" pitchFamily="49" charset="0"/>
              <a:buChar char="o"/>
            </a:pPr>
            <a:endParaRPr lang="en-GB" sz="1000" dirty="0"/>
          </a:p>
          <a:p>
            <a:pPr>
              <a:buFont typeface="Courier New" pitchFamily="49" charset="0"/>
              <a:buChar char="o"/>
            </a:pPr>
            <a:r>
              <a:rPr lang="en-GB" sz="2400" dirty="0" smtClean="0"/>
              <a:t> Capital </a:t>
            </a:r>
          </a:p>
          <a:p>
            <a:pPr>
              <a:buFont typeface="Courier New" pitchFamily="49" charset="0"/>
              <a:buChar char="o"/>
            </a:pPr>
            <a:endParaRPr lang="en-GB" sz="1000" dirty="0" smtClean="0"/>
          </a:p>
          <a:p>
            <a:endParaRPr lang="en-GB" sz="1000" dirty="0"/>
          </a:p>
          <a:p>
            <a:endParaRPr lang="en-GB" sz="1000" dirty="0"/>
          </a:p>
          <a:p>
            <a:pPr algn="ctr"/>
            <a:r>
              <a:rPr lang="en-GB" sz="2800" b="1" dirty="0">
                <a:solidFill>
                  <a:srgbClr val="FF0000"/>
                </a:solidFill>
              </a:rPr>
              <a:t>I</a:t>
            </a:r>
            <a:r>
              <a:rPr lang="en-GB" sz="2800" b="1" dirty="0" smtClean="0">
                <a:solidFill>
                  <a:srgbClr val="FF0000"/>
                </a:solidFill>
              </a:rPr>
              <a:t>NTERESTING FACTS </a:t>
            </a:r>
          </a:p>
          <a:p>
            <a:endParaRPr lang="en-GB" sz="900" dirty="0" smtClean="0"/>
          </a:p>
          <a:p>
            <a:pPr>
              <a:buFont typeface="Courier New" pitchFamily="49" charset="0"/>
              <a:buChar char="o"/>
            </a:pPr>
            <a:r>
              <a:rPr lang="en-GB" sz="2400" dirty="0" smtClean="0"/>
              <a:t>The working week</a:t>
            </a:r>
          </a:p>
          <a:p>
            <a:pPr>
              <a:buFont typeface="Courier New" pitchFamily="49" charset="0"/>
              <a:buChar char="o"/>
            </a:pPr>
            <a:endParaRPr lang="en-GB" dirty="0"/>
          </a:p>
          <a:p>
            <a:pPr>
              <a:buFont typeface="Courier New" pitchFamily="49" charset="0"/>
              <a:buChar char="o"/>
            </a:pPr>
            <a:r>
              <a:rPr lang="en-US" sz="2400" dirty="0"/>
              <a:t> </a:t>
            </a:r>
            <a:r>
              <a:rPr lang="en-US" sz="2400" dirty="0" smtClean="0"/>
              <a:t>Schools</a:t>
            </a:r>
          </a:p>
          <a:p>
            <a:endParaRPr lang="en-US" sz="2400" dirty="0" smtClean="0"/>
          </a:p>
          <a:p>
            <a:pPr>
              <a:buFont typeface="Courier New" pitchFamily="49" charset="0"/>
              <a:buChar char="o"/>
            </a:pPr>
            <a:r>
              <a:rPr lang="en-US" sz="2400" dirty="0"/>
              <a:t> </a:t>
            </a:r>
            <a:r>
              <a:rPr lang="en-US" sz="2400" dirty="0" smtClean="0"/>
              <a:t>Answering </a:t>
            </a:r>
            <a:r>
              <a:rPr lang="en-US" sz="2400" dirty="0"/>
              <a:t>the </a:t>
            </a:r>
            <a:r>
              <a:rPr lang="en-US" sz="2400" dirty="0" smtClean="0"/>
              <a:t>phone</a:t>
            </a:r>
          </a:p>
          <a:p>
            <a:endParaRPr lang="en-GB" dirty="0"/>
          </a:p>
          <a:p>
            <a:pPr>
              <a:buFont typeface="Courier New" pitchFamily="49" charset="0"/>
              <a:buChar char="o"/>
            </a:pPr>
            <a:r>
              <a:rPr lang="en-GB" sz="2400" dirty="0" smtClean="0"/>
              <a:t> Bier (Beer)</a:t>
            </a:r>
            <a:endParaRPr lang="en-US" sz="2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www.internationaleducationmedia.com/germany/german_flag.jpg"/>
          <p:cNvPicPr>
            <a:picLocks noChangeAspect="1" noChangeArrowheads="1"/>
          </p:cNvPicPr>
          <p:nvPr/>
        </p:nvPicPr>
        <p:blipFill>
          <a:blip r:embed="rId3" cstate="print">
            <a:lum bright="70000" contrast="-70000"/>
          </a:blip>
          <a:srcRect/>
          <a:stretch>
            <a:fillRect/>
          </a:stretch>
        </p:blipFill>
        <p:spPr bwMode="auto">
          <a:xfrm>
            <a:off x="0" y="0"/>
            <a:ext cx="9144000" cy="6858000"/>
          </a:xfrm>
          <a:prstGeom prst="rect">
            <a:avLst/>
          </a:prstGeom>
          <a:noFill/>
        </p:spPr>
      </p:pic>
      <p:pic>
        <p:nvPicPr>
          <p:cNvPr id="1026" name="Picture 2" descr="http://upload.wikimedia.org/wikipedia/en/3/3d/German_soldiers_on_the_front_at_the_first_Battle_of_Marne_during_World_War_I,_taken_in_September_1914._Possibly_staged_for_the_camera_due_to_wearing_of_medals,_which_according_to_source_was_not_common_practice._Taken_from_greatwar.nl_site_.jpg"/>
          <p:cNvPicPr>
            <a:picLocks noChangeAspect="1" noChangeArrowheads="1"/>
          </p:cNvPicPr>
          <p:nvPr/>
        </p:nvPicPr>
        <p:blipFill>
          <a:blip r:embed="rId4" cstate="print"/>
          <a:srcRect l="3762" r="14754"/>
          <a:stretch>
            <a:fillRect/>
          </a:stretch>
        </p:blipFill>
        <p:spPr bwMode="auto">
          <a:xfrm>
            <a:off x="-1" y="0"/>
            <a:ext cx="5108889" cy="6858000"/>
          </a:xfrm>
          <a:prstGeom prst="rect">
            <a:avLst/>
          </a:prstGeom>
          <a:noFill/>
        </p:spPr>
      </p:pic>
      <p:sp>
        <p:nvSpPr>
          <p:cNvPr id="4" name="TextBox 3"/>
          <p:cNvSpPr txBox="1"/>
          <p:nvPr/>
        </p:nvSpPr>
        <p:spPr>
          <a:xfrm>
            <a:off x="5255568" y="188640"/>
            <a:ext cx="3888432" cy="7094250"/>
          </a:xfrm>
          <a:prstGeom prst="rect">
            <a:avLst/>
          </a:prstGeom>
          <a:noFill/>
        </p:spPr>
        <p:txBody>
          <a:bodyPr wrap="square" rtlCol="0">
            <a:spAutoFit/>
          </a:bodyPr>
          <a:lstStyle/>
          <a:p>
            <a:pPr algn="ctr"/>
            <a:r>
              <a:rPr lang="en-GB" sz="3600" b="1" dirty="0" smtClean="0">
                <a:solidFill>
                  <a:srgbClr val="FF0000"/>
                </a:solidFill>
              </a:rPr>
              <a:t>GERMAN HISTORY</a:t>
            </a:r>
          </a:p>
          <a:p>
            <a:pPr algn="ctr"/>
            <a:endParaRPr lang="en-GB" dirty="0" smtClean="0"/>
          </a:p>
          <a:p>
            <a:pPr>
              <a:buFont typeface="Courier New" pitchFamily="49" charset="0"/>
              <a:buChar char="o"/>
            </a:pPr>
            <a:r>
              <a:rPr lang="en-GB" sz="2800" dirty="0" smtClean="0"/>
              <a:t> First World War (1914-1918)</a:t>
            </a:r>
          </a:p>
          <a:p>
            <a:pPr>
              <a:buFont typeface="Courier New" pitchFamily="49" charset="0"/>
              <a:buChar char="o"/>
            </a:pPr>
            <a:endParaRPr lang="en-GB" sz="2800" dirty="0" smtClean="0"/>
          </a:p>
          <a:p>
            <a:pPr>
              <a:buFont typeface="Courier New" pitchFamily="49" charset="0"/>
              <a:buChar char="o"/>
            </a:pPr>
            <a:r>
              <a:rPr lang="en-GB" sz="2800" dirty="0" smtClean="0"/>
              <a:t> German Empire and Austria</a:t>
            </a:r>
          </a:p>
          <a:p>
            <a:pPr>
              <a:buFont typeface="Courier New" pitchFamily="49" charset="0"/>
              <a:buChar char="o"/>
            </a:pPr>
            <a:endParaRPr lang="en-GB" sz="2800" dirty="0" smtClean="0"/>
          </a:p>
          <a:p>
            <a:pPr>
              <a:buFont typeface="Courier New" pitchFamily="49" charset="0"/>
              <a:buChar char="o"/>
            </a:pPr>
            <a:r>
              <a:rPr lang="en-GB" sz="2800" dirty="0" smtClean="0"/>
              <a:t> France, Great Britain and Russia with Serbia.</a:t>
            </a:r>
          </a:p>
          <a:p>
            <a:pPr>
              <a:buFont typeface="Courier New" pitchFamily="49" charset="0"/>
              <a:buChar char="o"/>
            </a:pPr>
            <a:endParaRPr lang="en-GB" sz="2800" dirty="0" smtClean="0"/>
          </a:p>
          <a:p>
            <a:pPr>
              <a:buFont typeface="Courier New" pitchFamily="49" charset="0"/>
              <a:buChar char="o"/>
            </a:pPr>
            <a:r>
              <a:rPr lang="en-GB" sz="2800" dirty="0" smtClean="0"/>
              <a:t> As it progressed more countries joined in.</a:t>
            </a:r>
          </a:p>
          <a:p>
            <a:pPr>
              <a:buFont typeface="Courier New" pitchFamily="49" charset="0"/>
              <a:buChar char="o"/>
            </a:pPr>
            <a:endParaRPr lang="en-GB" sz="2800" dirty="0" smtClean="0"/>
          </a:p>
          <a:p>
            <a:pPr>
              <a:buFont typeface="Courier New" pitchFamily="49" charset="0"/>
              <a:buChar char="o"/>
            </a:pPr>
            <a:r>
              <a:rPr lang="en-GB" sz="2800" dirty="0" smtClean="0"/>
              <a:t> 15million casualties.</a:t>
            </a:r>
          </a:p>
          <a:p>
            <a:pPr>
              <a:buFont typeface="Courier New" pitchFamily="49" charset="0"/>
              <a:buChar char="o"/>
            </a:pPr>
            <a:endParaRPr lang="en-GB" sz="1000" dirty="0" smtClean="0"/>
          </a:p>
          <a:p>
            <a:endParaRPr lang="en-GB" sz="27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internationaleducationmedia.com/germany/german_flag.jpg"/>
          <p:cNvPicPr>
            <a:picLocks noChangeAspect="1" noChangeArrowheads="1"/>
          </p:cNvPicPr>
          <p:nvPr/>
        </p:nvPicPr>
        <p:blipFill>
          <a:blip r:embed="rId3" cstate="print">
            <a:lum bright="70000" contrast="-70000"/>
          </a:blip>
          <a:srcRect/>
          <a:stretch>
            <a:fillRect/>
          </a:stretch>
        </p:blipFill>
        <p:spPr bwMode="auto">
          <a:xfrm>
            <a:off x="0" y="0"/>
            <a:ext cx="9144000" cy="6858000"/>
          </a:xfrm>
          <a:prstGeom prst="rect">
            <a:avLst/>
          </a:prstGeom>
          <a:noFill/>
        </p:spPr>
      </p:pic>
      <p:pic>
        <p:nvPicPr>
          <p:cNvPr id="3" name="Picture 5" descr="C:\DOCUME~1\carol\LOCALS~1\Temp\npo000033.tmp"/>
          <p:cNvPicPr>
            <a:picLocks noChangeAspect="1" noChangeArrowheads="1"/>
          </p:cNvPicPr>
          <p:nvPr/>
        </p:nvPicPr>
        <p:blipFill>
          <a:blip r:embed="rId4" cstate="print"/>
          <a:srcRect/>
          <a:stretch>
            <a:fillRect/>
          </a:stretch>
        </p:blipFill>
        <p:spPr bwMode="auto">
          <a:xfrm>
            <a:off x="4211638" y="0"/>
            <a:ext cx="4932362" cy="6858000"/>
          </a:xfrm>
          <a:prstGeom prst="rect">
            <a:avLst/>
          </a:prstGeom>
          <a:noFill/>
          <a:ln w="9525">
            <a:noFill/>
            <a:miter lim="800000"/>
            <a:headEnd/>
            <a:tailEnd/>
          </a:ln>
          <a:effectLst/>
        </p:spPr>
      </p:pic>
      <p:sp>
        <p:nvSpPr>
          <p:cNvPr id="5" name="TextBox 4"/>
          <p:cNvSpPr txBox="1"/>
          <p:nvPr/>
        </p:nvSpPr>
        <p:spPr>
          <a:xfrm>
            <a:off x="179512" y="163860"/>
            <a:ext cx="3888432" cy="6694140"/>
          </a:xfrm>
          <a:prstGeom prst="rect">
            <a:avLst/>
          </a:prstGeom>
          <a:noFill/>
        </p:spPr>
        <p:txBody>
          <a:bodyPr wrap="square" rtlCol="0">
            <a:spAutoFit/>
          </a:bodyPr>
          <a:lstStyle/>
          <a:p>
            <a:pPr algn="ctr"/>
            <a:r>
              <a:rPr lang="en-GB" sz="3600" b="1" dirty="0" smtClean="0">
                <a:solidFill>
                  <a:srgbClr val="FF0000"/>
                </a:solidFill>
              </a:rPr>
              <a:t>GERMAN HISTORY</a:t>
            </a:r>
          </a:p>
          <a:p>
            <a:pPr algn="ctr"/>
            <a:endParaRPr lang="en-GB" dirty="0" smtClean="0"/>
          </a:p>
          <a:p>
            <a:pPr>
              <a:buFont typeface="Courier New" pitchFamily="49" charset="0"/>
              <a:buChar char="o"/>
            </a:pPr>
            <a:r>
              <a:rPr lang="en-GB" sz="2800" dirty="0" smtClean="0"/>
              <a:t> Adolf Hitler</a:t>
            </a:r>
          </a:p>
          <a:p>
            <a:pPr>
              <a:buFont typeface="Courier New" pitchFamily="49" charset="0"/>
              <a:buChar char="o"/>
            </a:pPr>
            <a:endParaRPr lang="en-GB" sz="2000" dirty="0" smtClean="0"/>
          </a:p>
          <a:p>
            <a:pPr>
              <a:buFont typeface="Courier New" pitchFamily="49" charset="0"/>
              <a:buChar char="o"/>
            </a:pPr>
            <a:r>
              <a:rPr lang="en-GB" sz="2800" dirty="0" smtClean="0"/>
              <a:t> The Holocaust </a:t>
            </a:r>
          </a:p>
          <a:p>
            <a:pPr>
              <a:buFont typeface="Courier New" pitchFamily="49" charset="0"/>
              <a:buChar char="o"/>
            </a:pPr>
            <a:endParaRPr lang="en-GB" sz="2000" dirty="0" smtClean="0"/>
          </a:p>
          <a:p>
            <a:pPr>
              <a:buFont typeface="Courier New" pitchFamily="49" charset="0"/>
              <a:buChar char="o"/>
            </a:pPr>
            <a:r>
              <a:rPr lang="en-GB" sz="2800" dirty="0" smtClean="0"/>
              <a:t> Second World War</a:t>
            </a:r>
          </a:p>
          <a:p>
            <a:pPr>
              <a:buFont typeface="Courier New" pitchFamily="49" charset="0"/>
              <a:buChar char="o"/>
            </a:pPr>
            <a:endParaRPr lang="en-GB" sz="2000" dirty="0" smtClean="0"/>
          </a:p>
          <a:p>
            <a:pPr>
              <a:buFont typeface="Courier New" pitchFamily="49" charset="0"/>
              <a:buChar char="o"/>
            </a:pPr>
            <a:r>
              <a:rPr lang="en-GB" sz="2800" dirty="0" smtClean="0"/>
              <a:t> Germany invaded Poland</a:t>
            </a:r>
          </a:p>
          <a:p>
            <a:pPr>
              <a:buFont typeface="Courier New" pitchFamily="49" charset="0"/>
              <a:buChar char="o"/>
            </a:pPr>
            <a:endParaRPr lang="en-GB" sz="2000" dirty="0" smtClean="0"/>
          </a:p>
          <a:p>
            <a:pPr>
              <a:buFont typeface="Courier New" pitchFamily="49" charset="0"/>
              <a:buChar char="o"/>
            </a:pPr>
            <a:r>
              <a:rPr lang="en-GB" sz="2800" dirty="0" smtClean="0"/>
              <a:t> Great Britain and France declared war on Germany.</a:t>
            </a:r>
          </a:p>
          <a:p>
            <a:pPr>
              <a:buFont typeface="Courier New" pitchFamily="49" charset="0"/>
              <a:buChar char="o"/>
            </a:pPr>
            <a:endParaRPr lang="en-GB" sz="2000" dirty="0" smtClean="0"/>
          </a:p>
          <a:p>
            <a:pPr>
              <a:buFont typeface="Courier New" pitchFamily="49" charset="0"/>
              <a:buChar char="o"/>
            </a:pPr>
            <a:r>
              <a:rPr lang="en-GB" sz="2800" dirty="0" smtClean="0"/>
              <a:t> 60million deaths</a:t>
            </a:r>
            <a:endParaRPr lang="en-GB" sz="1000" dirty="0" smtClean="0"/>
          </a:p>
          <a:p>
            <a:endParaRPr lang="en-GB" sz="27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internationaleducationmedia.com/germany/german_flag.jpg"/>
          <p:cNvPicPr>
            <a:picLocks noChangeAspect="1" noChangeArrowheads="1"/>
          </p:cNvPicPr>
          <p:nvPr/>
        </p:nvPicPr>
        <p:blipFill>
          <a:blip r:embed="rId3" cstate="print">
            <a:lum bright="70000" contrast="-70000"/>
          </a:blip>
          <a:srcRect/>
          <a:stretch>
            <a:fillRect/>
          </a:stretch>
        </p:blipFill>
        <p:spPr bwMode="auto">
          <a:xfrm>
            <a:off x="0" y="0"/>
            <a:ext cx="9144000" cy="6858000"/>
          </a:xfrm>
          <a:prstGeom prst="rect">
            <a:avLst/>
          </a:prstGeom>
          <a:noFill/>
        </p:spPr>
      </p:pic>
      <p:pic>
        <p:nvPicPr>
          <p:cNvPr id="30722" name="Picture 2" descr="http://www.soccergenclix.net/wp-content/uploads/eurovision2010.jpg">
            <a:hlinkClick r:id="rId4"/>
          </p:cNvPr>
          <p:cNvPicPr>
            <a:picLocks noChangeAspect="1" noChangeArrowheads="1"/>
          </p:cNvPicPr>
          <p:nvPr/>
        </p:nvPicPr>
        <p:blipFill>
          <a:blip r:embed="rId5" cstate="print"/>
          <a:srcRect/>
          <a:stretch>
            <a:fillRect/>
          </a:stretch>
        </p:blipFill>
        <p:spPr bwMode="auto">
          <a:xfrm>
            <a:off x="251520" y="260648"/>
            <a:ext cx="4752801" cy="2952328"/>
          </a:xfrm>
          <a:prstGeom prst="rect">
            <a:avLst/>
          </a:prstGeom>
          <a:noFill/>
        </p:spPr>
      </p:pic>
      <p:pic>
        <p:nvPicPr>
          <p:cNvPr id="9218" name="Picture 2" descr="http://www.cbc.ca/gfx/images/news/photos/2010/05/29/eurovision-winner-cp8769045.jpg"/>
          <p:cNvPicPr>
            <a:picLocks noChangeAspect="1" noChangeArrowheads="1"/>
          </p:cNvPicPr>
          <p:nvPr/>
        </p:nvPicPr>
        <p:blipFill>
          <a:blip r:embed="rId6" cstate="print"/>
          <a:srcRect r="4000"/>
          <a:stretch>
            <a:fillRect/>
          </a:stretch>
        </p:blipFill>
        <p:spPr bwMode="auto">
          <a:xfrm>
            <a:off x="5292080" y="260648"/>
            <a:ext cx="3456384" cy="2952328"/>
          </a:xfrm>
          <a:prstGeom prst="rect">
            <a:avLst/>
          </a:prstGeom>
          <a:noFill/>
        </p:spPr>
      </p:pic>
      <p:pic>
        <p:nvPicPr>
          <p:cNvPr id="13314" name="Picture 2" descr="http://img.youtube.com/vi/JrBJp4sJBAk/0.jpg"/>
          <p:cNvPicPr>
            <a:picLocks noChangeAspect="1" noChangeArrowheads="1"/>
          </p:cNvPicPr>
          <p:nvPr/>
        </p:nvPicPr>
        <p:blipFill>
          <a:blip r:embed="rId7" cstate="print"/>
          <a:srcRect l="14175" r="13376"/>
          <a:stretch>
            <a:fillRect/>
          </a:stretch>
        </p:blipFill>
        <p:spPr bwMode="auto">
          <a:xfrm>
            <a:off x="323528" y="3429000"/>
            <a:ext cx="3240360" cy="3205370"/>
          </a:xfrm>
          <a:prstGeom prst="rect">
            <a:avLst/>
          </a:prstGeom>
          <a:noFill/>
        </p:spPr>
      </p:pic>
      <p:pic>
        <p:nvPicPr>
          <p:cNvPr id="13316" name="Picture 4" descr="http://www.eurovision.tv/save-files/img/upload/history/logos/1982_logo-RESIZE-s925-s450-fit.jpg"/>
          <p:cNvPicPr>
            <a:picLocks noChangeAspect="1" noChangeArrowheads="1"/>
          </p:cNvPicPr>
          <p:nvPr/>
        </p:nvPicPr>
        <p:blipFill>
          <a:blip r:embed="rId8" cstate="print"/>
          <a:srcRect/>
          <a:stretch>
            <a:fillRect/>
          </a:stretch>
        </p:blipFill>
        <p:spPr bwMode="auto">
          <a:xfrm>
            <a:off x="3923928" y="3429000"/>
            <a:ext cx="4824536" cy="3241485"/>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internationaleducationmedia.com/germany/german_flag.jpg"/>
          <p:cNvPicPr>
            <a:picLocks noChangeAspect="1" noChangeArrowheads="1"/>
          </p:cNvPicPr>
          <p:nvPr/>
        </p:nvPicPr>
        <p:blipFill>
          <a:blip r:embed="rId3" cstate="print">
            <a:lum bright="70000" contrast="-70000"/>
          </a:blip>
          <a:srcRect/>
          <a:stretch>
            <a:fillRect/>
          </a:stretch>
        </p:blipFill>
        <p:spPr bwMode="auto">
          <a:xfrm>
            <a:off x="0" y="0"/>
            <a:ext cx="9144000" cy="6858000"/>
          </a:xfrm>
          <a:prstGeom prst="rect">
            <a:avLst/>
          </a:prstGeom>
          <a:noFill/>
        </p:spPr>
      </p:pic>
      <p:pic>
        <p:nvPicPr>
          <p:cNvPr id="21506" name="Picture 2" descr="http://m.gmgrd.co.uk/res/212.$plit/C_71_article_1023960_image_list_image_list_item_0_image.jpg"/>
          <p:cNvPicPr>
            <a:picLocks noChangeAspect="1" noChangeArrowheads="1"/>
          </p:cNvPicPr>
          <p:nvPr/>
        </p:nvPicPr>
        <p:blipFill>
          <a:blip r:embed="rId4" cstate="print"/>
          <a:srcRect/>
          <a:stretch>
            <a:fillRect/>
          </a:stretch>
        </p:blipFill>
        <p:spPr bwMode="auto">
          <a:xfrm>
            <a:off x="428596" y="285728"/>
            <a:ext cx="2928958" cy="2928958"/>
          </a:xfrm>
          <a:prstGeom prst="rect">
            <a:avLst/>
          </a:prstGeom>
          <a:noFill/>
        </p:spPr>
      </p:pic>
      <p:pic>
        <p:nvPicPr>
          <p:cNvPr id="21508" name="Picture 4" descr="http://travel.sky.com/images/inspiration/uk_christmas_markets/Manchester-Christmas_Market-PHOTOSHOT_510x286.jpg"/>
          <p:cNvPicPr>
            <a:picLocks noChangeAspect="1" noChangeArrowheads="1"/>
          </p:cNvPicPr>
          <p:nvPr/>
        </p:nvPicPr>
        <p:blipFill>
          <a:blip r:embed="rId5" cstate="print"/>
          <a:srcRect/>
          <a:stretch>
            <a:fillRect/>
          </a:stretch>
        </p:blipFill>
        <p:spPr bwMode="auto">
          <a:xfrm>
            <a:off x="3643306" y="285728"/>
            <a:ext cx="5222967" cy="2928958"/>
          </a:xfrm>
          <a:prstGeom prst="rect">
            <a:avLst/>
          </a:prstGeom>
          <a:noFill/>
        </p:spPr>
      </p:pic>
      <p:pic>
        <p:nvPicPr>
          <p:cNvPr id="21510" name="Picture 6" descr="http://www.citylife.co.uk/img/9894/9920_german_sausage_stall_in_albert_square.jpg"/>
          <p:cNvPicPr>
            <a:picLocks noChangeAspect="1" noChangeArrowheads="1"/>
          </p:cNvPicPr>
          <p:nvPr/>
        </p:nvPicPr>
        <p:blipFill>
          <a:blip r:embed="rId6" cstate="print"/>
          <a:srcRect l="3176" r="3136" b="6697"/>
          <a:stretch>
            <a:fillRect/>
          </a:stretch>
        </p:blipFill>
        <p:spPr bwMode="auto">
          <a:xfrm>
            <a:off x="357158" y="3429000"/>
            <a:ext cx="4429156" cy="3023401"/>
          </a:xfrm>
          <a:prstGeom prst="rect">
            <a:avLst/>
          </a:prstGeom>
          <a:noFill/>
        </p:spPr>
      </p:pic>
      <p:pic>
        <p:nvPicPr>
          <p:cNvPr id="21512" name="Picture 8" descr="http://images.mirror.co.uk/upl/m4/oct2009/8/5/top-10-travel-7-manchester-pic-sm-239725539.jpg"/>
          <p:cNvPicPr>
            <a:picLocks noChangeAspect="1" noChangeArrowheads="1"/>
          </p:cNvPicPr>
          <p:nvPr/>
        </p:nvPicPr>
        <p:blipFill>
          <a:blip r:embed="rId7" cstate="print"/>
          <a:srcRect l="5000" t="10623" r="6666"/>
          <a:stretch>
            <a:fillRect/>
          </a:stretch>
        </p:blipFill>
        <p:spPr bwMode="auto">
          <a:xfrm>
            <a:off x="4988031" y="3429000"/>
            <a:ext cx="3870249" cy="3000396"/>
          </a:xfrm>
          <a:prstGeom prst="rect">
            <a:avLst/>
          </a:prstGeom>
          <a:noFill/>
        </p:spPr>
      </p:pic>
      <p:pic>
        <p:nvPicPr>
          <p:cNvPr id="7" name="Picture 2" descr="http://www.bostoncares.org/AboutUs/index.php/special_events/oktoberfest/oktoberfest-2008.jpg"/>
          <p:cNvPicPr>
            <a:picLocks noChangeAspect="1" noChangeArrowheads="1"/>
          </p:cNvPicPr>
          <p:nvPr/>
        </p:nvPicPr>
        <p:blipFill>
          <a:blip r:embed="rId8" cstate="print"/>
          <a:srcRect/>
          <a:stretch>
            <a:fillRect/>
          </a:stretch>
        </p:blipFill>
        <p:spPr bwMode="auto">
          <a:xfrm>
            <a:off x="3286116" y="2285992"/>
            <a:ext cx="2143140" cy="2007408"/>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internationaleducationmedia.com/germany/german_flag.jpg"/>
          <p:cNvPicPr>
            <a:picLocks noChangeAspect="1" noChangeArrowheads="1"/>
          </p:cNvPicPr>
          <p:nvPr/>
        </p:nvPicPr>
        <p:blipFill>
          <a:blip r:embed="rId3" cstate="print">
            <a:lum bright="70000" contrast="-70000"/>
          </a:blip>
          <a:srcRect/>
          <a:stretch>
            <a:fillRect/>
          </a:stretch>
        </p:blipFill>
        <p:spPr bwMode="auto">
          <a:xfrm>
            <a:off x="0" y="0"/>
            <a:ext cx="9144000" cy="6858000"/>
          </a:xfrm>
          <a:prstGeom prst="rect">
            <a:avLst/>
          </a:prstGeom>
          <a:noFill/>
        </p:spPr>
      </p:pic>
      <p:pic>
        <p:nvPicPr>
          <p:cNvPr id="4100" name="Picture 4" descr="http://www.pinoy-entrepreneur.com/wp-content/uploads/2009/11/german_sausage_logo.jpg"/>
          <p:cNvPicPr>
            <a:picLocks noChangeAspect="1" noChangeArrowheads="1"/>
          </p:cNvPicPr>
          <p:nvPr/>
        </p:nvPicPr>
        <p:blipFill>
          <a:blip r:embed="rId4" cstate="print"/>
          <a:srcRect/>
          <a:stretch>
            <a:fillRect/>
          </a:stretch>
        </p:blipFill>
        <p:spPr bwMode="auto">
          <a:xfrm>
            <a:off x="1714480" y="428604"/>
            <a:ext cx="5572164" cy="4301711"/>
          </a:xfrm>
          <a:prstGeom prst="rect">
            <a:avLst/>
          </a:prstGeom>
          <a:noFill/>
          <a:ln w="44450">
            <a:solidFill>
              <a:srgbClr val="FF0000"/>
            </a:solidFill>
          </a:ln>
        </p:spPr>
      </p:pic>
      <p:sp>
        <p:nvSpPr>
          <p:cNvPr id="6" name="Rectangle 5"/>
          <p:cNvSpPr/>
          <p:nvPr/>
        </p:nvSpPr>
        <p:spPr>
          <a:xfrm>
            <a:off x="1714480" y="5143512"/>
            <a:ext cx="5572164" cy="144655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8800" b="1" dirty="0" err="1" smtClean="0">
                <a:solidFill>
                  <a:srgbClr val="FF0000"/>
                </a:solidFill>
                <a:latin typeface="Tw Cen MT Condensed Extra Bold" pitchFamily="34" charset="0"/>
              </a:rPr>
              <a:t>brätwurst</a:t>
            </a:r>
            <a:endParaRPr lang="en-US" sz="8800" b="1" cap="none" spc="0" dirty="0">
              <a:ln w="11430"/>
              <a:solidFill>
                <a:srgbClr val="FF0000"/>
              </a:solidFill>
              <a:effectLst>
                <a:outerShdw blurRad="50800" dist="39000" dir="5460000" algn="tl">
                  <a:srgbClr val="000000">
                    <a:alpha val="38000"/>
                  </a:srgbClr>
                </a:outerShdw>
              </a:effectLst>
              <a:latin typeface="Tw Cen MT Condensed Extra Bold"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internationaleducationmedia.com/germany/german_flag.jpg"/>
          <p:cNvPicPr>
            <a:picLocks noChangeAspect="1" noChangeArrowheads="1"/>
          </p:cNvPicPr>
          <p:nvPr/>
        </p:nvPicPr>
        <p:blipFill>
          <a:blip r:embed="rId3" cstate="print">
            <a:lum bright="70000" contrast="-70000"/>
          </a:blip>
          <a:srcRect/>
          <a:stretch>
            <a:fillRect/>
          </a:stretch>
        </p:blipFill>
        <p:spPr bwMode="auto">
          <a:xfrm>
            <a:off x="0" y="0"/>
            <a:ext cx="9144000" cy="6858000"/>
          </a:xfrm>
          <a:prstGeom prst="rect">
            <a:avLst/>
          </a:prstGeom>
          <a:noFill/>
        </p:spPr>
      </p:pic>
      <p:pic>
        <p:nvPicPr>
          <p:cNvPr id="25604" name="Picture 4" descr="http://southendfancydress.co.uk/shop/images/categories/500px-2010_fifa_world_cup_logosvg.png"/>
          <p:cNvPicPr>
            <a:picLocks noChangeAspect="1" noChangeArrowheads="1"/>
          </p:cNvPicPr>
          <p:nvPr/>
        </p:nvPicPr>
        <p:blipFill>
          <a:blip r:embed="rId4" cstate="print"/>
          <a:srcRect/>
          <a:stretch>
            <a:fillRect/>
          </a:stretch>
        </p:blipFill>
        <p:spPr bwMode="auto">
          <a:xfrm>
            <a:off x="1071538" y="0"/>
            <a:ext cx="1911355" cy="1911355"/>
          </a:xfrm>
          <a:prstGeom prst="rect">
            <a:avLst/>
          </a:prstGeom>
          <a:noFill/>
        </p:spPr>
      </p:pic>
      <p:pic>
        <p:nvPicPr>
          <p:cNvPr id="25606" name="Picture 6" descr="http://images.teamtalk.com/08/06/800x600/Germany-team-Euro-2008-final_990166.jpg"/>
          <p:cNvPicPr>
            <a:picLocks noChangeAspect="1" noChangeArrowheads="1"/>
          </p:cNvPicPr>
          <p:nvPr/>
        </p:nvPicPr>
        <p:blipFill>
          <a:blip r:embed="rId5" cstate="print"/>
          <a:srcRect t="10728" r="1149" b="4981"/>
          <a:stretch>
            <a:fillRect/>
          </a:stretch>
        </p:blipFill>
        <p:spPr bwMode="auto">
          <a:xfrm>
            <a:off x="1000100" y="1928802"/>
            <a:ext cx="7037292" cy="4500594"/>
          </a:xfrm>
          <a:prstGeom prst="rect">
            <a:avLst/>
          </a:prstGeom>
          <a:noFill/>
          <a:ln w="44450">
            <a:solidFill>
              <a:srgbClr val="FF0000"/>
            </a:solidFill>
          </a:ln>
        </p:spPr>
      </p:pic>
      <p:pic>
        <p:nvPicPr>
          <p:cNvPr id="25608" name="Picture 8" descr="http://www.fc-eurodistrict.com/dfb%20logo.jpg"/>
          <p:cNvPicPr>
            <a:picLocks noChangeAspect="1" noChangeArrowheads="1"/>
          </p:cNvPicPr>
          <p:nvPr/>
        </p:nvPicPr>
        <p:blipFill>
          <a:blip r:embed="rId6" cstate="print"/>
          <a:srcRect/>
          <a:stretch>
            <a:fillRect/>
          </a:stretch>
        </p:blipFill>
        <p:spPr bwMode="auto">
          <a:xfrm>
            <a:off x="6357950" y="214290"/>
            <a:ext cx="1500198" cy="1503029"/>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internationaleducationmedia.com/germany/german_flag.jpg"/>
          <p:cNvPicPr>
            <a:picLocks noChangeAspect="1" noChangeArrowheads="1"/>
          </p:cNvPicPr>
          <p:nvPr/>
        </p:nvPicPr>
        <p:blipFill>
          <a:blip r:embed="rId3" cstate="print">
            <a:lum bright="70000" contrast="-70000"/>
          </a:blip>
          <a:srcRect/>
          <a:stretch>
            <a:fillRect/>
          </a:stretch>
        </p:blipFill>
        <p:spPr bwMode="auto">
          <a:xfrm>
            <a:off x="0" y="0"/>
            <a:ext cx="9144000" cy="6858000"/>
          </a:xfrm>
          <a:prstGeom prst="rect">
            <a:avLst/>
          </a:prstGeom>
          <a:noFill/>
        </p:spPr>
      </p:pic>
      <p:pic>
        <p:nvPicPr>
          <p:cNvPr id="29698" name="Picture 2" descr="Referee Alberto Undiano shows the red card to Miroslav Klose"/>
          <p:cNvPicPr>
            <a:picLocks noChangeAspect="1" noChangeArrowheads="1"/>
          </p:cNvPicPr>
          <p:nvPr/>
        </p:nvPicPr>
        <p:blipFill>
          <a:blip r:embed="rId4" cstate="print"/>
          <a:srcRect l="14674"/>
          <a:stretch>
            <a:fillRect/>
          </a:stretch>
        </p:blipFill>
        <p:spPr bwMode="auto">
          <a:xfrm>
            <a:off x="4572000" y="404664"/>
            <a:ext cx="4107322" cy="2888209"/>
          </a:xfrm>
          <a:prstGeom prst="rect">
            <a:avLst/>
          </a:prstGeom>
          <a:noFill/>
        </p:spPr>
      </p:pic>
      <p:pic>
        <p:nvPicPr>
          <p:cNvPr id="5122" name="Picture 2" descr="http://cache.boston.com/resize/bonzai-fba/AP_Photo/2010/06/23/1277320224_5920/539w.jpg"/>
          <p:cNvPicPr>
            <a:picLocks noChangeAspect="1" noChangeArrowheads="1"/>
          </p:cNvPicPr>
          <p:nvPr/>
        </p:nvPicPr>
        <p:blipFill>
          <a:blip r:embed="rId5" cstate="print"/>
          <a:srcRect/>
          <a:stretch>
            <a:fillRect/>
          </a:stretch>
        </p:blipFill>
        <p:spPr bwMode="auto">
          <a:xfrm>
            <a:off x="611560" y="404664"/>
            <a:ext cx="3772461" cy="2918583"/>
          </a:xfrm>
          <a:prstGeom prst="rect">
            <a:avLst/>
          </a:prstGeom>
          <a:noFill/>
        </p:spPr>
      </p:pic>
      <p:pic>
        <p:nvPicPr>
          <p:cNvPr id="5124" name="Picture 4" descr="http://i.telegraph.co.uk/telegraph/multimedia/archive/01665/mesut_ozil2_1665082c.jpg"/>
          <p:cNvPicPr>
            <a:picLocks noChangeAspect="1" noChangeArrowheads="1"/>
          </p:cNvPicPr>
          <p:nvPr/>
        </p:nvPicPr>
        <p:blipFill>
          <a:blip r:embed="rId6" cstate="print"/>
          <a:srcRect/>
          <a:stretch>
            <a:fillRect/>
          </a:stretch>
        </p:blipFill>
        <p:spPr bwMode="auto">
          <a:xfrm>
            <a:off x="4355976" y="3645024"/>
            <a:ext cx="4381500" cy="2815208"/>
          </a:xfrm>
          <a:prstGeom prst="rect">
            <a:avLst/>
          </a:prstGeom>
          <a:noFill/>
        </p:spPr>
      </p:pic>
      <p:pic>
        <p:nvPicPr>
          <p:cNvPr id="5126" name="Picture 6" descr="http://i.telegraph.co.uk/telegraph/multimedia/archive/01665/loew_1665104c.jpg"/>
          <p:cNvPicPr>
            <a:picLocks noChangeAspect="1" noChangeArrowheads="1"/>
          </p:cNvPicPr>
          <p:nvPr/>
        </p:nvPicPr>
        <p:blipFill>
          <a:blip r:embed="rId7" cstate="print"/>
          <a:srcRect r="17827"/>
          <a:stretch>
            <a:fillRect/>
          </a:stretch>
        </p:blipFill>
        <p:spPr bwMode="auto">
          <a:xfrm>
            <a:off x="611560" y="3645024"/>
            <a:ext cx="3600400" cy="274320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356</TotalTime>
  <Words>1425</Words>
  <Application>Microsoft Office PowerPoint</Application>
  <PresentationFormat>On-screen Show (4:3)</PresentationFormat>
  <Paragraphs>154</Paragraphs>
  <Slides>11</Slides>
  <Notes>9</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Bev</dc:creator>
  <cp:lastModifiedBy>Ashton on Mersey</cp:lastModifiedBy>
  <cp:revision>40</cp:revision>
  <dcterms:created xsi:type="dcterms:W3CDTF">2010-06-20T13:23:49Z</dcterms:created>
  <dcterms:modified xsi:type="dcterms:W3CDTF">2010-06-28T07:32:14Z</dcterms:modified>
</cp:coreProperties>
</file>