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A3DE9-6F64-47BC-BE52-380C04A9EDB5}" type="datetimeFigureOut">
              <a:rPr lang="en-US" smtClean="0"/>
              <a:pPr/>
              <a:t>6/14/2010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630FF-4A79-48A8-B574-25A167E749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A3DE9-6F64-47BC-BE52-380C04A9EDB5}" type="datetimeFigureOut">
              <a:rPr lang="en-US" smtClean="0"/>
              <a:pPr/>
              <a:t>6/14/2010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630FF-4A79-48A8-B574-25A167E749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A3DE9-6F64-47BC-BE52-380C04A9EDB5}" type="datetimeFigureOut">
              <a:rPr lang="en-US" smtClean="0"/>
              <a:pPr/>
              <a:t>6/14/2010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630FF-4A79-48A8-B574-25A167E749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A3DE9-6F64-47BC-BE52-380C04A9EDB5}" type="datetimeFigureOut">
              <a:rPr lang="en-US" smtClean="0"/>
              <a:pPr/>
              <a:t>6/14/2010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630FF-4A79-48A8-B574-25A167E749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A3DE9-6F64-47BC-BE52-380C04A9EDB5}" type="datetimeFigureOut">
              <a:rPr lang="en-US" smtClean="0"/>
              <a:pPr/>
              <a:t>6/14/2010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630FF-4A79-48A8-B574-25A167E749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A3DE9-6F64-47BC-BE52-380C04A9EDB5}" type="datetimeFigureOut">
              <a:rPr lang="en-US" smtClean="0"/>
              <a:pPr/>
              <a:t>6/14/2010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630FF-4A79-48A8-B574-25A167E749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A3DE9-6F64-47BC-BE52-380C04A9EDB5}" type="datetimeFigureOut">
              <a:rPr lang="en-US" smtClean="0"/>
              <a:pPr/>
              <a:t>6/14/2010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630FF-4A79-48A8-B574-25A167E749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A3DE9-6F64-47BC-BE52-380C04A9EDB5}" type="datetimeFigureOut">
              <a:rPr lang="en-US" smtClean="0"/>
              <a:pPr/>
              <a:t>6/14/2010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630FF-4A79-48A8-B574-25A167E749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A3DE9-6F64-47BC-BE52-380C04A9EDB5}" type="datetimeFigureOut">
              <a:rPr lang="en-US" smtClean="0"/>
              <a:pPr/>
              <a:t>6/14/2010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630FF-4A79-48A8-B574-25A167E749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A3DE9-6F64-47BC-BE52-380C04A9EDB5}" type="datetimeFigureOut">
              <a:rPr lang="en-US" smtClean="0"/>
              <a:pPr/>
              <a:t>6/14/2010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630FF-4A79-48A8-B574-25A167E749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A3DE9-6F64-47BC-BE52-380C04A9EDB5}" type="datetimeFigureOut">
              <a:rPr lang="en-US" smtClean="0"/>
              <a:pPr/>
              <a:t>6/14/2010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630FF-4A79-48A8-B574-25A167E749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A3DE9-6F64-47BC-BE52-380C04A9EDB5}" type="datetimeFigureOut">
              <a:rPr lang="en-US" smtClean="0"/>
              <a:pPr/>
              <a:t>6/14/2010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630FF-4A79-48A8-B574-25A167E7497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7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gif"/><Relationship Id="rId4" Type="http://schemas.openxmlformats.org/officeDocument/2006/relationships/image" Target="../media/image2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wmf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wmf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7" Type="http://schemas.openxmlformats.org/officeDocument/2006/relationships/image" Target="../media/image7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wmf"/><Relationship Id="rId5" Type="http://schemas.openxmlformats.org/officeDocument/2006/relationships/image" Target="../media/image13.wmf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357166"/>
            <a:ext cx="7772400" cy="1470025"/>
          </a:xfrm>
        </p:spPr>
        <p:txBody>
          <a:bodyPr>
            <a:normAutofit/>
          </a:bodyPr>
          <a:lstStyle/>
          <a:p>
            <a:r>
              <a:rPr lang="en-GB" sz="5400" dirty="0" smtClean="0">
                <a:latin typeface="Jokerman" pitchFamily="82" charset="0"/>
              </a:rPr>
              <a:t>Languages</a:t>
            </a:r>
            <a:endParaRPr lang="en-GB" sz="5400" dirty="0">
              <a:latin typeface="Jokerman" pitchFamily="8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714612" y="1500174"/>
            <a:ext cx="364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B050"/>
                </a:solidFill>
                <a:latin typeface="Corbel" pitchFamily="34" charset="0"/>
              </a:rPr>
              <a:t>GREEN!</a:t>
            </a:r>
            <a:endParaRPr lang="en-GB" sz="2800" b="1" dirty="0">
              <a:solidFill>
                <a:srgbClr val="00B050"/>
              </a:solidFill>
              <a:latin typeface="Corbel" pitchFamily="34" charset="0"/>
            </a:endParaRPr>
          </a:p>
        </p:txBody>
      </p:sp>
      <p:pic>
        <p:nvPicPr>
          <p:cNvPr id="2050" name="Picture 2" descr="C:\Documents and Settings\4mogilinaa\Local Settings\Temporary Internet Files\Content.IE5\DQNIPAN3\MP900446955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2285992"/>
            <a:ext cx="4390007" cy="292895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786050" y="5715016"/>
            <a:ext cx="364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 smtClean="0">
                <a:solidFill>
                  <a:srgbClr val="00B050"/>
                </a:solidFill>
                <a:latin typeface="Corbel" pitchFamily="34" charset="0"/>
              </a:rPr>
              <a:t>Zelena</a:t>
            </a:r>
            <a:endParaRPr lang="en-GB" sz="2800" b="1" dirty="0">
              <a:solidFill>
                <a:srgbClr val="00B050"/>
              </a:solidFill>
              <a:latin typeface="Corbel" pitchFamily="34" charset="0"/>
            </a:endParaRPr>
          </a:p>
        </p:txBody>
      </p:sp>
      <p:pic>
        <p:nvPicPr>
          <p:cNvPr id="8" name="Picture 2" descr="http://www1.ocn.ne.jp/~infinite/PeacePath_Flags_Data/SlovakiaF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4857760"/>
            <a:ext cx="2453868" cy="163669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857488" y="1785926"/>
            <a:ext cx="364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Corbel" pitchFamily="34" charset="0"/>
              </a:rPr>
              <a:t>BLACK!</a:t>
            </a:r>
            <a:endParaRPr lang="en-GB" sz="2800" b="1" dirty="0">
              <a:latin typeface="Corbel" pitchFamily="34" charset="0"/>
            </a:endParaRPr>
          </a:p>
        </p:txBody>
      </p:sp>
      <p:pic>
        <p:nvPicPr>
          <p:cNvPr id="3075" name="Picture 3" descr="C:\Documents and Settings\4mogilinaa\Local Settings\Temporary Internet Files\Content.IE5\B84A59CD\MC90005926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428868"/>
            <a:ext cx="2931076" cy="292895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857488" y="5715016"/>
            <a:ext cx="364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Cyrl-AZ" sz="2800" b="1" dirty="0" smtClean="0">
                <a:latin typeface="Corbel" pitchFamily="34" charset="0"/>
              </a:rPr>
              <a:t>Черный</a:t>
            </a:r>
            <a:r>
              <a:rPr lang="en-GB" sz="2800" b="1" dirty="0" smtClean="0">
                <a:latin typeface="Corbel" pitchFamily="34" charset="0"/>
              </a:rPr>
              <a:t> (</a:t>
            </a:r>
            <a:r>
              <a:rPr lang="en-GB" sz="2800" b="1" dirty="0" err="1" smtClean="0">
                <a:latin typeface="Corbel" pitchFamily="34" charset="0"/>
              </a:rPr>
              <a:t>Cherniy</a:t>
            </a:r>
            <a:r>
              <a:rPr lang="en-GB" sz="2800" b="1" dirty="0" smtClean="0">
                <a:latin typeface="Corbel" pitchFamily="34" charset="0"/>
              </a:rPr>
              <a:t>)</a:t>
            </a:r>
            <a:endParaRPr lang="en-GB" sz="2800" b="1" dirty="0">
              <a:latin typeface="Corbel" pitchFamily="34" charset="0"/>
            </a:endParaRPr>
          </a:p>
        </p:txBody>
      </p:sp>
      <p:pic>
        <p:nvPicPr>
          <p:cNvPr id="9" name="Picture 4" descr="http://www.grace4gastonnc.org/images/Russian_Fla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929198"/>
            <a:ext cx="2428892" cy="162004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857488" y="1785926"/>
            <a:ext cx="364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  <a:latin typeface="Corbel" pitchFamily="34" charset="0"/>
              </a:rPr>
              <a:t>RED!</a:t>
            </a:r>
            <a:endParaRPr lang="en-GB" sz="2800" b="1" dirty="0">
              <a:solidFill>
                <a:srgbClr val="FF0000"/>
              </a:solidFill>
              <a:latin typeface="Corbel" pitchFamily="34" charset="0"/>
            </a:endParaRPr>
          </a:p>
        </p:txBody>
      </p:sp>
      <p:pic>
        <p:nvPicPr>
          <p:cNvPr id="4098" name="Picture 2" descr="C:\Documents and Settings\4mogilinaa\Local Settings\Temporary Internet Files\Content.IE5\XAI9VUH7\MP90042250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2428868"/>
            <a:ext cx="2477726" cy="37147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714612" y="6143644"/>
            <a:ext cx="364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  <a:latin typeface="Corbel" pitchFamily="34" charset="0"/>
              </a:rPr>
              <a:t>Piros</a:t>
            </a:r>
            <a:endParaRPr lang="en-GB" sz="2800" b="1" dirty="0">
              <a:solidFill>
                <a:srgbClr val="FF0000"/>
              </a:solidFill>
              <a:latin typeface="Corbel" pitchFamily="34" charset="0"/>
            </a:endParaRPr>
          </a:p>
        </p:txBody>
      </p:sp>
      <p:pic>
        <p:nvPicPr>
          <p:cNvPr id="7" name="Picture 6" descr="http://diak.budai-rfg.sulinet.hu/~darua/Hungarian_flag.jpg"/>
          <p:cNvPicPr>
            <a:picLocks noChangeAspect="1" noChangeArrowheads="1"/>
          </p:cNvPicPr>
          <p:nvPr/>
        </p:nvPicPr>
        <p:blipFill>
          <a:blip r:embed="rId4" cstate="print"/>
          <a:srcRect r="72" b="2693"/>
          <a:stretch>
            <a:fillRect/>
          </a:stretch>
        </p:blipFill>
        <p:spPr bwMode="auto">
          <a:xfrm>
            <a:off x="285720" y="4929198"/>
            <a:ext cx="2271882" cy="165921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857488" y="1785926"/>
            <a:ext cx="3643338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FF00"/>
                </a:solidFill>
                <a:latin typeface="Corbel" pitchFamily="34" charset="0"/>
              </a:rPr>
              <a:t>YELLOW!</a:t>
            </a:r>
            <a:endParaRPr lang="en-GB" sz="2800" b="1" dirty="0">
              <a:solidFill>
                <a:srgbClr val="FFFF00"/>
              </a:solidFill>
              <a:latin typeface="Corbel" pitchFamily="34" charset="0"/>
            </a:endParaRPr>
          </a:p>
        </p:txBody>
      </p:sp>
      <p:pic>
        <p:nvPicPr>
          <p:cNvPr id="5122" name="Picture 2" descr="C:\Documents and Settings\4mogilinaa\Local Settings\Temporary Internet Files\Content.IE5\DQNIPAN3\MC910217033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2643182"/>
            <a:ext cx="3286148" cy="328614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928926" y="6072206"/>
            <a:ext cx="3643338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 smtClean="0">
                <a:solidFill>
                  <a:srgbClr val="FFFF00"/>
                </a:solidFill>
                <a:latin typeface="Corbel" pitchFamily="34" charset="0"/>
              </a:rPr>
              <a:t>Zlta</a:t>
            </a:r>
            <a:r>
              <a:rPr lang="en-GB" sz="2800" b="1" dirty="0" smtClean="0">
                <a:solidFill>
                  <a:srgbClr val="FFFF00"/>
                </a:solidFill>
                <a:latin typeface="Corbel" pitchFamily="34" charset="0"/>
              </a:rPr>
              <a:t> (</a:t>
            </a:r>
            <a:r>
              <a:rPr lang="en-GB" sz="2800" b="1" dirty="0" err="1" smtClean="0">
                <a:solidFill>
                  <a:srgbClr val="FFFF00"/>
                </a:solidFill>
                <a:latin typeface="Corbel" pitchFamily="34" charset="0"/>
              </a:rPr>
              <a:t>jilta</a:t>
            </a:r>
            <a:r>
              <a:rPr lang="en-GB" sz="2800" b="1" dirty="0" smtClean="0">
                <a:solidFill>
                  <a:srgbClr val="FFFF00"/>
                </a:solidFill>
                <a:latin typeface="Corbel" pitchFamily="34" charset="0"/>
              </a:rPr>
              <a:t>)</a:t>
            </a:r>
            <a:endParaRPr lang="en-GB" sz="2800" b="1" dirty="0">
              <a:solidFill>
                <a:srgbClr val="FFFF00"/>
              </a:solidFill>
              <a:latin typeface="Corbel" pitchFamily="34" charset="0"/>
            </a:endParaRPr>
          </a:p>
        </p:txBody>
      </p:sp>
      <p:pic>
        <p:nvPicPr>
          <p:cNvPr id="8" name="Picture 2" descr="http://www1.ocn.ne.jp/~infinite/PeacePath_Flags_Data/SlovakiaF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4857760"/>
            <a:ext cx="2453868" cy="163669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rbel" pitchFamily="34" charset="0"/>
              </a:rPr>
              <a:t>Matching game</a:t>
            </a:r>
            <a:endParaRPr lang="en-GB" dirty="0">
              <a:latin typeface="Corbe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3"/>
              </a:buBlip>
            </a:pPr>
            <a:r>
              <a:rPr lang="en-GB" dirty="0" smtClean="0"/>
              <a:t>Blue                                                    </a:t>
            </a:r>
            <a:r>
              <a:rPr lang="en-GB" dirty="0" err="1" smtClean="0"/>
              <a:t>Zlta</a:t>
            </a:r>
            <a:endParaRPr lang="en-GB" dirty="0" smtClean="0"/>
          </a:p>
          <a:p>
            <a:pPr>
              <a:buBlip>
                <a:blip r:embed="rId3"/>
              </a:buBlip>
            </a:pPr>
            <a:r>
              <a:rPr lang="en-GB" dirty="0" smtClean="0"/>
              <a:t>Green                                  Piros</a:t>
            </a:r>
          </a:p>
          <a:p>
            <a:pPr>
              <a:buBlip>
                <a:blip r:embed="rId3"/>
              </a:buBlip>
            </a:pPr>
            <a:r>
              <a:rPr lang="en-GB" dirty="0" smtClean="0"/>
              <a:t>Red                                                    </a:t>
            </a:r>
            <a:r>
              <a:rPr lang="en-GB" dirty="0" err="1" smtClean="0"/>
              <a:t>Kek</a:t>
            </a:r>
            <a:r>
              <a:rPr lang="en-GB" dirty="0" smtClean="0"/>
              <a:t>            </a:t>
            </a:r>
          </a:p>
          <a:p>
            <a:pPr>
              <a:buBlip>
                <a:blip r:embed="rId3"/>
              </a:buBlip>
            </a:pPr>
            <a:r>
              <a:rPr lang="en-GB" dirty="0" smtClean="0"/>
              <a:t>Yellow                                                   </a:t>
            </a:r>
            <a:r>
              <a:rPr lang="az-Cyrl-AZ" dirty="0" smtClean="0">
                <a:latin typeface="Corbel" pitchFamily="34" charset="0"/>
              </a:rPr>
              <a:t>Черный</a:t>
            </a:r>
            <a:endParaRPr lang="en-GB" dirty="0" smtClean="0"/>
          </a:p>
          <a:p>
            <a:pPr>
              <a:buBlip>
                <a:blip r:embed="rId3"/>
              </a:buBlip>
            </a:pPr>
            <a:r>
              <a:rPr lang="en-GB" dirty="0" smtClean="0"/>
              <a:t>Black                                   </a:t>
            </a:r>
            <a:r>
              <a:rPr lang="en-GB" dirty="0" err="1" smtClean="0"/>
              <a:t>Zelena</a:t>
            </a:r>
            <a:r>
              <a:rPr lang="en-GB" dirty="0" smtClean="0"/>
              <a:t>      </a:t>
            </a:r>
            <a:endParaRPr lang="en-GB" dirty="0"/>
          </a:p>
        </p:txBody>
      </p:sp>
      <p:pic>
        <p:nvPicPr>
          <p:cNvPr id="6146" name="Picture 2" descr="C:\Documents and Settings\4mogilinaa\Local Settings\Temporary Internet Files\Content.IE5\DQNIPAN3\MC90043468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29475" y="4911725"/>
            <a:ext cx="1914525" cy="1946275"/>
          </a:xfrm>
          <a:prstGeom prst="rect">
            <a:avLst/>
          </a:prstGeom>
          <a:noFill/>
        </p:spPr>
      </p:pic>
      <p:pic>
        <p:nvPicPr>
          <p:cNvPr id="5" name="Picture 2" descr="http://www1.ocn.ne.jp/~infinite/PeacePath_Flags_Data/SlovakiaF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1571612"/>
            <a:ext cx="856844" cy="571504"/>
          </a:xfrm>
          <a:prstGeom prst="rect">
            <a:avLst/>
          </a:prstGeom>
          <a:noFill/>
        </p:spPr>
      </p:pic>
      <p:pic>
        <p:nvPicPr>
          <p:cNvPr id="6" name="Picture 2" descr="http://www1.ocn.ne.jp/~infinite/PeacePath_Flags_Data/SlovakiaF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4000504"/>
            <a:ext cx="882232" cy="588438"/>
          </a:xfrm>
          <a:prstGeom prst="rect">
            <a:avLst/>
          </a:prstGeom>
          <a:noFill/>
        </p:spPr>
      </p:pic>
      <p:pic>
        <p:nvPicPr>
          <p:cNvPr id="7" name="Picture 6" descr="http://diak.budai-rfg.sulinet.hu/~darua/Hungarian_flag.jpg"/>
          <p:cNvPicPr>
            <a:picLocks noChangeAspect="1" noChangeArrowheads="1"/>
          </p:cNvPicPr>
          <p:nvPr/>
        </p:nvPicPr>
        <p:blipFill>
          <a:blip r:embed="rId6" cstate="print"/>
          <a:srcRect r="72" b="2693"/>
          <a:stretch>
            <a:fillRect/>
          </a:stretch>
        </p:blipFill>
        <p:spPr bwMode="auto">
          <a:xfrm>
            <a:off x="5857884" y="2214554"/>
            <a:ext cx="843122" cy="615753"/>
          </a:xfrm>
          <a:prstGeom prst="rect">
            <a:avLst/>
          </a:prstGeom>
          <a:noFill/>
        </p:spPr>
      </p:pic>
      <p:pic>
        <p:nvPicPr>
          <p:cNvPr id="9" name="Picture 8" descr="http://diak.budai-rfg.sulinet.hu/~darua/Hungarian_flag.jpg"/>
          <p:cNvPicPr>
            <a:picLocks noChangeAspect="1" noChangeArrowheads="1"/>
          </p:cNvPicPr>
          <p:nvPr/>
        </p:nvPicPr>
        <p:blipFill>
          <a:blip r:embed="rId6" cstate="print"/>
          <a:srcRect r="72" b="2693"/>
          <a:stretch>
            <a:fillRect/>
          </a:stretch>
        </p:blipFill>
        <p:spPr bwMode="auto">
          <a:xfrm>
            <a:off x="7072330" y="2786058"/>
            <a:ext cx="843122" cy="615753"/>
          </a:xfrm>
          <a:prstGeom prst="rect">
            <a:avLst/>
          </a:prstGeom>
          <a:noFill/>
        </p:spPr>
      </p:pic>
      <p:pic>
        <p:nvPicPr>
          <p:cNvPr id="10" name="Picture 4" descr="http://www.grace4gastonnc.org/images/Russian_Fla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01024" y="3429000"/>
            <a:ext cx="928694" cy="61942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Numbers</a:t>
            </a:r>
            <a:endParaRPr lang="en-GB" dirty="0"/>
          </a:p>
        </p:txBody>
      </p:sp>
      <p:pic>
        <p:nvPicPr>
          <p:cNvPr id="4" name="Picture 4" descr="http://www.grace4gastonnc.org/images/Russian_Fla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929198"/>
            <a:ext cx="2428892" cy="162004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786050" y="1500174"/>
            <a:ext cx="557216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1- </a:t>
            </a:r>
            <a:r>
              <a:rPr lang="az-Cyrl-A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один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(odin)</a:t>
            </a:r>
          </a:p>
          <a:p>
            <a:pPr marL="342900" indent="-342900"/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2- </a:t>
            </a:r>
            <a:r>
              <a:rPr lang="az-Cyrl-A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два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(dva)</a:t>
            </a:r>
          </a:p>
          <a:p>
            <a:pPr marL="342900" indent="-342900"/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3- </a:t>
            </a:r>
            <a:r>
              <a:rPr lang="az-Cyrl-A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три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(tree)</a:t>
            </a:r>
          </a:p>
          <a:p>
            <a:pPr marL="342900" indent="-342900"/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4- </a:t>
            </a:r>
            <a:r>
              <a:rPr lang="az-Cyrl-A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четыре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(cheteeree)</a:t>
            </a:r>
          </a:p>
          <a:p>
            <a:pPr marL="342900" indent="-342900"/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5- </a:t>
            </a:r>
            <a:r>
              <a:rPr lang="az-Cyrl-A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пять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(pyat)</a:t>
            </a:r>
          </a:p>
          <a:p>
            <a:pPr marL="342900" indent="-342900"/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6- </a:t>
            </a:r>
            <a:r>
              <a:rPr lang="az-Cyrl-A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шесть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(shest)</a:t>
            </a:r>
          </a:p>
          <a:p>
            <a:pPr marL="342900" indent="-342900"/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7- </a:t>
            </a:r>
            <a:r>
              <a:rPr lang="az-Cyrl-A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семь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(sem)</a:t>
            </a:r>
          </a:p>
          <a:p>
            <a:pPr marL="342900" indent="-342900"/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8- </a:t>
            </a:r>
            <a:r>
              <a:rPr lang="az-Cyrl-A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восемь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(vosem)</a:t>
            </a:r>
          </a:p>
          <a:p>
            <a:pPr marL="342900" indent="-342900"/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9- </a:t>
            </a:r>
            <a:r>
              <a:rPr lang="az-Cyrl-A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девять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(devyat)</a:t>
            </a:r>
          </a:p>
          <a:p>
            <a:pPr marL="342900" indent="-342900"/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10- </a:t>
            </a:r>
            <a:r>
              <a:rPr lang="az-Cyrl-A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десять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(desyat)</a:t>
            </a:r>
            <a:endPara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  <p:pic>
        <p:nvPicPr>
          <p:cNvPr id="1026" name="Picture 2" descr="C:\Documents and Settings\4mogilinaa\Local Settings\Temporary Internet Files\Content.IE5\B84A59CD\MP900411753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857232"/>
            <a:ext cx="2214578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Numbers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488" y="1600200"/>
            <a:ext cx="5829312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GB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1- </a:t>
            </a:r>
            <a:r>
              <a:rPr lang="en-GB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egy</a:t>
            </a:r>
            <a:endParaRPr lang="en-GB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>
              <a:buNone/>
            </a:pPr>
            <a:r>
              <a:rPr lang="en-GB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2- </a:t>
            </a: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kettő</a:t>
            </a:r>
            <a:endParaRPr lang="en-GB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>
              <a:buNone/>
            </a:pPr>
            <a:r>
              <a:rPr lang="en-GB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3-</a:t>
            </a:r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három</a:t>
            </a:r>
            <a:endParaRPr lang="en-GB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>
              <a:buNone/>
            </a:pPr>
            <a:r>
              <a:rPr lang="en-GB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4-</a:t>
            </a:r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négy</a:t>
            </a:r>
            <a:endParaRPr lang="en-GB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>
              <a:buNone/>
            </a:pPr>
            <a:r>
              <a:rPr lang="en-GB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5-</a:t>
            </a:r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öt</a:t>
            </a:r>
            <a:endParaRPr lang="en-GB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>
              <a:buNone/>
            </a:pPr>
            <a:r>
              <a:rPr lang="en-GB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6-</a:t>
            </a:r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</a:t>
            </a:r>
            <a:endParaRPr lang="en-GB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>
              <a:buNone/>
            </a:pPr>
            <a:r>
              <a:rPr lang="en-GB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7-</a:t>
            </a:r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hét</a:t>
            </a:r>
            <a:endParaRPr lang="en-GB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>
              <a:buNone/>
            </a:pPr>
            <a:r>
              <a:rPr lang="en-GB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8-</a:t>
            </a:r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nyolc</a:t>
            </a:r>
            <a:endParaRPr lang="en-GB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>
              <a:buNone/>
            </a:pPr>
            <a:r>
              <a:rPr lang="en-GB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9-</a:t>
            </a:r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kilenc</a:t>
            </a:r>
            <a:endParaRPr lang="en-GB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>
              <a:buNone/>
            </a:pPr>
            <a:r>
              <a:rPr lang="en-GB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10-</a:t>
            </a:r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tíz</a:t>
            </a:r>
            <a:endParaRPr lang="en-GB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>
              <a:buNone/>
            </a:pPr>
            <a:endParaRPr lang="en-GB" dirty="0"/>
          </a:p>
        </p:txBody>
      </p:sp>
      <p:pic>
        <p:nvPicPr>
          <p:cNvPr id="4" name="Picture 3" descr="http://diak.budai-rfg.sulinet.hu/~darua/Hungarian_flag.jpg"/>
          <p:cNvPicPr>
            <a:picLocks noChangeAspect="1" noChangeArrowheads="1"/>
          </p:cNvPicPr>
          <p:nvPr/>
        </p:nvPicPr>
        <p:blipFill>
          <a:blip r:embed="rId3" cstate="print"/>
          <a:srcRect r="72" b="2693"/>
          <a:stretch>
            <a:fillRect/>
          </a:stretch>
        </p:blipFill>
        <p:spPr bwMode="auto">
          <a:xfrm>
            <a:off x="285720" y="4929198"/>
            <a:ext cx="2271882" cy="16592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Numbers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3240" y="1357298"/>
            <a:ext cx="554356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1- 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jeden </a:t>
            </a:r>
            <a:endParaRPr lang="en-GB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>
              <a:buNone/>
            </a:pP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2- 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dva</a:t>
            </a:r>
            <a:endParaRPr lang="en-GB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>
              <a:buNone/>
            </a:pP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3-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 </a:t>
            </a:r>
            <a:endParaRPr lang="en-GB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>
              <a:buNone/>
            </a:pP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4-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štyri</a:t>
            </a:r>
            <a:endParaRPr lang="en-GB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>
              <a:buNone/>
            </a:pP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5-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pät</a:t>
            </a:r>
            <a:endParaRPr lang="en-GB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>
              <a:buNone/>
            </a:pP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6-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šest</a:t>
            </a:r>
            <a:endParaRPr lang="en-GB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>
              <a:buNone/>
            </a:pP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7-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sedem</a:t>
            </a:r>
            <a:endParaRPr lang="en-GB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>
              <a:buNone/>
            </a:pP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8-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osem</a:t>
            </a:r>
            <a:endParaRPr lang="en-GB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>
              <a:buNone/>
            </a:pP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9-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devät </a:t>
            </a:r>
            <a:endParaRPr lang="en-GB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>
              <a:buNone/>
            </a:pP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10-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desat </a:t>
            </a:r>
            <a:endParaRPr lang="en-GB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>
              <a:buNone/>
            </a:pPr>
            <a:endParaRPr lang="en-GB" sz="2800" b="1" dirty="0" smtClean="0">
              <a:latin typeface="Corbel" pitchFamily="34" charset="0"/>
            </a:endParaRPr>
          </a:p>
        </p:txBody>
      </p:sp>
      <p:pic>
        <p:nvPicPr>
          <p:cNvPr id="4" name="Picture 2" descr="http://www1.ocn.ne.jp/~infinite/PeacePath_Flags_Data/SlovakiaF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4857760"/>
            <a:ext cx="2453868" cy="16366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rbel" pitchFamily="34" charset="0"/>
              </a:rPr>
              <a:t>Objective of this activity</a:t>
            </a:r>
            <a:endParaRPr lang="en-GB" dirty="0">
              <a:latin typeface="Corbe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en-GB" dirty="0"/>
          </a:p>
          <a:p>
            <a:pPr>
              <a:buNone/>
            </a:pPr>
            <a:endParaRPr lang="en-GB" dirty="0" smtClean="0"/>
          </a:p>
          <a:p>
            <a:pPr algn="ctr">
              <a:buNone/>
            </a:pPr>
            <a:r>
              <a:rPr lang="en-GB" dirty="0" smtClean="0">
                <a:latin typeface="Corbel" pitchFamily="34" charset="0"/>
              </a:rPr>
              <a:t>To learn and remember names of basic colours, animals and numbers in Slovakian, Russian and Hungarian!</a:t>
            </a:r>
            <a:endParaRPr lang="en-GB" dirty="0">
              <a:latin typeface="Corbel" pitchFamily="34" charset="0"/>
            </a:endParaRPr>
          </a:p>
        </p:txBody>
      </p:sp>
      <p:pic>
        <p:nvPicPr>
          <p:cNvPr id="14338" name="Picture 2" descr="http://www1.ocn.ne.jp/~infinite/PeacePath_Flags_Data/SlovakiaF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857760"/>
            <a:ext cx="2453868" cy="1636699"/>
          </a:xfrm>
          <a:prstGeom prst="rect">
            <a:avLst/>
          </a:prstGeom>
          <a:noFill/>
        </p:spPr>
      </p:pic>
      <p:pic>
        <p:nvPicPr>
          <p:cNvPr id="14340" name="Picture 4" descr="http://www.grace4gastonnc.org/images/Russian_Fla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4857760"/>
            <a:ext cx="2428892" cy="1620040"/>
          </a:xfrm>
          <a:prstGeom prst="rect">
            <a:avLst/>
          </a:prstGeom>
          <a:noFill/>
        </p:spPr>
      </p:pic>
      <p:pic>
        <p:nvPicPr>
          <p:cNvPr id="14342" name="Picture 6" descr="http://diak.budai-rfg.sulinet.hu/~darua/Hungarian_flag.jpg"/>
          <p:cNvPicPr>
            <a:picLocks noChangeAspect="1" noChangeArrowheads="1"/>
          </p:cNvPicPr>
          <p:nvPr/>
        </p:nvPicPr>
        <p:blipFill>
          <a:blip r:embed="rId5" cstate="print"/>
          <a:srcRect r="72" b="2693"/>
          <a:stretch>
            <a:fillRect/>
          </a:stretch>
        </p:blipFill>
        <p:spPr bwMode="auto">
          <a:xfrm>
            <a:off x="6572264" y="4857760"/>
            <a:ext cx="2271882" cy="165921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rbel" pitchFamily="34" charset="0"/>
              </a:rPr>
              <a:t>Animals</a:t>
            </a:r>
            <a:endParaRPr lang="en-GB" dirty="0">
              <a:latin typeface="Corbel" pitchFamily="34" charset="0"/>
            </a:endParaRPr>
          </a:p>
        </p:txBody>
      </p:sp>
      <p:pic>
        <p:nvPicPr>
          <p:cNvPr id="1026" name="Picture 2" descr="C:\Documents and Settings\4mogilinaa\Local Settings\Temporary Internet Files\Content.IE5\B84A59CD\MC900084340[1].wm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2143116"/>
            <a:ext cx="3816235" cy="321471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71736" y="1500174"/>
            <a:ext cx="364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  <a:latin typeface="Corbel" pitchFamily="34" charset="0"/>
              </a:rPr>
              <a:t>FOX!</a:t>
            </a:r>
            <a:endParaRPr lang="en-GB" sz="2800" b="1" dirty="0">
              <a:solidFill>
                <a:srgbClr val="FF0000"/>
              </a:solidFill>
              <a:latin typeface="Corbe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71736" y="5500702"/>
            <a:ext cx="364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  <a:latin typeface="Corbel" pitchFamily="34" charset="0"/>
              </a:rPr>
              <a:t>Liska (Lishka)</a:t>
            </a:r>
            <a:endParaRPr lang="en-GB" sz="2800" b="1" dirty="0">
              <a:solidFill>
                <a:srgbClr val="FF0000"/>
              </a:solidFill>
              <a:latin typeface="Corbel" pitchFamily="34" charset="0"/>
            </a:endParaRPr>
          </a:p>
        </p:txBody>
      </p:sp>
      <p:pic>
        <p:nvPicPr>
          <p:cNvPr id="7" name="Picture 2" descr="http://www1.ocn.ne.jp/~infinite/PeacePath_Flags_Data/SlovakiaF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5143512"/>
            <a:ext cx="2249213" cy="1500197"/>
          </a:xfrm>
          <a:prstGeom prst="rect">
            <a:avLst/>
          </a:prstGeom>
          <a:noFill/>
        </p:spPr>
      </p:pic>
      <p:pic>
        <p:nvPicPr>
          <p:cNvPr id="1027" name="Picture 3" descr="C:\Documents and Settings\4mogilinaa\Local Settings\Temporary Internet Files\Content.IE5\XAI9VUH7\MC90005303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177406">
            <a:off x="7550436" y="5334982"/>
            <a:ext cx="1206318" cy="120995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C:\Documents and Settings\4mogilinaa\Local Settings\Temporary Internet Files\Content.IE5\S5D29W66\MC90008418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500306"/>
            <a:ext cx="2928958" cy="3529697"/>
          </a:xfrm>
          <a:prstGeom prst="rect">
            <a:avLst/>
          </a:prstGeom>
          <a:noFill/>
        </p:spPr>
      </p:pic>
      <p:pic>
        <p:nvPicPr>
          <p:cNvPr id="2052" name="Picture 4" descr="C:\Documents and Settings\4mogilinaa\Local Settings\Temporary Internet Files\Content.IE5\XAI9VUH7\MC90005303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537982">
            <a:off x="7434618" y="5276422"/>
            <a:ext cx="1314132" cy="131413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643174" y="1500174"/>
            <a:ext cx="364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  <a:latin typeface="Corbel" pitchFamily="34" charset="0"/>
              </a:rPr>
              <a:t>WOLF!</a:t>
            </a:r>
            <a:endParaRPr lang="en-GB" sz="2800" b="1" dirty="0">
              <a:solidFill>
                <a:srgbClr val="FF0000"/>
              </a:solidFill>
              <a:latin typeface="Corbe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43174" y="6072206"/>
            <a:ext cx="364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Cyrl-AZ" sz="2800" b="1" dirty="0" smtClean="0">
                <a:solidFill>
                  <a:srgbClr val="FF0000"/>
                </a:solidFill>
                <a:latin typeface="Corbel" pitchFamily="34" charset="0"/>
              </a:rPr>
              <a:t>Волк</a:t>
            </a:r>
            <a:r>
              <a:rPr lang="en-GB" sz="2800" b="1" dirty="0" smtClean="0">
                <a:solidFill>
                  <a:srgbClr val="FF0000"/>
                </a:solidFill>
                <a:latin typeface="Corbel" pitchFamily="34" charset="0"/>
              </a:rPr>
              <a:t> (Volk)</a:t>
            </a:r>
            <a:endParaRPr lang="en-GB" sz="2800" b="1" dirty="0">
              <a:solidFill>
                <a:srgbClr val="FF0000"/>
              </a:solidFill>
              <a:latin typeface="Corbel" pitchFamily="34" charset="0"/>
            </a:endParaRPr>
          </a:p>
        </p:txBody>
      </p:sp>
      <p:pic>
        <p:nvPicPr>
          <p:cNvPr id="9" name="Picture 4" descr="http://www.grace4gastonnc.org/images/Russian_Fla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929198"/>
            <a:ext cx="2428892" cy="162004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C:\Documents and Settings\4mogilinaa\Local Settings\Temporary Internet Files\Content.IE5\XAI9VUH7\MC90013956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7" y="2428869"/>
            <a:ext cx="3521123" cy="314327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43174" y="1500174"/>
            <a:ext cx="364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  <a:latin typeface="Corbel" pitchFamily="34" charset="0"/>
              </a:rPr>
              <a:t>RABBIT!</a:t>
            </a:r>
            <a:endParaRPr lang="en-GB" sz="2800" b="1" dirty="0">
              <a:solidFill>
                <a:srgbClr val="FF0000"/>
              </a:solidFill>
              <a:latin typeface="Corbe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14612" y="5929330"/>
            <a:ext cx="364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 smtClean="0">
                <a:solidFill>
                  <a:srgbClr val="FF0000"/>
                </a:solidFill>
                <a:latin typeface="Corbel" pitchFamily="34" charset="0"/>
              </a:rPr>
              <a:t>Nyul</a:t>
            </a:r>
            <a:endParaRPr lang="en-GB" sz="2800" b="1" dirty="0">
              <a:solidFill>
                <a:srgbClr val="FF0000"/>
              </a:solidFill>
              <a:latin typeface="Corbel" pitchFamily="34" charset="0"/>
            </a:endParaRPr>
          </a:p>
        </p:txBody>
      </p:sp>
      <p:pic>
        <p:nvPicPr>
          <p:cNvPr id="7" name="Picture 6" descr="http://diak.budai-rfg.sulinet.hu/~darua/Hungarian_flag.jpg"/>
          <p:cNvPicPr>
            <a:picLocks noChangeAspect="1" noChangeArrowheads="1"/>
          </p:cNvPicPr>
          <p:nvPr/>
        </p:nvPicPr>
        <p:blipFill>
          <a:blip r:embed="rId4" cstate="print"/>
          <a:srcRect r="72" b="2693"/>
          <a:stretch>
            <a:fillRect/>
          </a:stretch>
        </p:blipFill>
        <p:spPr bwMode="auto">
          <a:xfrm>
            <a:off x="285720" y="4929198"/>
            <a:ext cx="2271882" cy="1659211"/>
          </a:xfrm>
          <a:prstGeom prst="rect">
            <a:avLst/>
          </a:prstGeom>
          <a:noFill/>
        </p:spPr>
      </p:pic>
      <p:pic>
        <p:nvPicPr>
          <p:cNvPr id="10" name="Picture 3" descr="C:\Documents and Settings\4mogilinaa\Local Settings\Temporary Internet Files\Content.IE5\XAI9VUH7\MC90005303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177406">
            <a:off x="7550436" y="5334982"/>
            <a:ext cx="1206318" cy="120995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C:\Documents and Settings\4mogilinaa\Local Settings\Temporary Internet Files\Content.IE5\DQNIPAN3\MC90005276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97220">
            <a:off x="7526249" y="5365094"/>
            <a:ext cx="1228338" cy="1235687"/>
          </a:xfrm>
          <a:prstGeom prst="rect">
            <a:avLst/>
          </a:prstGeom>
          <a:noFill/>
        </p:spPr>
      </p:pic>
      <p:pic>
        <p:nvPicPr>
          <p:cNvPr id="4101" name="Picture 5" descr="C:\Documents and Settings\4mogilinaa\Local Settings\Temporary Internet Files\Content.IE5\XAI9VUH7\MC90011216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2571744"/>
            <a:ext cx="3506480" cy="285751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643174" y="1500174"/>
            <a:ext cx="364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  <a:latin typeface="Corbel" pitchFamily="34" charset="0"/>
              </a:rPr>
              <a:t>BEAR!</a:t>
            </a:r>
            <a:endParaRPr lang="en-GB" sz="2800" b="1" dirty="0">
              <a:solidFill>
                <a:srgbClr val="FF0000"/>
              </a:solidFill>
              <a:latin typeface="Corbe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43174" y="5857892"/>
            <a:ext cx="364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 smtClean="0">
                <a:solidFill>
                  <a:srgbClr val="FF0000"/>
                </a:solidFill>
                <a:latin typeface="Corbel" pitchFamily="34" charset="0"/>
              </a:rPr>
              <a:t>Medved</a:t>
            </a:r>
            <a:endParaRPr lang="en-GB" sz="2800" b="1" dirty="0">
              <a:solidFill>
                <a:srgbClr val="FF0000"/>
              </a:solidFill>
              <a:latin typeface="Corbel" pitchFamily="34" charset="0"/>
            </a:endParaRPr>
          </a:p>
        </p:txBody>
      </p:sp>
      <p:pic>
        <p:nvPicPr>
          <p:cNvPr id="10" name="Picture 2" descr="http://www1.ocn.ne.jp/~infinite/PeacePath_Flags_Data/SlovakiaF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857760"/>
            <a:ext cx="2453868" cy="163669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C:\Documents and Settings\4mogilinaa\Local Settings\Temporary Internet Files\Content.IE5\S5D29W66\MC90011164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2285992"/>
            <a:ext cx="2884042" cy="298620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714612" y="1500174"/>
            <a:ext cx="364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  <a:latin typeface="Corbel" pitchFamily="34" charset="0"/>
              </a:rPr>
              <a:t>DEER!</a:t>
            </a:r>
            <a:endParaRPr lang="en-GB" sz="2800" b="1" dirty="0">
              <a:solidFill>
                <a:srgbClr val="FF0000"/>
              </a:solidFill>
              <a:latin typeface="Corbe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43174" y="5715016"/>
            <a:ext cx="364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Cyrl-AZ" sz="2800" b="1" dirty="0" smtClean="0">
                <a:solidFill>
                  <a:srgbClr val="FF0000"/>
                </a:solidFill>
                <a:latin typeface="Corbel" pitchFamily="34" charset="0"/>
              </a:rPr>
              <a:t>Олень</a:t>
            </a:r>
            <a:r>
              <a:rPr lang="en-GB" sz="2800" b="1" dirty="0" smtClean="0">
                <a:solidFill>
                  <a:srgbClr val="FF0000"/>
                </a:solidFill>
                <a:latin typeface="Corbel" pitchFamily="34" charset="0"/>
              </a:rPr>
              <a:t> (Olen)</a:t>
            </a:r>
            <a:endParaRPr lang="en-GB" sz="2800" b="1" dirty="0">
              <a:solidFill>
                <a:srgbClr val="FF0000"/>
              </a:solidFill>
              <a:latin typeface="Corbel" pitchFamily="34" charset="0"/>
            </a:endParaRPr>
          </a:p>
        </p:txBody>
      </p:sp>
      <p:pic>
        <p:nvPicPr>
          <p:cNvPr id="7" name="Picture 4" descr="http://www.grace4gastonnc.org/images/Russian_Fla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929198"/>
            <a:ext cx="2428892" cy="162004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SPLAT!</a:t>
            </a:r>
            <a:endParaRPr lang="en-GB" dirty="0"/>
          </a:p>
        </p:txBody>
      </p:sp>
      <p:pic>
        <p:nvPicPr>
          <p:cNvPr id="4" name="Picture 2" descr="C:\Documents and Settings\4mogilinaa\Local Settings\Temporary Internet Files\Content.IE5\S5D29W66\MC90011164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214422"/>
            <a:ext cx="2069817" cy="2143139"/>
          </a:xfrm>
          <a:prstGeom prst="rect">
            <a:avLst/>
          </a:prstGeom>
          <a:noFill/>
        </p:spPr>
      </p:pic>
      <p:pic>
        <p:nvPicPr>
          <p:cNvPr id="5" name="Picture 2" descr="C:\Documents and Settings\4mogilinaa\Local Settings\Temporary Internet Files\Content.IE5\XAI9VUH7\MC900139569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4357694"/>
            <a:ext cx="2640842" cy="2357453"/>
          </a:xfrm>
          <a:prstGeom prst="rect">
            <a:avLst/>
          </a:prstGeom>
          <a:noFill/>
        </p:spPr>
      </p:pic>
      <p:pic>
        <p:nvPicPr>
          <p:cNvPr id="6" name="Picture 5" descr="C:\Documents and Settings\4mogilinaa\Local Settings\Temporary Internet Files\Content.IE5\XAI9VUH7\MC900112162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1428736"/>
            <a:ext cx="2629861" cy="2143140"/>
          </a:xfrm>
          <a:prstGeom prst="rect">
            <a:avLst/>
          </a:prstGeom>
          <a:noFill/>
        </p:spPr>
      </p:pic>
      <p:pic>
        <p:nvPicPr>
          <p:cNvPr id="7" name="Picture 2" descr="C:\Documents and Settings\4mogilinaa\Local Settings\Temporary Internet Files\Content.IE5\S5D29W66\MC900084182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4" y="2357430"/>
            <a:ext cx="2193344" cy="2643206"/>
          </a:xfrm>
          <a:prstGeom prst="rect">
            <a:avLst/>
          </a:prstGeom>
          <a:noFill/>
        </p:spPr>
      </p:pic>
      <p:pic>
        <p:nvPicPr>
          <p:cNvPr id="8" name="Picture 2" descr="C:\Documents and Settings\4mogilinaa\Local Settings\Temporary Internet Files\Content.IE5\B84A59CD\MC900084340[1].wmf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3786190"/>
            <a:ext cx="3052988" cy="257176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rbel" pitchFamily="34" charset="0"/>
              </a:rPr>
              <a:t>Colours</a:t>
            </a:r>
            <a:endParaRPr lang="en-GB" dirty="0">
              <a:latin typeface="Corbe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14612" y="1500174"/>
            <a:ext cx="364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rbel" pitchFamily="34" charset="0"/>
              </a:rPr>
              <a:t>BLUE!</a:t>
            </a:r>
            <a:endParaRPr lang="en-GB" sz="2800" b="1" dirty="0">
              <a:solidFill>
                <a:schemeClr val="tx2">
                  <a:lumMod val="60000"/>
                  <a:lumOff val="40000"/>
                </a:schemeClr>
              </a:solidFill>
              <a:latin typeface="Corbel" pitchFamily="34" charset="0"/>
            </a:endParaRPr>
          </a:p>
        </p:txBody>
      </p:sp>
      <p:pic>
        <p:nvPicPr>
          <p:cNvPr id="1026" name="Picture 2" descr="C:\Documents and Settings\4mogilinaa\Local Settings\Temporary Internet Files\Content.IE5\XAI9VUH7\MP90040126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2143116"/>
            <a:ext cx="2398214" cy="359556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57488" y="5929330"/>
            <a:ext cx="364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rbel" pitchFamily="34" charset="0"/>
              </a:rPr>
              <a:t>Kek</a:t>
            </a:r>
            <a:endParaRPr lang="en-GB" sz="2800" b="1" dirty="0">
              <a:solidFill>
                <a:schemeClr val="tx2">
                  <a:lumMod val="60000"/>
                  <a:lumOff val="40000"/>
                </a:schemeClr>
              </a:solidFill>
              <a:latin typeface="Corbel" pitchFamily="34" charset="0"/>
            </a:endParaRPr>
          </a:p>
        </p:txBody>
      </p:sp>
      <p:pic>
        <p:nvPicPr>
          <p:cNvPr id="7" name="Picture 6" descr="http://diak.budai-rfg.sulinet.hu/~darua/Hungarian_flag.jpg"/>
          <p:cNvPicPr>
            <a:picLocks noChangeAspect="1" noChangeArrowheads="1"/>
          </p:cNvPicPr>
          <p:nvPr/>
        </p:nvPicPr>
        <p:blipFill>
          <a:blip r:embed="rId4" cstate="print"/>
          <a:srcRect r="72" b="2693"/>
          <a:stretch>
            <a:fillRect/>
          </a:stretch>
        </p:blipFill>
        <p:spPr bwMode="auto">
          <a:xfrm>
            <a:off x="285720" y="4929198"/>
            <a:ext cx="2271882" cy="165921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162</Words>
  <Application>Microsoft Office PowerPoint</Application>
  <PresentationFormat>On-screen Show (4:3)</PresentationFormat>
  <Paragraphs>67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Languages</vt:lpstr>
      <vt:lpstr>Objective of this activity</vt:lpstr>
      <vt:lpstr>Animals</vt:lpstr>
      <vt:lpstr>Slide 4</vt:lpstr>
      <vt:lpstr>Slide 5</vt:lpstr>
      <vt:lpstr>Slide 6</vt:lpstr>
      <vt:lpstr>Slide 7</vt:lpstr>
      <vt:lpstr>SPLAT!</vt:lpstr>
      <vt:lpstr>Colours</vt:lpstr>
      <vt:lpstr>Slide 10</vt:lpstr>
      <vt:lpstr>Slide 11</vt:lpstr>
      <vt:lpstr>Slide 12</vt:lpstr>
      <vt:lpstr>Slide 13</vt:lpstr>
      <vt:lpstr>Matching game</vt:lpstr>
      <vt:lpstr>Numbers</vt:lpstr>
      <vt:lpstr>Numbers</vt:lpstr>
      <vt:lpstr>Numbers</vt:lpstr>
    </vt:vector>
  </TitlesOfParts>
  <Company>TRFWIA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Languages</dc:title>
  <dc:creator>TRFWIA</dc:creator>
  <cp:lastModifiedBy>TRFWIA</cp:lastModifiedBy>
  <cp:revision>21</cp:revision>
  <dcterms:created xsi:type="dcterms:W3CDTF">2010-06-09T09:24:18Z</dcterms:created>
  <dcterms:modified xsi:type="dcterms:W3CDTF">2010-06-14T14:01:36Z</dcterms:modified>
</cp:coreProperties>
</file>