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750B"/>
    <a:srgbClr val="B8188A"/>
    <a:srgbClr val="4DEF21"/>
    <a:srgbClr val="E6651E"/>
    <a:srgbClr val="227D0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94737" autoAdjust="0"/>
  </p:normalViewPr>
  <p:slideViewPr>
    <p:cSldViewPr>
      <p:cViewPr varScale="1">
        <p:scale>
          <a:sx n="47" d="100"/>
          <a:sy n="47" d="100"/>
        </p:scale>
        <p:origin x="-90"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EC5F322-0451-4339-81CE-C54F2E1870F9}" type="datetimeFigureOut">
              <a:rPr lang="en-US" smtClean="0"/>
              <a:pPr/>
              <a:t>2/23/2011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70C41C-F7DD-4096-AE18-D6DC953A92BA}"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EC5F322-0451-4339-81CE-C54F2E1870F9}" type="datetimeFigureOut">
              <a:rPr lang="en-US" smtClean="0"/>
              <a:pPr/>
              <a:t>2/23/2011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70C41C-F7DD-4096-AE18-D6DC953A92BA}"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EC5F322-0451-4339-81CE-C54F2E1870F9}" type="datetimeFigureOut">
              <a:rPr lang="en-US" smtClean="0"/>
              <a:pPr/>
              <a:t>2/23/2011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70C41C-F7DD-4096-AE18-D6DC953A92BA}"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EC5F322-0451-4339-81CE-C54F2E1870F9}" type="datetimeFigureOut">
              <a:rPr lang="en-US" smtClean="0"/>
              <a:pPr/>
              <a:t>2/23/2011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70C41C-F7DD-4096-AE18-D6DC953A92BA}"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C5F322-0451-4339-81CE-C54F2E1870F9}" type="datetimeFigureOut">
              <a:rPr lang="en-US" smtClean="0"/>
              <a:pPr/>
              <a:t>2/23/2011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70C41C-F7DD-4096-AE18-D6DC953A92BA}"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EC5F322-0451-4339-81CE-C54F2E1870F9}" type="datetimeFigureOut">
              <a:rPr lang="en-US" smtClean="0"/>
              <a:pPr/>
              <a:t>2/23/2011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670C41C-F7DD-4096-AE18-D6DC953A92BA}"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EC5F322-0451-4339-81CE-C54F2E1870F9}" type="datetimeFigureOut">
              <a:rPr lang="en-US" smtClean="0"/>
              <a:pPr/>
              <a:t>2/23/2011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670C41C-F7DD-4096-AE18-D6DC953A92BA}"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EC5F322-0451-4339-81CE-C54F2E1870F9}" type="datetimeFigureOut">
              <a:rPr lang="en-US" smtClean="0"/>
              <a:pPr/>
              <a:t>2/23/2011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670C41C-F7DD-4096-AE18-D6DC953A92BA}"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C5F322-0451-4339-81CE-C54F2E1870F9}" type="datetimeFigureOut">
              <a:rPr lang="en-US" smtClean="0"/>
              <a:pPr/>
              <a:t>2/23/2011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670C41C-F7DD-4096-AE18-D6DC953A92BA}"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C5F322-0451-4339-81CE-C54F2E1870F9}" type="datetimeFigureOut">
              <a:rPr lang="en-US" smtClean="0"/>
              <a:pPr/>
              <a:t>2/23/2011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670C41C-F7DD-4096-AE18-D6DC953A92BA}"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C5F322-0451-4339-81CE-C54F2E1870F9}" type="datetimeFigureOut">
              <a:rPr lang="en-US" smtClean="0"/>
              <a:pPr/>
              <a:t>2/23/2011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670C41C-F7DD-4096-AE18-D6DC953A92BA}"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C5F322-0451-4339-81CE-C54F2E1870F9}" type="datetimeFigureOut">
              <a:rPr lang="en-US" smtClean="0"/>
              <a:pPr/>
              <a:t>2/23/2011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70C41C-F7DD-4096-AE18-D6DC953A92BA}"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3399"/>
            </a:gs>
            <a:gs pos="25000">
              <a:srgbClr val="FF6633"/>
            </a:gs>
            <a:gs pos="50000">
              <a:srgbClr val="FFFF00"/>
            </a:gs>
            <a:gs pos="75000">
              <a:srgbClr val="01A78F"/>
            </a:gs>
            <a:gs pos="100000">
              <a:srgbClr val="3366FF"/>
            </a:gs>
          </a:gsLst>
          <a:lin ang="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 </a:t>
            </a:r>
            <a:endParaRPr lang="en-GB" dirty="0"/>
          </a:p>
        </p:txBody>
      </p:sp>
      <p:sp>
        <p:nvSpPr>
          <p:cNvPr id="3" name="Subtitle 2"/>
          <p:cNvSpPr>
            <a:spLocks noGrp="1"/>
          </p:cNvSpPr>
          <p:nvPr>
            <p:ph type="subTitle" idx="1"/>
          </p:nvPr>
        </p:nvSpPr>
        <p:spPr/>
        <p:txBody>
          <a:bodyPr/>
          <a:lstStyle/>
          <a:p>
            <a:endParaRPr lang="en-GB" dirty="0"/>
          </a:p>
        </p:txBody>
      </p:sp>
      <p:sp>
        <p:nvSpPr>
          <p:cNvPr id="10" name="Rectangle 9"/>
          <p:cNvSpPr/>
          <p:nvPr/>
        </p:nvSpPr>
        <p:spPr>
          <a:xfrm>
            <a:off x="2046500" y="0"/>
            <a:ext cx="5050999" cy="1200329"/>
          </a:xfrm>
          <a:prstGeom prst="rect">
            <a:avLst/>
          </a:prstGeom>
          <a:noFill/>
        </p:spPr>
        <p:txBody>
          <a:bodyPr wrap="square" lIns="91440" tIns="45720" rIns="91440" bIns="45720">
            <a:spAutoFit/>
          </a:bodyPr>
          <a:lstStyle/>
          <a:p>
            <a:pPr algn="ctr"/>
            <a:r>
              <a:rPr lang="en-US" sz="7200" b="1" cap="all" spc="0" dirty="0" smtClean="0">
                <a:ln w="9000" cmpd="sng">
                  <a:solidFill>
                    <a:schemeClr val="accent4">
                      <a:shade val="50000"/>
                      <a:satMod val="120000"/>
                    </a:schemeClr>
                  </a:solidFill>
                  <a:prstDash val="solid"/>
                </a:ln>
                <a:solidFill>
                  <a:srgbClr val="FFFF00"/>
                </a:solidFill>
                <a:effectLst>
                  <a:reflection blurRad="12700" stA="28000" endPos="45000" dist="1000" dir="5400000" sy="-100000" algn="bl" rotWithShape="0"/>
                </a:effectLst>
              </a:rPr>
              <a:t> </a:t>
            </a:r>
            <a:endParaRPr lang="en-US" sz="7200" b="1" cap="all" spc="0" dirty="0">
              <a:ln w="9000" cmpd="sng">
                <a:solidFill>
                  <a:schemeClr val="accent4">
                    <a:shade val="50000"/>
                    <a:satMod val="120000"/>
                  </a:schemeClr>
                </a:solidFill>
                <a:prstDash val="solid"/>
              </a:ln>
              <a:solidFill>
                <a:schemeClr val="tx1">
                  <a:lumMod val="95000"/>
                  <a:lumOff val="5000"/>
                </a:schemeClr>
              </a:solidFill>
              <a:effectLst>
                <a:reflection blurRad="12700" stA="28000" endPos="45000" dist="1000" dir="5400000" sy="-100000" algn="bl" rotWithShape="0"/>
              </a:effectLst>
            </a:endParaRPr>
          </a:p>
        </p:txBody>
      </p:sp>
      <p:sp>
        <p:nvSpPr>
          <p:cNvPr id="11" name="TextBox 10"/>
          <p:cNvSpPr txBox="1"/>
          <p:nvPr/>
        </p:nvSpPr>
        <p:spPr>
          <a:xfrm>
            <a:off x="2285984" y="2357430"/>
            <a:ext cx="4786346" cy="1661993"/>
          </a:xfrm>
          <a:prstGeom prst="rect">
            <a:avLst/>
          </a:prstGeom>
          <a:noFill/>
        </p:spPr>
        <p:txBody>
          <a:bodyPr wrap="square" rtlCol="0">
            <a:spAutoFit/>
          </a:bodyPr>
          <a:lstStyle/>
          <a:p>
            <a:r>
              <a:rPr lang="en-GB" dirty="0" smtClean="0">
                <a:solidFill>
                  <a:schemeClr val="tx1">
                    <a:lumMod val="95000"/>
                    <a:lumOff val="5000"/>
                  </a:schemeClr>
                </a:solidFill>
                <a:latin typeface="Arial Black" pitchFamily="34" charset="0"/>
              </a:rPr>
              <a:t>        </a:t>
            </a:r>
          </a:p>
          <a:p>
            <a:endParaRPr lang="en-GB" sz="2000" dirty="0" smtClean="0">
              <a:solidFill>
                <a:schemeClr val="tx1">
                  <a:lumMod val="95000"/>
                  <a:lumOff val="5000"/>
                </a:schemeClr>
              </a:solidFill>
              <a:latin typeface="Arial Black" pitchFamily="34" charset="0"/>
            </a:endParaRPr>
          </a:p>
          <a:p>
            <a:endParaRPr lang="en-GB" sz="2000" dirty="0" smtClean="0">
              <a:solidFill>
                <a:schemeClr val="tx1">
                  <a:lumMod val="95000"/>
                  <a:lumOff val="5000"/>
                </a:schemeClr>
              </a:solidFill>
              <a:latin typeface="Arial Black" pitchFamily="34" charset="0"/>
            </a:endParaRPr>
          </a:p>
          <a:p>
            <a:endParaRPr lang="en-GB" sz="2000" dirty="0" smtClean="0">
              <a:solidFill>
                <a:schemeClr val="tx1">
                  <a:lumMod val="95000"/>
                  <a:lumOff val="5000"/>
                </a:schemeClr>
              </a:solidFill>
              <a:latin typeface="Arial Black" pitchFamily="34" charset="0"/>
            </a:endParaRPr>
          </a:p>
          <a:p>
            <a:r>
              <a:rPr lang="en-GB" sz="2000" dirty="0" smtClean="0">
                <a:solidFill>
                  <a:schemeClr val="tx1">
                    <a:lumMod val="95000"/>
                    <a:lumOff val="5000"/>
                  </a:schemeClr>
                </a:solidFill>
                <a:latin typeface="Arial Black" pitchFamily="34" charset="0"/>
              </a:rPr>
              <a:t>   </a:t>
            </a:r>
            <a:endParaRPr lang="en-GB" sz="2400" dirty="0">
              <a:solidFill>
                <a:schemeClr val="tx1">
                  <a:lumMod val="95000"/>
                  <a:lumOff val="5000"/>
                </a:schemeClr>
              </a:solidFill>
              <a:latin typeface="Arial Black" pitchFamily="34" charset="0"/>
            </a:endParaRPr>
          </a:p>
        </p:txBody>
      </p:sp>
      <p:pic>
        <p:nvPicPr>
          <p:cNvPr id="9" name="Picture 8" descr="animated_background_a2.gif"/>
          <p:cNvPicPr>
            <a:picLocks noChangeAspect="1"/>
          </p:cNvPicPr>
          <p:nvPr/>
        </p:nvPicPr>
        <p:blipFill>
          <a:blip r:embed="rId2"/>
          <a:stretch>
            <a:fillRect/>
          </a:stretch>
        </p:blipFill>
        <p:spPr>
          <a:xfrm>
            <a:off x="0" y="0"/>
            <a:ext cx="9144000" cy="6858038"/>
          </a:xfrm>
          <a:prstGeom prst="rect">
            <a:avLst/>
          </a:prstGeom>
        </p:spPr>
      </p:pic>
      <p:sp>
        <p:nvSpPr>
          <p:cNvPr id="17" name="Rectangle 16"/>
          <p:cNvSpPr/>
          <p:nvPr/>
        </p:nvSpPr>
        <p:spPr>
          <a:xfrm>
            <a:off x="571472" y="2571744"/>
            <a:ext cx="7786741" cy="2431435"/>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US" sz="5400" b="1" dirty="0" smtClean="0">
                <a:ln/>
                <a:solidFill>
                  <a:schemeClr val="accent3"/>
                </a:solidFill>
              </a:rPr>
              <a:t>Victorian Houses</a:t>
            </a:r>
          </a:p>
          <a:p>
            <a:pPr algn="ctr"/>
            <a:endParaRPr lang="en-US" sz="5400" b="1" dirty="0" smtClean="0">
              <a:ln/>
              <a:solidFill>
                <a:schemeClr val="accent3"/>
              </a:solidFill>
            </a:endParaRPr>
          </a:p>
          <a:p>
            <a:pPr algn="ctr"/>
            <a:r>
              <a:rPr lang="en-US" sz="4000" b="1" dirty="0" smtClean="0">
                <a:ln/>
                <a:solidFill>
                  <a:schemeClr val="accent3"/>
                </a:solidFill>
              </a:rPr>
              <a:t>By </a:t>
            </a:r>
            <a:r>
              <a:rPr lang="en-US" sz="4000" b="1" dirty="0" err="1" smtClean="0">
                <a:ln/>
                <a:solidFill>
                  <a:schemeClr val="accent3"/>
                </a:solidFill>
              </a:rPr>
              <a:t>Nailah</a:t>
            </a:r>
            <a:r>
              <a:rPr lang="en-US" sz="4000" b="1" dirty="0" smtClean="0">
                <a:ln/>
                <a:solidFill>
                  <a:schemeClr val="accent3"/>
                </a:solidFill>
              </a:rPr>
              <a:t> and </a:t>
            </a:r>
            <a:r>
              <a:rPr lang="en-US" sz="4000" b="1" dirty="0" smtClean="0">
                <a:ln/>
                <a:solidFill>
                  <a:schemeClr val="accent3"/>
                </a:solidFill>
              </a:rPr>
              <a:t>R</a:t>
            </a:r>
            <a:r>
              <a:rPr lang="en-US" sz="4000" b="1" dirty="0" smtClean="0">
                <a:ln/>
                <a:solidFill>
                  <a:schemeClr val="accent3"/>
                </a:solidFill>
              </a:rPr>
              <a:t>ebecca </a:t>
            </a:r>
            <a:endParaRPr lang="en-US" sz="4000" b="1" cap="none" spc="0" dirty="0">
              <a:ln/>
              <a:solidFill>
                <a:schemeClr val="accent3"/>
              </a:solidFill>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circle(in)">
                                      <p:cBhvr>
                                        <p:cTn id="13" dur="20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7" presetClass="entr" presetSubtype="4" fill="hold" grpId="0" nodeType="clickEffect">
                                  <p:stCondLst>
                                    <p:cond delay="0"/>
                                  </p:stCondLst>
                                  <p:childTnLst>
                                    <p:set>
                                      <p:cBhvr>
                                        <p:cTn id="17" dur="1" fill="hold">
                                          <p:stCondLst>
                                            <p:cond delay="0"/>
                                          </p:stCondLst>
                                        </p:cTn>
                                        <p:tgtEl>
                                          <p:spTgt spid="17"/>
                                        </p:tgtEl>
                                        <p:attrNameLst>
                                          <p:attrName>style.visibility</p:attrName>
                                        </p:attrNameLst>
                                      </p:cBhvr>
                                      <p:to>
                                        <p:strVal val="visible"/>
                                      </p:to>
                                    </p:set>
                                    <p:anim calcmode="lin" valueType="num">
                                      <p:cBhvr additive="base">
                                        <p:cTn id="18" dur="500" fill="hold"/>
                                        <p:tgtEl>
                                          <p:spTgt spid="17"/>
                                        </p:tgtEl>
                                        <p:attrNameLst>
                                          <p:attrName>ppt_x</p:attrName>
                                        </p:attrNameLst>
                                      </p:cBhvr>
                                      <p:tavLst>
                                        <p:tav tm="0">
                                          <p:val>
                                            <p:strVal val="#ppt_x"/>
                                          </p:val>
                                        </p:tav>
                                        <p:tav tm="100000">
                                          <p:val>
                                            <p:strVal val="#ppt_x"/>
                                          </p:val>
                                        </p:tav>
                                      </p:tavLst>
                                    </p:anim>
                                    <p:anim calcmode="lin" valueType="num">
                                      <p:cBhvr additive="base">
                                        <p:cTn id="19"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ASCAMA1Q6TCAT1A2YCCA5LRHVWCA02SOK8CA4Q77SJCAXUL1MGCA9BJKRQCA70HDYTCAE8NRKQCA3QYRJ2CA51OJKYCAKUSVGXCAKZLXSSCASJS35UCAC7FEF5CAZ6T00UCAC3254QCAE6FS8OCAX2Z136.jpg"/>
          <p:cNvPicPr>
            <a:picLocks noGrp="1" noChangeAspect="1"/>
          </p:cNvPicPr>
          <p:nvPr>
            <p:ph idx="1"/>
          </p:nvPr>
        </p:nvPicPr>
        <p:blipFill>
          <a:blip r:embed="rId2"/>
          <a:stretch>
            <a:fillRect/>
          </a:stretch>
        </p:blipFill>
        <p:spPr>
          <a:xfrm>
            <a:off x="0" y="0"/>
            <a:ext cx="9144000" cy="6884911"/>
          </a:xfrm>
        </p:spPr>
      </p:pic>
      <p:sp>
        <p:nvSpPr>
          <p:cNvPr id="5" name="Rectangle 4"/>
          <p:cNvSpPr/>
          <p:nvPr/>
        </p:nvSpPr>
        <p:spPr>
          <a:xfrm>
            <a:off x="0" y="0"/>
            <a:ext cx="9144000" cy="923330"/>
          </a:xfrm>
          <a:prstGeom prst="rect">
            <a:avLst/>
          </a:prstGeom>
          <a:noFill/>
        </p:spPr>
        <p:txBody>
          <a:bodyPr wrap="square" lIns="91440" tIns="45720" rIns="91440" bIns="45720">
            <a:spAutoFit/>
          </a:bodyPr>
          <a:lstStyle/>
          <a:p>
            <a:pPr algn="ctr"/>
            <a:r>
              <a:rPr lang="en-U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Black" pitchFamily="34" charset="0"/>
              </a:rPr>
              <a:t>INTRODUCTION</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Arial Black" pitchFamily="34" charset="0"/>
            </a:endParaRPr>
          </a:p>
        </p:txBody>
      </p:sp>
      <p:sp>
        <p:nvSpPr>
          <p:cNvPr id="7" name="TextBox 6"/>
          <p:cNvSpPr txBox="1"/>
          <p:nvPr/>
        </p:nvSpPr>
        <p:spPr>
          <a:xfrm>
            <a:off x="357158" y="1000108"/>
            <a:ext cx="8358246" cy="3108543"/>
          </a:xfrm>
          <a:prstGeom prst="rect">
            <a:avLst/>
          </a:prstGeom>
          <a:noFill/>
        </p:spPr>
        <p:txBody>
          <a:bodyPr wrap="square" rtlCol="0">
            <a:spAutoFit/>
          </a:bodyPr>
          <a:lstStyle/>
          <a:p>
            <a:r>
              <a:rPr lang="en-GB" sz="2800" dirty="0" smtClean="0">
                <a:solidFill>
                  <a:srgbClr val="E6651E"/>
                </a:solidFill>
                <a:latin typeface="Arial Black" pitchFamily="34" charset="0"/>
              </a:rPr>
              <a:t>We have been studying </a:t>
            </a:r>
            <a:r>
              <a:rPr lang="en-GB" sz="2800" dirty="0" err="1" smtClean="0">
                <a:solidFill>
                  <a:srgbClr val="E6651E"/>
                </a:solidFill>
                <a:latin typeface="Arial Black" pitchFamily="34" charset="0"/>
              </a:rPr>
              <a:t>victorians</a:t>
            </a:r>
            <a:r>
              <a:rPr lang="en-GB" sz="2800" dirty="0" smtClean="0">
                <a:solidFill>
                  <a:srgbClr val="E6651E"/>
                </a:solidFill>
                <a:latin typeface="Arial Black" pitchFamily="34" charset="0"/>
              </a:rPr>
              <a:t> houses and decide to make a presentation on  </a:t>
            </a:r>
            <a:r>
              <a:rPr lang="en-GB" sz="2800" dirty="0" err="1" smtClean="0">
                <a:solidFill>
                  <a:srgbClr val="E6651E"/>
                </a:solidFill>
                <a:latin typeface="Arial Black" pitchFamily="34" charset="0"/>
              </a:rPr>
              <a:t>victorian</a:t>
            </a:r>
            <a:r>
              <a:rPr lang="en-GB" sz="2800" dirty="0" smtClean="0">
                <a:solidFill>
                  <a:srgbClr val="E6651E"/>
                </a:solidFill>
                <a:latin typeface="Arial Black" pitchFamily="34" charset="0"/>
              </a:rPr>
              <a:t> houses . We hope you enjoy watching our presentation.</a:t>
            </a:r>
          </a:p>
          <a:p>
            <a:r>
              <a:rPr lang="en-GB" sz="2800" dirty="0" smtClean="0"/>
              <a:t>                                      </a:t>
            </a:r>
            <a:endParaRPr lang="en-GB" sz="2800" dirty="0"/>
          </a:p>
          <a:p>
            <a:endParaRPr lang="en-GB" sz="2800" dirty="0" smtClean="0"/>
          </a:p>
          <a:p>
            <a:r>
              <a:rPr lang="en-GB" sz="2800" dirty="0" smtClean="0"/>
              <a:t>  </a:t>
            </a:r>
            <a:endParaRPr lang="en-GB"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slide(fromBottom)">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4" presetClass="entr" presetSubtype="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 to="" calcmode="lin" valueType="num">
                                      <p:cBhvr>
                                        <p:cTn id="18" dur="1" fill="hold"/>
                                        <p:tgtEl>
                                          <p:spTgt spid="7"/>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0" y="0"/>
            <a:ext cx="9144000" cy="6858000"/>
          </a:xfrm>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gradFill>
        </p:spPr>
        <p:txBody>
          <a:bodyPr/>
          <a:lstStyle/>
          <a:p>
            <a:endParaRPr lang="en-GB" dirty="0"/>
          </a:p>
        </p:txBody>
      </p:sp>
      <p:sp>
        <p:nvSpPr>
          <p:cNvPr id="4" name="Rectangle 3"/>
          <p:cNvSpPr/>
          <p:nvPr/>
        </p:nvSpPr>
        <p:spPr>
          <a:xfrm>
            <a:off x="0" y="0"/>
            <a:ext cx="9144000" cy="923330"/>
          </a:xfrm>
          <a:prstGeom prst="rect">
            <a:avLst/>
          </a:prstGeom>
          <a:noFill/>
        </p:spPr>
        <p:txBody>
          <a:bodyPr wrap="square" lIns="91440" tIns="45720" rIns="91440" bIns="45720">
            <a:spAutoFit/>
          </a:bodyPr>
          <a:lstStyle/>
          <a:p>
            <a:pPr algn="ctr"/>
            <a:r>
              <a:rPr lang="en-US" sz="5400" b="1" cap="none" spc="0"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rPr>
              <a:t>VICTORIAN HOUSES</a:t>
            </a:r>
            <a:endParaRPr lang="en-US" sz="5400" b="1" cap="none" spc="0"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endParaRPr>
          </a:p>
        </p:txBody>
      </p:sp>
      <p:sp>
        <p:nvSpPr>
          <p:cNvPr id="6" name="TextBox 5"/>
          <p:cNvSpPr txBox="1"/>
          <p:nvPr/>
        </p:nvSpPr>
        <p:spPr>
          <a:xfrm>
            <a:off x="357158" y="1643050"/>
            <a:ext cx="8215370" cy="4093428"/>
          </a:xfrm>
          <a:prstGeom prst="rect">
            <a:avLst/>
          </a:prstGeom>
          <a:noFill/>
        </p:spPr>
        <p:txBody>
          <a:bodyPr wrap="square" rtlCol="0">
            <a:spAutoFit/>
          </a:bodyPr>
          <a:lstStyle/>
          <a:p>
            <a:r>
              <a:rPr lang="en-GB" sz="2000" dirty="0" smtClean="0"/>
              <a:t>The Victorian period is the time when Queen Victoria ruled Britain.</a:t>
            </a:r>
          </a:p>
          <a:p>
            <a:endParaRPr lang="en-GB" sz="2000" dirty="0" smtClean="0"/>
          </a:p>
          <a:p>
            <a:r>
              <a:rPr lang="en-GB" sz="2000" dirty="0"/>
              <a:t>With the beginning of the railways and new manufacturing processes, previously locally produced building materials became available all over the country. This meant the end of all houses in the local area being built using the same building materials. Houses made of local stone, timber and straw could now, for example, be built of bricks from Bedfordshire and slate from North Wales</a:t>
            </a:r>
            <a:r>
              <a:rPr lang="en-GB" sz="2000" dirty="0" smtClean="0"/>
              <a:t>.</a:t>
            </a:r>
          </a:p>
          <a:p>
            <a:endParaRPr lang="en-GB" sz="2000" dirty="0"/>
          </a:p>
          <a:p>
            <a:r>
              <a:rPr lang="en-GB" sz="2000" dirty="0"/>
              <a:t>The new mass produced bricks were cheaper and required less preparation and maintenance, so for the first time all over the country new mansions, chapels, cottages, barns and factories were made from the same material irrespective of region.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1000" fill="hold"/>
                                        <p:tgtEl>
                                          <p:spTgt spid="3">
                                            <p:bg/>
                                          </p:spTgt>
                                        </p:tgtEl>
                                        <p:attrNameLst>
                                          <p:attrName>ppt_x</p:attrName>
                                        </p:attrNameLst>
                                      </p:cBhvr>
                                      <p:tavLst>
                                        <p:tav tm="0">
                                          <p:val>
                                            <p:strVal val="#ppt_x"/>
                                          </p:val>
                                        </p:tav>
                                        <p:tav tm="100000">
                                          <p:val>
                                            <p:strVal val="#ppt_x"/>
                                          </p:val>
                                        </p:tav>
                                      </p:tavLst>
                                    </p:anim>
                                    <p:anim calcmode="lin" valueType="num">
                                      <p:cBhvr additive="base">
                                        <p:cTn id="8" dur="10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nodePh="1">
                                  <p:stCondLst>
                                    <p:cond delay="0"/>
                                  </p:stCondLst>
                                  <p:endCondLst>
                                    <p:cond evt="begin" delay="0">
                                      <p:tn val="11"/>
                                    </p:cond>
                                  </p:end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6" presetClass="entr" presetSubtype="26"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arn(inHorizontal)">
                                      <p:cBhvr>
                                        <p:cTn id="2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6" name="Content Placeholder 5" descr="90CAD6B09UCAY60WP7CAIPJ4UGCATTWYQGCA87VXN8CA1ZGG00CAG8C2QNCA7YXFOTCAKF8CRICASHTMCNCAD935AJCAPP6N34CAZB87V9CAG57K7ACAHF121QCA612O1NCA4VPHB0CAFD6KB4CA1U1UP2.jpg"/>
          <p:cNvPicPr>
            <a:picLocks noGrp="1" noChangeAspect="1"/>
          </p:cNvPicPr>
          <p:nvPr>
            <p:ph idx="1"/>
          </p:nvPr>
        </p:nvPicPr>
        <p:blipFill>
          <a:blip r:embed="rId2"/>
          <a:srcRect l="23778" t="11996" r="26967" b="20821"/>
          <a:stretch>
            <a:fillRect/>
          </a:stretch>
        </p:blipFill>
        <p:spPr>
          <a:xfrm>
            <a:off x="0" y="4903"/>
            <a:ext cx="9161892" cy="6853097"/>
          </a:xfrm>
        </p:spPr>
      </p:pic>
      <p:sp>
        <p:nvSpPr>
          <p:cNvPr id="7" name="Rectangle 6"/>
          <p:cNvSpPr/>
          <p:nvPr/>
        </p:nvSpPr>
        <p:spPr>
          <a:xfrm>
            <a:off x="2046500" y="0"/>
            <a:ext cx="5050999" cy="2123658"/>
          </a:xfrm>
          <a:prstGeom prst="rect">
            <a:avLst/>
          </a:prstGeom>
          <a:noFill/>
        </p:spPr>
        <p:txBody>
          <a:bodyPr wrap="square" lIns="91440" tIns="45720" rIns="91440" bIns="45720">
            <a:spAutoFit/>
          </a:bodyPr>
          <a:lstStyle/>
          <a:p>
            <a:pPr algn="ctr"/>
            <a:r>
              <a:rPr lang="en-US" sz="6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Victorian villas</a:t>
            </a:r>
            <a:endParaRPr lang="en-US" sz="66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10" name="TextBox 9"/>
          <p:cNvSpPr txBox="1"/>
          <p:nvPr/>
        </p:nvSpPr>
        <p:spPr>
          <a:xfrm>
            <a:off x="1285852" y="3000372"/>
            <a:ext cx="6429420" cy="3600986"/>
          </a:xfrm>
          <a:prstGeom prst="rect">
            <a:avLst/>
          </a:prstGeom>
          <a:noFill/>
        </p:spPr>
        <p:txBody>
          <a:bodyPr wrap="square" rtlCol="0">
            <a:spAutoFit/>
          </a:bodyPr>
          <a:lstStyle/>
          <a:p>
            <a:r>
              <a:rPr lang="en-GB" sz="3200" dirty="0"/>
              <a:t>Rich Victorians favoured villas ( not the same as Roman villas), whilst the emerging middle classes of Victorian England lived in superior terraces with gardens back and front and a room for servants in the attic</a:t>
            </a:r>
            <a:r>
              <a:rPr lang="en-GB" dirty="0"/>
              <a:t>. </a:t>
            </a:r>
            <a:endParaRPr lang="en-GB" dirty="0" smtClean="0"/>
          </a:p>
          <a:p>
            <a:endParaRPr lang="en-GB" dirty="0"/>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5"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slide(fromLeft)">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42"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arn(outHorizontal)">
                                      <p:cBhvr>
                                        <p:cTn id="17"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endParaRPr lang="en-GB" dirty="0"/>
          </a:p>
        </p:txBody>
      </p:sp>
      <p:pic>
        <p:nvPicPr>
          <p:cNvPr id="4" name="Content Placeholder 3" descr="fbjnbnhjghrughrg.jpg"/>
          <p:cNvPicPr>
            <a:picLocks noGrp="1" noChangeAspect="1"/>
          </p:cNvPicPr>
          <p:nvPr>
            <p:ph idx="1"/>
          </p:nvPr>
        </p:nvPicPr>
        <p:blipFill>
          <a:blip r:embed="rId2"/>
          <a:srcRect r="23437" b="2083"/>
          <a:stretch>
            <a:fillRect/>
          </a:stretch>
        </p:blipFill>
        <p:spPr>
          <a:xfrm>
            <a:off x="0" y="0"/>
            <a:ext cx="9144000" cy="6876977"/>
          </a:xfrm>
        </p:spPr>
      </p:pic>
      <p:sp>
        <p:nvSpPr>
          <p:cNvPr id="5" name="Rectangle 4"/>
          <p:cNvSpPr/>
          <p:nvPr/>
        </p:nvSpPr>
        <p:spPr>
          <a:xfrm>
            <a:off x="1" y="0"/>
            <a:ext cx="9144000" cy="923330"/>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54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Inside a </a:t>
            </a:r>
            <a:r>
              <a:rPr lang="en-US" sz="5400" b="1" cap="all" spc="0"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victorian</a:t>
            </a:r>
            <a:r>
              <a:rPr lang="en-US" sz="54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house</a:t>
            </a:r>
            <a:endParaRPr lang="en-US" sz="5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6" name="Rectangle 5"/>
          <p:cNvSpPr/>
          <p:nvPr/>
        </p:nvSpPr>
        <p:spPr>
          <a:xfrm>
            <a:off x="0" y="1643050"/>
            <a:ext cx="9144000" cy="3539430"/>
          </a:xfrm>
          <a:prstGeom prst="rect">
            <a:avLst/>
          </a:prstGeom>
          <a:gradFill>
            <a:gsLst>
              <a:gs pos="0">
                <a:srgbClr val="FF3399"/>
              </a:gs>
              <a:gs pos="25000">
                <a:srgbClr val="FF6633"/>
              </a:gs>
              <a:gs pos="50000">
                <a:srgbClr val="FFFF00"/>
              </a:gs>
              <a:gs pos="75000">
                <a:srgbClr val="01A78F"/>
              </a:gs>
              <a:gs pos="100000">
                <a:srgbClr val="3366FF"/>
              </a:gs>
            </a:gsLst>
            <a:lin ang="5400000" scaled="0"/>
          </a:gradFill>
        </p:spPr>
        <p:txBody>
          <a:bodyPr wrap="square">
            <a:spAutoFit/>
          </a:bodyPr>
          <a:lstStyle/>
          <a:p>
            <a:r>
              <a:rPr lang="en-GB" sz="2800" dirty="0">
                <a:solidFill>
                  <a:schemeClr val="tx1">
                    <a:lumMod val="95000"/>
                    <a:lumOff val="5000"/>
                  </a:schemeClr>
                </a:solidFill>
                <a:latin typeface="Arial Black" pitchFamily="34" charset="0"/>
              </a:rPr>
              <a:t>Many people in Victorian times lived in homes without any of the modern comforts we take for granted today. People had to manage without central heating or hot water from the tap – instead they had open fires and heated water on a big cooker called a range.</a:t>
            </a:r>
          </a:p>
          <a:p>
            <a:r>
              <a:rPr lang="en-GB" sz="2800" dirty="0">
                <a:solidFill>
                  <a:schemeClr val="tx1">
                    <a:lumMod val="95000"/>
                    <a:lumOff val="5000"/>
                  </a:schemeClr>
                </a:solidFill>
                <a:latin typeface="Arial Black" pitchFamily="34" charset="0"/>
              </a:rPr>
              <a:t>Most Victorian houses had a fireplace in every room.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heckerboard(across)">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85860"/>
          </a:xfrm>
          <a:gradFill>
            <a:gsLst>
              <a:gs pos="0">
                <a:srgbClr val="FF3399"/>
              </a:gs>
              <a:gs pos="25000">
                <a:srgbClr val="FF6633"/>
              </a:gs>
              <a:gs pos="50000">
                <a:srgbClr val="FFFF00"/>
              </a:gs>
              <a:gs pos="75000">
                <a:srgbClr val="01A78F"/>
              </a:gs>
              <a:gs pos="100000">
                <a:srgbClr val="3366FF"/>
              </a:gs>
            </a:gsLst>
            <a:lin ang="0" scaled="1"/>
          </a:gradFill>
        </p:spPr>
        <p:txBody>
          <a:bodyPr>
            <a:normAutofit/>
          </a:bodyPr>
          <a:lstStyle/>
          <a:p>
            <a:endParaRPr lang="en-GB" dirty="0"/>
          </a:p>
        </p:txBody>
      </p:sp>
      <p:sp>
        <p:nvSpPr>
          <p:cNvPr id="7" name="TextBox 6"/>
          <p:cNvSpPr txBox="1"/>
          <p:nvPr/>
        </p:nvSpPr>
        <p:spPr>
          <a:xfrm>
            <a:off x="285720" y="2285992"/>
            <a:ext cx="8501122" cy="1200329"/>
          </a:xfrm>
          <a:prstGeom prst="rect">
            <a:avLst/>
          </a:prstGeom>
          <a:effectLst>
            <a:glow rad="139700">
              <a:schemeClr val="accent5">
                <a:satMod val="175000"/>
                <a:alpha val="40000"/>
              </a:schemeClr>
            </a:glow>
            <a:outerShdw blurRad="40000" dist="20000" dir="5400000" rotWithShape="0">
              <a:srgbClr val="000000">
                <a:alpha val="38000"/>
              </a:srgbClr>
            </a:outerShdw>
          </a:effectLst>
          <a:scene3d>
            <a:camera prst="orthographicFront"/>
            <a:lightRig rig="threePt" dir="t"/>
          </a:scene3d>
          <a:sp3d>
            <a:bevelT prst="convex"/>
          </a:sp3d>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GB" dirty="0" smtClean="0"/>
              <a:t>Not all Victorian houses were nice. Some houses were hardly houses  at all. Poor Victorians lived in huts or tiny little flats. Sometimes up to 12 people could live in each flat and sometimes a  flat could be as small as 1 room. About 10 flats shared the same toilet. The bath wasn’t a luxury bath like we have today it was like a giant tin dish . </a:t>
            </a:r>
          </a:p>
        </p:txBody>
      </p:sp>
      <p:sp>
        <p:nvSpPr>
          <p:cNvPr id="6" name="Rectangle 5"/>
          <p:cNvSpPr/>
          <p:nvPr/>
        </p:nvSpPr>
        <p:spPr>
          <a:xfrm>
            <a:off x="428596" y="0"/>
            <a:ext cx="8286807" cy="830997"/>
          </a:xfrm>
          <a:prstGeom prst="rect">
            <a:avLst/>
          </a:prstGeom>
          <a:noFill/>
        </p:spPr>
        <p:txBody>
          <a:bodyPr wrap="square" lIns="91440" tIns="45720" rIns="91440" bIns="45720">
            <a:spAutoFit/>
          </a:bodyPr>
          <a:lstStyle/>
          <a:p>
            <a:pPr algn="ctr"/>
            <a:r>
              <a:rPr lang="en-US" sz="48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Inside a Poor Victorian House </a:t>
            </a:r>
            <a:endParaRPr lang="en-US" sz="48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pic>
        <p:nvPicPr>
          <p:cNvPr id="1026" name="Picture 2" descr="http://www.woodlands-junior.kent.sch.uk/Homework/war/images/1948/toilet.jpg"/>
          <p:cNvPicPr>
            <a:picLocks noChangeAspect="1" noChangeArrowheads="1"/>
          </p:cNvPicPr>
          <p:nvPr/>
        </p:nvPicPr>
        <p:blipFill>
          <a:blip r:embed="rId2"/>
          <a:srcRect/>
          <a:stretch>
            <a:fillRect/>
          </a:stretch>
        </p:blipFill>
        <p:spPr bwMode="auto">
          <a:xfrm>
            <a:off x="0" y="4781550"/>
            <a:ext cx="3071802" cy="2076450"/>
          </a:xfrm>
          <a:prstGeom prst="rect">
            <a:avLst/>
          </a:prstGeom>
          <a:noFill/>
        </p:spPr>
      </p:pic>
      <p:pic>
        <p:nvPicPr>
          <p:cNvPr id="1028" name="Picture 4" descr="http://www.woodlands-junior.kent.sch.uk/Homework/war/images/1948/tinebath.jpg"/>
          <p:cNvPicPr>
            <a:picLocks noChangeAspect="1" noChangeArrowheads="1"/>
          </p:cNvPicPr>
          <p:nvPr/>
        </p:nvPicPr>
        <p:blipFill>
          <a:blip r:embed="rId3"/>
          <a:srcRect b="7499"/>
          <a:stretch>
            <a:fillRect/>
          </a:stretch>
        </p:blipFill>
        <p:spPr bwMode="auto">
          <a:xfrm>
            <a:off x="3071802" y="4786322"/>
            <a:ext cx="2857520" cy="2071678"/>
          </a:xfrm>
          <a:prstGeom prst="rect">
            <a:avLst/>
          </a:prstGeom>
          <a:noFill/>
        </p:spPr>
      </p:pic>
      <p:pic>
        <p:nvPicPr>
          <p:cNvPr id="1030" name="Picture 6" descr="http://t1.gstatic.com/images?q=tbn:ANd9GcScwhdsS62hemWKRHp__JSwOE0Sc4nfGbrJBLnYYHe0wz7jKU6f9w"/>
          <p:cNvPicPr>
            <a:picLocks noChangeAspect="1" noChangeArrowheads="1"/>
          </p:cNvPicPr>
          <p:nvPr/>
        </p:nvPicPr>
        <p:blipFill>
          <a:blip r:embed="rId4"/>
          <a:srcRect/>
          <a:stretch>
            <a:fillRect/>
          </a:stretch>
        </p:blipFill>
        <p:spPr bwMode="auto">
          <a:xfrm>
            <a:off x="5929322" y="4786323"/>
            <a:ext cx="3214678" cy="2071678"/>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to="" calcmode="lin" valueType="num">
                                      <p:cBhvr>
                                        <p:cTn id="12" dur="1" fill="hold"/>
                                        <p:tgtEl>
                                          <p:spTgt spid="6"/>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7"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4" presetClass="entr" presetSubtype="0" fill="hold" nodeType="clickEffect">
                                  <p:stCondLst>
                                    <p:cond delay="0"/>
                                  </p:stCondLst>
                                  <p:childTnLst>
                                    <p:set>
                                      <p:cBhvr>
                                        <p:cTn id="22" dur="1" fill="hold">
                                          <p:stCondLst>
                                            <p:cond delay="0"/>
                                          </p:stCondLst>
                                        </p:cTn>
                                        <p:tgtEl>
                                          <p:spTgt spid="1026"/>
                                        </p:tgtEl>
                                        <p:attrNameLst>
                                          <p:attrName>style.visibility</p:attrName>
                                        </p:attrNameLst>
                                      </p:cBhvr>
                                      <p:to>
                                        <p:strVal val="visible"/>
                                      </p:to>
                                    </p:set>
                                    <p:anim to="" calcmode="lin" valueType="num">
                                      <p:cBhvr>
                                        <p:cTn id="23" dur="1" fill="hold"/>
                                        <p:tgtEl>
                                          <p:spTgt spid="1026"/>
                                        </p:tgtEl>
                                        <p:attrNameLst>
                                          <p:attrName/>
                                        </p:attrNameLst>
                                      </p:cBhvr>
                                    </p:anim>
                                  </p:childTnLst>
                                </p:cTn>
                              </p:par>
                            </p:childTnLst>
                          </p:cTn>
                        </p:par>
                      </p:childTnLst>
                    </p:cTn>
                  </p:par>
                  <p:par>
                    <p:cTn id="24" fill="hold">
                      <p:stCondLst>
                        <p:cond delay="indefinite"/>
                      </p:stCondLst>
                      <p:childTnLst>
                        <p:par>
                          <p:cTn id="25" fill="hold">
                            <p:stCondLst>
                              <p:cond delay="0"/>
                            </p:stCondLst>
                            <p:childTnLst>
                              <p:par>
                                <p:cTn id="26" presetID="24" presetClass="entr" presetSubtype="0" fill="hold" nodeType="clickEffect">
                                  <p:stCondLst>
                                    <p:cond delay="0"/>
                                  </p:stCondLst>
                                  <p:childTnLst>
                                    <p:set>
                                      <p:cBhvr>
                                        <p:cTn id="27" dur="1" fill="hold">
                                          <p:stCondLst>
                                            <p:cond delay="0"/>
                                          </p:stCondLst>
                                        </p:cTn>
                                        <p:tgtEl>
                                          <p:spTgt spid="1028"/>
                                        </p:tgtEl>
                                        <p:attrNameLst>
                                          <p:attrName>style.visibility</p:attrName>
                                        </p:attrNameLst>
                                      </p:cBhvr>
                                      <p:to>
                                        <p:strVal val="visible"/>
                                      </p:to>
                                    </p:set>
                                    <p:anim to="" calcmode="lin" valueType="num">
                                      <p:cBhvr>
                                        <p:cTn id="28" dur="1" fill="hold"/>
                                        <p:tgtEl>
                                          <p:spTgt spid="1028"/>
                                        </p:tgtEl>
                                        <p:attrNameLst>
                                          <p:attrName/>
                                        </p:attrNameLst>
                                      </p:cBhvr>
                                    </p:anim>
                                  </p:childTnLst>
                                </p:cTn>
                              </p:par>
                            </p:childTnLst>
                          </p:cTn>
                        </p:par>
                      </p:childTnLst>
                    </p:cTn>
                  </p:par>
                  <p:par>
                    <p:cTn id="29" fill="hold">
                      <p:stCondLst>
                        <p:cond delay="indefinite"/>
                      </p:stCondLst>
                      <p:childTnLst>
                        <p:par>
                          <p:cTn id="30" fill="hold">
                            <p:stCondLst>
                              <p:cond delay="0"/>
                            </p:stCondLst>
                            <p:childTnLst>
                              <p:par>
                                <p:cTn id="31" presetID="24" presetClass="entr" presetSubtype="0" fill="hold" nodeType="clickEffect">
                                  <p:stCondLst>
                                    <p:cond delay="0"/>
                                  </p:stCondLst>
                                  <p:childTnLst>
                                    <p:set>
                                      <p:cBhvr>
                                        <p:cTn id="32" dur="1" fill="hold">
                                          <p:stCondLst>
                                            <p:cond delay="0"/>
                                          </p:stCondLst>
                                        </p:cTn>
                                        <p:tgtEl>
                                          <p:spTgt spid="1030"/>
                                        </p:tgtEl>
                                        <p:attrNameLst>
                                          <p:attrName>style.visibility</p:attrName>
                                        </p:attrNameLst>
                                      </p:cBhvr>
                                      <p:to>
                                        <p:strVal val="visible"/>
                                      </p:to>
                                    </p:set>
                                    <p:anim to="" calcmode="lin" valueType="num">
                                      <p:cBhvr>
                                        <p:cTn id="33" dur="1" fill="hold"/>
                                        <p:tgtEl>
                                          <p:spTgt spid="1030"/>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3399"/>
            </a:gs>
            <a:gs pos="25000">
              <a:srgbClr val="FF6633"/>
            </a:gs>
            <a:gs pos="50000">
              <a:srgbClr val="FFFF00"/>
            </a:gs>
            <a:gs pos="75000">
              <a:srgbClr val="01A78F"/>
            </a:gs>
            <a:gs pos="100000">
              <a:srgbClr val="3366FF"/>
            </a:gs>
          </a:gsLst>
          <a:lin ang="81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endParaRPr lang="en-GB" dirty="0"/>
          </a:p>
        </p:txBody>
      </p:sp>
      <p:pic>
        <p:nvPicPr>
          <p:cNvPr id="10" name="Content Placeholder 9" descr="cheese.jpg"/>
          <p:cNvPicPr>
            <a:picLocks noGrp="1" noChangeAspect="1"/>
          </p:cNvPicPr>
          <p:nvPr>
            <p:ph idx="1"/>
          </p:nvPr>
        </p:nvPicPr>
        <p:blipFill>
          <a:blip r:embed="rId2"/>
          <a:stretch>
            <a:fillRect/>
          </a:stretch>
        </p:blipFill>
        <p:spPr>
          <a:xfrm>
            <a:off x="2857488" y="3857628"/>
            <a:ext cx="3357586" cy="2518190"/>
          </a:xfrm>
          <a:gradFill flip="none" rotWithShape="1">
            <a:gsLst>
              <a:gs pos="0">
                <a:srgbClr val="FF3399"/>
              </a:gs>
              <a:gs pos="0">
                <a:srgbClr val="FF3399"/>
              </a:gs>
              <a:gs pos="25000">
                <a:srgbClr val="FF6633"/>
              </a:gs>
              <a:gs pos="50000">
                <a:srgbClr val="FFFF00"/>
              </a:gs>
              <a:gs pos="75000">
                <a:srgbClr val="01A78F"/>
              </a:gs>
              <a:gs pos="100000">
                <a:srgbClr val="3366FF"/>
              </a:gs>
            </a:gsLst>
            <a:path path="rect">
              <a:fillToRect l="100000" t="100000"/>
            </a:path>
            <a:tileRect r="-100000" b="-100000"/>
          </a:gradFill>
        </p:spPr>
      </p:pic>
      <p:sp>
        <p:nvSpPr>
          <p:cNvPr id="4" name="Rectangle 3"/>
          <p:cNvSpPr/>
          <p:nvPr/>
        </p:nvSpPr>
        <p:spPr>
          <a:xfrm>
            <a:off x="0" y="0"/>
            <a:ext cx="9429783" cy="923330"/>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Victorian kitchen</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5" name="TextBox 4"/>
          <p:cNvSpPr txBox="1"/>
          <p:nvPr/>
        </p:nvSpPr>
        <p:spPr>
          <a:xfrm>
            <a:off x="0" y="1142985"/>
            <a:ext cx="9144000" cy="2985433"/>
          </a:xfrm>
          <a:prstGeom prst="rect">
            <a:avLst/>
          </a:prstGeom>
          <a:noFill/>
        </p:spPr>
        <p:txBody>
          <a:bodyPr wrap="square" rtlCol="0">
            <a:spAutoFit/>
          </a:bodyPr>
          <a:lstStyle/>
          <a:p>
            <a:r>
              <a:rPr lang="en-GB" sz="2400" dirty="0" smtClean="0"/>
              <a:t>An enormous amount of work was involved in feeding the Victorian family, which usually had a large number of children. Well off families would employ at least one servant. In poorer families the children would help. </a:t>
            </a:r>
          </a:p>
          <a:p>
            <a:r>
              <a:rPr lang="en-GB" sz="2400" dirty="0" smtClean="0"/>
              <a:t>All the cutting, chopping, mincing, grating, beating and mixing of food had to be done by hand. By Victorian times a wide range of hand operated implements had been made especially for use in the kitchen.</a:t>
            </a:r>
          </a:p>
          <a:p>
            <a:endParaRPr lang="en-GB"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to="" calcmode="lin" valueType="num">
                                      <p:cBhvr>
                                        <p:cTn id="7" dur="1" fill="hold"/>
                                        <p:tgtEl>
                                          <p:spTgt spid="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4" presetClass="entr" presetSubtype="0" fill="hold" nodeType="clickEffect">
                                  <p:stCondLst>
                                    <p:cond delay="0"/>
                                  </p:stCondLst>
                                  <p:childTnLst>
                                    <p:set>
                                      <p:cBhvr>
                                        <p:cTn id="17" dur="1" fill="hold">
                                          <p:stCondLst>
                                            <p:cond delay="0"/>
                                          </p:stCondLst>
                                        </p:cTn>
                                        <p:tgtEl>
                                          <p:spTgt spid="10"/>
                                        </p:tgtEl>
                                        <p:attrNameLst>
                                          <p:attrName>style.visibility</p:attrName>
                                        </p:attrNameLst>
                                      </p:cBhvr>
                                      <p:to>
                                        <p:strVal val="visible"/>
                                      </p:to>
                                    </p:set>
                                    <p:anim to="" calcmode="lin" valueType="num">
                                      <p:cBhvr>
                                        <p:cTn id="18" dur="1" fill="hold"/>
                                        <p:tgtEl>
                                          <p:spTgt spid="10"/>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pic>
        <p:nvPicPr>
          <p:cNvPr id="6" name="Content Placeholder 5" descr="GSCALCZEUWCAO02ZWRCAZ12VU1CAGAJ4HDCA8V83LPCA6X1NIFCA8FYQ49CA3RG1RVCAKUEZB1CA9CXHJUCA01VM5ICA632PMECAPX3SOZCAFTB3SCCA5OT0GCCAZZIKXRCANHDWYPCA4DSM10CA5KYEQ5.jpg"/>
          <p:cNvPicPr>
            <a:picLocks noGrp="1" noChangeAspect="1"/>
          </p:cNvPicPr>
          <p:nvPr>
            <p:ph idx="1"/>
          </p:nvPr>
        </p:nvPicPr>
        <p:blipFill>
          <a:blip r:embed="rId2"/>
          <a:stretch>
            <a:fillRect/>
          </a:stretch>
        </p:blipFill>
        <p:spPr>
          <a:xfrm>
            <a:off x="0" y="-65909"/>
            <a:ext cx="9144000" cy="6929486"/>
          </a:xfrm>
        </p:spPr>
      </p:pic>
      <p:pic>
        <p:nvPicPr>
          <p:cNvPr id="7" name="Picture 6" descr="GMCA7H7290CAIAXZ5CCA0BT0W3CA3NKAL3CAIEAC7DCA0VQ1Z0CA3Y2FQ4CAHMG30ICASOPA7ICAGX8COMCA652EIJCA4GRIO9CA82LD1ZCAR3XDF2CAFP562ICACYE5J3CADEUVHVCAND9F5VCATI0COL.jpg"/>
          <p:cNvPicPr>
            <a:picLocks noChangeAspect="1"/>
          </p:cNvPicPr>
          <p:nvPr/>
        </p:nvPicPr>
        <p:blipFill>
          <a:blip r:embed="rId3"/>
          <a:stretch>
            <a:fillRect/>
          </a:stretch>
        </p:blipFill>
        <p:spPr>
          <a:xfrm>
            <a:off x="2714612" y="3786189"/>
            <a:ext cx="3571900" cy="2477679"/>
          </a:xfrm>
          <a:prstGeom prst="rect">
            <a:avLst/>
          </a:prstGeom>
        </p:spPr>
      </p:pic>
      <p:sp>
        <p:nvSpPr>
          <p:cNvPr id="8" name="Rectangle 7"/>
          <p:cNvSpPr/>
          <p:nvPr/>
        </p:nvSpPr>
        <p:spPr>
          <a:xfrm>
            <a:off x="2046500" y="1071546"/>
            <a:ext cx="5050999" cy="1754326"/>
          </a:xfrm>
          <a:prstGeom prst="rect">
            <a:avLst/>
          </a:prstGeom>
          <a:noFill/>
        </p:spPr>
        <p:txBody>
          <a:bodyPr wrap="squar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Thank you for watching </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ppt_x"/>
                                          </p:val>
                                        </p:tav>
                                        <p:tav tm="100000">
                                          <p:val>
                                            <p:strVal val="#ppt_x"/>
                                          </p:val>
                                        </p:tav>
                                      </p:tavLst>
                                    </p:anim>
                                    <p:anim calcmode="lin" valueType="num">
                                      <p:cBhvr additive="base">
                                        <p:cTn id="13"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dissolve">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theme1.xml><?xml version="1.0" encoding="utf-8"?>
<a:theme xmlns:a="http://schemas.openxmlformats.org/drawingml/2006/main" name="Office Them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ustom 1">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TotalTime>
  <Words>435</Words>
  <Application>Microsoft Office PowerPoint</Application>
  <PresentationFormat>On-screen Show (4:3)</PresentationFormat>
  <Paragraphs>34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 </vt:lpstr>
      <vt:lpstr>Slide 2</vt:lpstr>
      <vt:lpstr>Slide 3</vt:lpstr>
      <vt:lpstr>Slide 4</vt:lpstr>
      <vt:lpstr> </vt:lpstr>
      <vt:lpstr>Slide 6</vt:lpstr>
      <vt:lpstr> </vt:lpstr>
      <vt:lpstr>Slide 8</vt:lpstr>
    </vt:vector>
  </TitlesOfParts>
  <Company>RM plc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107nqadir</dc:creator>
  <cp:lastModifiedBy>107nqadir</cp:lastModifiedBy>
  <cp:revision>18</cp:revision>
  <dcterms:created xsi:type="dcterms:W3CDTF">2011-01-19T13:29:48Z</dcterms:created>
  <dcterms:modified xsi:type="dcterms:W3CDTF">2011-02-23T14:11:38Z</dcterms:modified>
</cp:coreProperties>
</file>