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67" r:id="rId3"/>
    <p:sldId id="257" r:id="rId4"/>
    <p:sldId id="265" r:id="rId5"/>
    <p:sldId id="266" r:id="rId6"/>
    <p:sldId id="264" r:id="rId7"/>
    <p:sldId id="262" r:id="rId8"/>
    <p:sldId id="263" r:id="rId9"/>
    <p:sldId id="258" r:id="rId10"/>
    <p:sldId id="259" r:id="rId11"/>
    <p:sldId id="260" r:id="rId12"/>
    <p:sldId id="261" r:id="rId13"/>
  </p:sldIdLst>
  <p:sldSz cx="9144000" cy="6858000" type="screen4x3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0258F-EE55-4C0F-B203-363D819827BC}" type="datetimeFigureOut">
              <a:rPr lang="en-GB" smtClean="0"/>
              <a:pPr/>
              <a:t>01/03/2011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BA465-195D-4840-8445-20A0DAB583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90564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379566" indent="-216324" defTabSz="42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812214" indent="-216324" defTabSz="42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244863" indent="-216324" defTabSz="42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677511" indent="-216324" defTabSz="42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88875842-D546-4688-890F-0598EA2EA391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6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3827015" y="9444757"/>
            <a:ext cx="2929474" cy="49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r" eaLnBrk="1">
              <a:lnSpc>
                <a:spcPct val="95000"/>
              </a:lnSpc>
            </a:pPr>
            <a:fld id="{9DF40B78-DD3E-4614-8CE3-80DDDFF21E50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</a:pPr>
              <a:t>6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300" name="Text Box 2"/>
          <p:cNvSpPr txBox="1">
            <a:spLocks noChangeArrowheads="1"/>
          </p:cNvSpPr>
          <p:nvPr/>
        </p:nvSpPr>
        <p:spPr bwMode="auto">
          <a:xfrm>
            <a:off x="989477" y="756086"/>
            <a:ext cx="4780651" cy="372686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1" tIns="40081" rIns="80161" bIns="40081" anchor="ctr"/>
          <a:lstStyle/>
          <a:p>
            <a:endParaRPr lang="en-US"/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/>
          </p:nvPr>
        </p:nvSpPr>
        <p:spPr>
          <a:xfrm>
            <a:off x="676273" y="4722380"/>
            <a:ext cx="5405502" cy="44703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0161" tIns="40081" rIns="80161" bIns="40081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379566" indent="-216324" defTabSz="42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812214" indent="-216324" defTabSz="42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244863" indent="-216324" defTabSz="42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677511" indent="-216324" defTabSz="42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F92F4E3-3C98-4D47-B3F3-3032B067DD8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7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3827015" y="9444757"/>
            <a:ext cx="2929474" cy="49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r" eaLnBrk="1">
              <a:lnSpc>
                <a:spcPct val="95000"/>
              </a:lnSpc>
            </a:pPr>
            <a:fld id="{8801B741-34A1-42C9-B726-C433AE9CBD99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</a:pPr>
              <a:t>7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7348" name="Text Box 2"/>
          <p:cNvSpPr txBox="1">
            <a:spLocks noChangeArrowheads="1"/>
          </p:cNvSpPr>
          <p:nvPr/>
        </p:nvSpPr>
        <p:spPr bwMode="auto">
          <a:xfrm>
            <a:off x="989477" y="756086"/>
            <a:ext cx="4780651" cy="372686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1" tIns="40081" rIns="80161" bIns="40081" anchor="ctr"/>
          <a:lstStyle/>
          <a:p>
            <a:endParaRPr lang="en-US"/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/>
          </p:nvPr>
        </p:nvSpPr>
        <p:spPr>
          <a:xfrm>
            <a:off x="676273" y="4722380"/>
            <a:ext cx="5405502" cy="44703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0161" tIns="40081" rIns="80161" bIns="40081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379566" indent="-216324" defTabSz="42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812214" indent="-216324" defTabSz="42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244863" indent="-216324" defTabSz="42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677511" indent="-216324" defTabSz="42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E8B176FE-5BFC-478E-A0FE-A43BC052B7BE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8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3827015" y="9444757"/>
            <a:ext cx="2929474" cy="49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r" eaLnBrk="1">
              <a:lnSpc>
                <a:spcPct val="95000"/>
              </a:lnSpc>
            </a:pPr>
            <a:fld id="{66871B78-5664-44F9-BCA6-1666B8B9188B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</a:pPr>
              <a:t>8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4" name="Text Box 2"/>
          <p:cNvSpPr txBox="1">
            <a:spLocks noChangeArrowheads="1"/>
          </p:cNvSpPr>
          <p:nvPr/>
        </p:nvSpPr>
        <p:spPr bwMode="auto">
          <a:xfrm>
            <a:off x="989477" y="756086"/>
            <a:ext cx="4780651" cy="372686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1" tIns="40081" rIns="80161" bIns="40081" anchor="ctr"/>
          <a:lstStyle/>
          <a:p>
            <a:endParaRPr lang="en-US"/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/>
          </p:nvPr>
        </p:nvSpPr>
        <p:spPr>
          <a:xfrm>
            <a:off x="676273" y="4722380"/>
            <a:ext cx="5405502" cy="44703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0161" tIns="40081" rIns="80161" bIns="40081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379566" indent="-216324" defTabSz="42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812214" indent="-216324" defTabSz="42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244863" indent="-216324" defTabSz="42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677511" indent="-216324" defTabSz="42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581B2130-6B81-45E5-9DE2-8DFC8914E191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9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3827015" y="9444757"/>
            <a:ext cx="2929474" cy="49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r" eaLnBrk="1">
              <a:lnSpc>
                <a:spcPct val="95000"/>
              </a:lnSpc>
            </a:pPr>
            <a:fld id="{C7DCA7D8-4314-49CF-9249-2038A0475D0F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</a:pPr>
              <a:t>9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4" name="Text Box 2"/>
          <p:cNvSpPr txBox="1">
            <a:spLocks noChangeArrowheads="1"/>
          </p:cNvSpPr>
          <p:nvPr/>
        </p:nvSpPr>
        <p:spPr bwMode="auto">
          <a:xfrm>
            <a:off x="989477" y="756086"/>
            <a:ext cx="4780651" cy="372686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1" tIns="40081" rIns="80161" bIns="40081" anchor="ctr"/>
          <a:lstStyle/>
          <a:p>
            <a:endParaRPr lang="en-US"/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/>
          </p:nvPr>
        </p:nvSpPr>
        <p:spPr>
          <a:xfrm>
            <a:off x="676273" y="4722380"/>
            <a:ext cx="5405502" cy="44703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0161" tIns="40081" rIns="80161" bIns="40081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379566" indent="-216324" defTabSz="42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812214" indent="-216324" defTabSz="42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244863" indent="-216324" defTabSz="42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677511" indent="-216324" defTabSz="42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9A90A91D-39A4-4893-B682-E067419A60C8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10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3827015" y="9444757"/>
            <a:ext cx="2929474" cy="49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r" eaLnBrk="1">
              <a:lnSpc>
                <a:spcPct val="95000"/>
              </a:lnSpc>
            </a:pPr>
            <a:fld id="{CADBACB6-CC05-40C0-8587-6EBABBE4D385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</a:pPr>
              <a:t>10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0420" name="Text Box 2"/>
          <p:cNvSpPr txBox="1">
            <a:spLocks noChangeArrowheads="1"/>
          </p:cNvSpPr>
          <p:nvPr/>
        </p:nvSpPr>
        <p:spPr bwMode="auto">
          <a:xfrm>
            <a:off x="989477" y="756086"/>
            <a:ext cx="4780651" cy="372686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1" tIns="40081" rIns="80161" bIns="40081" anchor="ctr"/>
          <a:lstStyle/>
          <a:p>
            <a:endParaRPr lang="en-US"/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/>
          </p:nvPr>
        </p:nvSpPr>
        <p:spPr>
          <a:xfrm>
            <a:off x="676273" y="4722380"/>
            <a:ext cx="5405502" cy="44703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0161" tIns="40081" rIns="80161" bIns="40081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379566" indent="-216324" defTabSz="42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812214" indent="-216324" defTabSz="42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244863" indent="-216324" defTabSz="42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677511" indent="-216324" defTabSz="42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ACF4DAE-D823-4BDD-887A-805C15C13B20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11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3827015" y="9444757"/>
            <a:ext cx="2929474" cy="49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r" eaLnBrk="1">
              <a:lnSpc>
                <a:spcPct val="95000"/>
              </a:lnSpc>
            </a:pPr>
            <a:fld id="{C886B2A0-291B-4278-AE4A-CE94C8821F1C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</a:pPr>
              <a:t>11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396" name="Text Box 2"/>
          <p:cNvSpPr txBox="1">
            <a:spLocks noChangeArrowheads="1"/>
          </p:cNvSpPr>
          <p:nvPr/>
        </p:nvSpPr>
        <p:spPr bwMode="auto">
          <a:xfrm>
            <a:off x="989477" y="756086"/>
            <a:ext cx="4780651" cy="372686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1" tIns="40081" rIns="80161" bIns="40081" anchor="ctr"/>
          <a:lstStyle/>
          <a:p>
            <a:endParaRPr lang="en-US"/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/>
          </p:nvPr>
        </p:nvSpPr>
        <p:spPr>
          <a:xfrm>
            <a:off x="676273" y="4722380"/>
            <a:ext cx="5405502" cy="44703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0161" tIns="40081" rIns="80161" bIns="40081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379566" indent="-216324" defTabSz="42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812214" indent="-216324" defTabSz="42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244863" indent="-216324" defTabSz="42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677511" indent="-216324" defTabSz="42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088" algn="l"/>
                <a:tab pos="785678" algn="l"/>
                <a:tab pos="1179268" algn="l"/>
                <a:tab pos="1572858" algn="l"/>
                <a:tab pos="1966447" algn="l"/>
                <a:tab pos="2361539" algn="l"/>
                <a:tab pos="2755129" algn="l"/>
                <a:tab pos="3148719" algn="l"/>
                <a:tab pos="3542308" algn="l"/>
                <a:tab pos="3935898" algn="l"/>
                <a:tab pos="4329488" algn="l"/>
                <a:tab pos="4724581" algn="l"/>
                <a:tab pos="5118170" algn="l"/>
                <a:tab pos="5511760" algn="l"/>
                <a:tab pos="5905350" algn="l"/>
                <a:tab pos="6298940" algn="l"/>
                <a:tab pos="6692530" algn="l"/>
                <a:tab pos="7087621" algn="l"/>
                <a:tab pos="7481211" algn="l"/>
                <a:tab pos="7874801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494200A1-BEFF-4116-8325-6B34334787AF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12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3827015" y="9444757"/>
            <a:ext cx="2929474" cy="49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30263" algn="l"/>
                <a:tab pos="1246188" algn="l"/>
                <a:tab pos="1662113" algn="l"/>
                <a:tab pos="2078038" algn="l"/>
                <a:tab pos="2495550" algn="l"/>
                <a:tab pos="2911475" algn="l"/>
                <a:tab pos="3327400" algn="l"/>
                <a:tab pos="3743325" algn="l"/>
                <a:tab pos="4159250" algn="l"/>
                <a:tab pos="4575175" algn="l"/>
                <a:tab pos="4992688" algn="l"/>
                <a:tab pos="5408613" algn="l"/>
                <a:tab pos="5824538" algn="l"/>
                <a:tab pos="6240463" algn="l"/>
                <a:tab pos="6656388" algn="l"/>
                <a:tab pos="7072313" algn="l"/>
                <a:tab pos="7489825" algn="l"/>
                <a:tab pos="7905750" algn="l"/>
                <a:tab pos="83216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r" eaLnBrk="1">
              <a:lnSpc>
                <a:spcPct val="95000"/>
              </a:lnSpc>
            </a:pPr>
            <a:fld id="{655FB2B3-09AA-4351-9F93-35216EAAF60B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</a:pPr>
              <a:t>12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372" name="Text Box 2"/>
          <p:cNvSpPr txBox="1">
            <a:spLocks noChangeArrowheads="1"/>
          </p:cNvSpPr>
          <p:nvPr/>
        </p:nvSpPr>
        <p:spPr bwMode="auto">
          <a:xfrm>
            <a:off x="989477" y="756086"/>
            <a:ext cx="4780651" cy="372686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1" tIns="40081" rIns="80161" bIns="40081" anchor="ctr"/>
          <a:lstStyle/>
          <a:p>
            <a:endParaRPr lang="en-US"/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/>
          </p:nvPr>
        </p:nvSpPr>
        <p:spPr>
          <a:xfrm>
            <a:off x="676273" y="4722380"/>
            <a:ext cx="5405502" cy="44703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0161" tIns="40081" rIns="80161" bIns="40081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0CC7-9923-43E1-8986-705D00B6DFEA}" type="datetimeFigureOut">
              <a:rPr lang="en-GB" smtClean="0"/>
              <a:pPr/>
              <a:t>01/03/2011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D17F-380A-4F02-829A-2ACE0F719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3353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0CC7-9923-43E1-8986-705D00B6DFEA}" type="datetimeFigureOut">
              <a:rPr lang="en-GB" smtClean="0"/>
              <a:pPr/>
              <a:t>01/03/2011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D17F-380A-4F02-829A-2ACE0F719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3692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0CC7-9923-43E1-8986-705D00B6DFEA}" type="datetimeFigureOut">
              <a:rPr lang="en-GB" smtClean="0"/>
              <a:pPr/>
              <a:t>01/03/2011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D17F-380A-4F02-829A-2ACE0F719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8999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0CC7-9923-43E1-8986-705D00B6DFEA}" type="datetimeFigureOut">
              <a:rPr lang="en-GB" smtClean="0"/>
              <a:pPr/>
              <a:t>01/03/2011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D17F-380A-4F02-829A-2ACE0F719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8800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0CC7-9923-43E1-8986-705D00B6DFEA}" type="datetimeFigureOut">
              <a:rPr lang="en-GB" smtClean="0"/>
              <a:pPr/>
              <a:t>01/03/2011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D17F-380A-4F02-829A-2ACE0F719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6530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0CC7-9923-43E1-8986-705D00B6DFEA}" type="datetimeFigureOut">
              <a:rPr lang="en-GB" smtClean="0"/>
              <a:pPr/>
              <a:t>01/03/2011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D17F-380A-4F02-829A-2ACE0F719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4631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0CC7-9923-43E1-8986-705D00B6DFEA}" type="datetimeFigureOut">
              <a:rPr lang="en-GB" smtClean="0"/>
              <a:pPr/>
              <a:t>01/03/2011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D17F-380A-4F02-829A-2ACE0F719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0205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0CC7-9923-43E1-8986-705D00B6DFEA}" type="datetimeFigureOut">
              <a:rPr lang="en-GB" smtClean="0"/>
              <a:pPr/>
              <a:t>01/03/2011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D17F-380A-4F02-829A-2ACE0F719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43767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0CC7-9923-43E1-8986-705D00B6DFEA}" type="datetimeFigureOut">
              <a:rPr lang="en-GB" smtClean="0"/>
              <a:pPr/>
              <a:t>01/03/2011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D17F-380A-4F02-829A-2ACE0F719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3800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0CC7-9923-43E1-8986-705D00B6DFEA}" type="datetimeFigureOut">
              <a:rPr lang="en-GB" smtClean="0"/>
              <a:pPr/>
              <a:t>01/03/2011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D17F-380A-4F02-829A-2ACE0F719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4456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0CC7-9923-43E1-8986-705D00B6DFEA}" type="datetimeFigureOut">
              <a:rPr lang="en-GB" smtClean="0"/>
              <a:pPr/>
              <a:t>01/03/2011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D17F-380A-4F02-829A-2ACE0F719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09382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A0CC7-9923-43E1-8986-705D00B6DFEA}" type="datetimeFigureOut">
              <a:rPr lang="en-GB" smtClean="0"/>
              <a:pPr/>
              <a:t>01/03/2011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9D17F-380A-4F02-829A-2ACE0F719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0648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://www.google.co.uk/imgres?imgurl=http://www.herecomestheguide.com/images/drf/UniqueCelticJewelry/UniqueCelticJewelry1.jpg&amp;imgrefurl=http://www.herecomestheguide.com/dress/detail/celtic-jewelry-and-more/&amp;usg=__K81MRkK7F6b5DG4CHzpdLO498Ig=&amp;h=300&amp;w=400&amp;sz=19&amp;hl=en&amp;start=1&amp;zoom=1&amp;um=1&amp;itbs=1&amp;tbnid=b-8qw9HPDrebVM:&amp;tbnh=93&amp;tbnw=124&amp;prev=/images?q=celtic+jewelry&amp;um=1&amp;hl=en&amp;safe=strict&amp;sout=1&amp;tbs=isch:1&amp;ei=SrM-Tfu8DYuIhQfJsYieCg" TargetMode="External"/><Relationship Id="rId1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image" Target="../media/image6.jpeg"/><Relationship Id="rId17" Type="http://schemas.openxmlformats.org/officeDocument/2006/relationships/hyperlink" Target="http://www.google.co.uk/imgres?imgurl=http://www.tootallspottery.com/images/celtic-knot-patterns-3.jpg&amp;imgrefurl=http://www.tootallspottery.com/Special_Order2.html&amp;usg=__jPgMTFgbyAYiTUeIW7CTzadcpVU=&amp;h=521&amp;w=577&amp;sz=78&amp;hl=en&amp;start=3&amp;zoom=1&amp;um=1&amp;itbs=1&amp;tbnid=C5ZMqracdhqGuM:&amp;tbnh=121&amp;tbnw=134&amp;prev=/images?q=celtic+patterns&amp;um=1&amp;hl=en&amp;safe=strict&amp;sa=N&amp;sout=1&amp;tbs=isch:1&amp;ei=8LI-Tf7kM82WhQfroIiRCg" TargetMode="External"/><Relationship Id="rId2" Type="http://schemas.openxmlformats.org/officeDocument/2006/relationships/hyperlink" Target="http://www.google.co.uk/imgres?imgurl=http://www.rangoli.co.in/wp-content/uploads/2009/07/wrotham-celtic-knot.jpg&amp;imgrefurl=http://www.rangoli.co.in/tag/celtic-knot-of-eternity&amp;usg=__mND52G4hXPZ4FwrO56a1h8gOAjI=&amp;h=390&amp;w=400&amp;sz=21&amp;hl=en&amp;start=30&amp;zoom=1&amp;um=1&amp;itbs=1&amp;tbnid=UFG7ACXGgytMvM:&amp;tbnh=121&amp;tbnw=124&amp;prev=/images?q=celtic+patterns&amp;start=20&amp;um=1&amp;hl=en&amp;safe=strict&amp;sa=N&amp;ndsp=20&amp;sout=1&amp;tbs=isch:1&amp;ei=MrM-Te65KsOLhQePxeWNCg" TargetMode="External"/><Relationship Id="rId16" Type="http://schemas.openxmlformats.org/officeDocument/2006/relationships/image" Target="../media/image8.jpeg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imgres?imgurl=http://www.herecomestheguide.com/images/articles/UniqueCelticJewelryArt2.jpg&amp;imgrefurl=http://www.herecomestheguide.com/wedding-party-ideas/detail/celtic-jewelry-ancient-symbolism-in-popular-fashion/&amp;usg=__Q5pIFZlPcncbc2fl1V0DIsXHcjY=&amp;h=200&amp;w=200&amp;sz=8&amp;hl=en&amp;start=16&amp;zoom=1&amp;um=1&amp;itbs=1&amp;tbnid=OZTDAxAOo8NIWM:&amp;tbnh=104&amp;tbnw=104&amp;prev=/images?q=celtic+jewelry&amp;um=1&amp;hl=en&amp;safe=strict&amp;sout=1&amp;tbs=isch:1&amp;ei=SrM-Tfu8DYuIhQfJsYieCg" TargetMode="External"/><Relationship Id="rId11" Type="http://schemas.openxmlformats.org/officeDocument/2006/relationships/hyperlink" Target="http://www.google.co.uk/imgres?imgurl=http://finecelticjewelry.net/wp-content/uploads/2010/05/celticjewelryimage.jpg&amp;imgrefurl=http://finecelticjewelry.net/&amp;usg=__cmt8wAN6yIK98xMugAthbyymImU=&amp;h=400&amp;w=400&amp;sz=20&amp;hl=en&amp;start=6&amp;zoom=1&amp;um=1&amp;itbs=1&amp;tbnid=6YUIpM8YOQIWOM:&amp;tbnh=124&amp;tbnw=124&amp;prev=/images?q=celtic+jewelry&amp;um=1&amp;hl=en&amp;safe=strict&amp;sout=1&amp;tbs=isch:1&amp;ei=SrM-Tfu8DYuIhQfJsYieCg" TargetMode="External"/><Relationship Id="rId5" Type="http://schemas.openxmlformats.org/officeDocument/2006/relationships/image" Target="../media/image2.jpeg"/><Relationship Id="rId15" Type="http://schemas.openxmlformats.org/officeDocument/2006/relationships/hyperlink" Target="http://www.google.co.uk/imgres?imgurl=http://15nssnawal.qataracademy.wikispaces.net/file/view/celtic-knot-patterns-7.jpg/148590013/celtic-knot-patterns-7.jpg&amp;imgrefurl=http://15nssnawal.qataracademy.wikispaces.net/Art+7&amp;usg=__xmFw_ua7zuQ-4e5x2tSN9YcXvKk=&amp;h=465&amp;w=496&amp;sz=81&amp;hl=en&amp;start=10&amp;zoom=1&amp;um=1&amp;itbs=1&amp;tbnid=iX8r6UOmDeHt0M:&amp;tbnh=122&amp;tbnw=130&amp;prev=/images?q=celtic+patterns&amp;um=1&amp;hl=en&amp;safe=strict&amp;sa=N&amp;sout=1&amp;tbs=isch:1&amp;ei=8LI-Tf7kM82WhQfroIiRCg" TargetMode="External"/><Relationship Id="rId10" Type="http://schemas.openxmlformats.org/officeDocument/2006/relationships/image" Target="../media/image5.jpeg"/><Relationship Id="rId19" Type="http://schemas.openxmlformats.org/officeDocument/2006/relationships/hyperlink" Target="http://www.google.co.uk/imgres?imgurl=http://www.tattoo-art-ideas.com/images/cross-tattoos/celtic_cross2.jpg&amp;imgrefurl=http://www.tattoo-art-ideas.com/cross-tattoos.htm&amp;usg=__t-KEKctB2eUe6-DphpFY3Qo5yoY=&amp;h=500&amp;w=383&amp;sz=64&amp;hl=en&amp;start=21&amp;zoom=1&amp;um=1&amp;itbs=1&amp;tbnid=dw33_9c_6Kq-ZM:&amp;tbnh=130&amp;tbnw=100&amp;prev=/images?q=celtic+cross&amp;start=20&amp;um=1&amp;hl=en&amp;safe=strict&amp;sa=N&amp;ndsp=20&amp;sout=1&amp;tbs=isch:1&amp;ei=lbU-TZ6UIJKShAfjjomHCg" TargetMode="External"/><Relationship Id="rId4" Type="http://schemas.openxmlformats.org/officeDocument/2006/relationships/hyperlink" Target="http://www.google.co.uk/imgres?imgurl=http://www.celticacollection.com/images/celtic_jewelry/celtic_jewelry_250x251.jpg&amp;imgrefurl=http://www.celticacollection.com/&amp;usg=__BZRbrb-CE31jSIPDdsU2_VfauI8=&amp;h=251&amp;w=250&amp;sz=7&amp;hl=en&amp;start=10&amp;zoom=1&amp;um=1&amp;itbs=1&amp;tbnid=rC5x9buqUEg3OM:&amp;tbnh=111&amp;tbnw=111&amp;prev=/images?q=celtic+jewelry&amp;um=1&amp;hl=en&amp;safe=strict&amp;sout=1&amp;tbs=isch:1&amp;ei=SrM-Tfu8DYuIhQfJsYieCg" TargetMode="External"/><Relationship Id="rId9" Type="http://schemas.openxmlformats.org/officeDocument/2006/relationships/hyperlink" Target="http://www.google.co.uk/imgres?imgurl=http://www.tootallspottery.com/images/celtic-knot-patterns-5.jpg&amp;imgrefurl=http://www.tootallspottery.com/Special_Order2.html&amp;usg=__N8yzAKSwKE6paI1bljKrBm4ZWwE=&amp;h=494&amp;w=523&amp;sz=63&amp;hl=en&amp;start=11&amp;zoom=1&amp;um=1&amp;itbs=1&amp;tbnid=iFCCX9_8V72DTM:&amp;tbnh=124&amp;tbnw=131&amp;prev=/images?q=celtic+patterns&amp;um=1&amp;hl=en&amp;safe=strict&amp;sa=N&amp;sout=1&amp;tbs=isch:1&amp;ei=8LI-Tf7kM82WhQfroIiRCg" TargetMode="External"/><Relationship Id="rId1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://www.google.co.uk/imgres?imgurl=http://www.herecomestheguide.com/images/drf/UniqueCelticJewelry/UniqueCelticJewelry1.jpg&amp;imgrefurl=http://www.herecomestheguide.com/dress/detail/celtic-jewelry-and-more/&amp;usg=__K81MRkK7F6b5DG4CHzpdLO498Ig=&amp;h=300&amp;w=400&amp;sz=19&amp;hl=en&amp;start=1&amp;zoom=1&amp;um=1&amp;itbs=1&amp;tbnid=b-8qw9HPDrebVM:&amp;tbnh=93&amp;tbnw=124&amp;prev=/images?q=celtic+jewelry&amp;um=1&amp;hl=en&amp;safe=strict&amp;sout=1&amp;tbs=isch:1&amp;ei=SrM-Tfu8DYuIhQfJsYieCg" TargetMode="External"/><Relationship Id="rId1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image" Target="../media/image6.jpeg"/><Relationship Id="rId17" Type="http://schemas.openxmlformats.org/officeDocument/2006/relationships/hyperlink" Target="http://www.google.co.uk/imgres?imgurl=http://www.tootallspottery.com/images/celtic-knot-patterns-3.jpg&amp;imgrefurl=http://www.tootallspottery.com/Special_Order2.html&amp;usg=__jPgMTFgbyAYiTUeIW7CTzadcpVU=&amp;h=521&amp;w=577&amp;sz=78&amp;hl=en&amp;start=3&amp;zoom=1&amp;um=1&amp;itbs=1&amp;tbnid=C5ZMqracdhqGuM:&amp;tbnh=121&amp;tbnw=134&amp;prev=/images?q=celtic+patterns&amp;um=1&amp;hl=en&amp;safe=strict&amp;sa=N&amp;sout=1&amp;tbs=isch:1&amp;ei=8LI-Tf7kM82WhQfroIiRCg" TargetMode="External"/><Relationship Id="rId2" Type="http://schemas.openxmlformats.org/officeDocument/2006/relationships/hyperlink" Target="http://www.google.co.uk/imgres?imgurl=http://www.rangoli.co.in/wp-content/uploads/2009/07/wrotham-celtic-knot.jpg&amp;imgrefurl=http://www.rangoli.co.in/tag/celtic-knot-of-eternity&amp;usg=__mND52G4hXPZ4FwrO56a1h8gOAjI=&amp;h=390&amp;w=400&amp;sz=21&amp;hl=en&amp;start=30&amp;zoom=1&amp;um=1&amp;itbs=1&amp;tbnid=UFG7ACXGgytMvM:&amp;tbnh=121&amp;tbnw=124&amp;prev=/images?q=celtic+patterns&amp;start=20&amp;um=1&amp;hl=en&amp;safe=strict&amp;sa=N&amp;ndsp=20&amp;sout=1&amp;tbs=isch:1&amp;ei=MrM-Te65KsOLhQePxeWNCg" TargetMode="External"/><Relationship Id="rId16" Type="http://schemas.openxmlformats.org/officeDocument/2006/relationships/image" Target="../media/image8.jpeg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imgres?imgurl=http://www.herecomestheguide.com/images/articles/UniqueCelticJewelryArt2.jpg&amp;imgrefurl=http://www.herecomestheguide.com/wedding-party-ideas/detail/celtic-jewelry-ancient-symbolism-in-popular-fashion/&amp;usg=__Q5pIFZlPcncbc2fl1V0DIsXHcjY=&amp;h=200&amp;w=200&amp;sz=8&amp;hl=en&amp;start=16&amp;zoom=1&amp;um=1&amp;itbs=1&amp;tbnid=OZTDAxAOo8NIWM:&amp;tbnh=104&amp;tbnw=104&amp;prev=/images?q=celtic+jewelry&amp;um=1&amp;hl=en&amp;safe=strict&amp;sout=1&amp;tbs=isch:1&amp;ei=SrM-Tfu8DYuIhQfJsYieCg" TargetMode="External"/><Relationship Id="rId11" Type="http://schemas.openxmlformats.org/officeDocument/2006/relationships/hyperlink" Target="http://www.google.co.uk/imgres?imgurl=http://finecelticjewelry.net/wp-content/uploads/2010/05/celticjewelryimage.jpg&amp;imgrefurl=http://finecelticjewelry.net/&amp;usg=__cmt8wAN6yIK98xMugAthbyymImU=&amp;h=400&amp;w=400&amp;sz=20&amp;hl=en&amp;start=6&amp;zoom=1&amp;um=1&amp;itbs=1&amp;tbnid=6YUIpM8YOQIWOM:&amp;tbnh=124&amp;tbnw=124&amp;prev=/images?q=celtic+jewelry&amp;um=1&amp;hl=en&amp;safe=strict&amp;sout=1&amp;tbs=isch:1&amp;ei=SrM-Tfu8DYuIhQfJsYieCg" TargetMode="External"/><Relationship Id="rId5" Type="http://schemas.openxmlformats.org/officeDocument/2006/relationships/image" Target="../media/image2.jpeg"/><Relationship Id="rId15" Type="http://schemas.openxmlformats.org/officeDocument/2006/relationships/hyperlink" Target="http://www.google.co.uk/imgres?imgurl=http://15nssnawal.qataracademy.wikispaces.net/file/view/celtic-knot-patterns-7.jpg/148590013/celtic-knot-patterns-7.jpg&amp;imgrefurl=http://15nssnawal.qataracademy.wikispaces.net/Art+7&amp;usg=__xmFw_ua7zuQ-4e5x2tSN9YcXvKk=&amp;h=465&amp;w=496&amp;sz=81&amp;hl=en&amp;start=10&amp;zoom=1&amp;um=1&amp;itbs=1&amp;tbnid=iX8r6UOmDeHt0M:&amp;tbnh=122&amp;tbnw=130&amp;prev=/images?q=celtic+patterns&amp;um=1&amp;hl=en&amp;safe=strict&amp;sa=N&amp;sout=1&amp;tbs=isch:1&amp;ei=8LI-Tf7kM82WhQfroIiRCg" TargetMode="External"/><Relationship Id="rId10" Type="http://schemas.openxmlformats.org/officeDocument/2006/relationships/image" Target="../media/image5.jpeg"/><Relationship Id="rId19" Type="http://schemas.openxmlformats.org/officeDocument/2006/relationships/hyperlink" Target="http://www.google.co.uk/imgres?imgurl=http://www.tattoo-art-ideas.com/images/cross-tattoos/celtic_cross2.jpg&amp;imgrefurl=http://www.tattoo-art-ideas.com/cross-tattoos.htm&amp;usg=__t-KEKctB2eUe6-DphpFY3Qo5yoY=&amp;h=500&amp;w=383&amp;sz=64&amp;hl=en&amp;start=21&amp;zoom=1&amp;um=1&amp;itbs=1&amp;tbnid=dw33_9c_6Kq-ZM:&amp;tbnh=130&amp;tbnw=100&amp;prev=/images?q=celtic+cross&amp;start=20&amp;um=1&amp;hl=en&amp;safe=strict&amp;sa=N&amp;ndsp=20&amp;sout=1&amp;tbs=isch:1&amp;ei=lbU-TZ6UIJKShAfjjomHCg" TargetMode="External"/><Relationship Id="rId4" Type="http://schemas.openxmlformats.org/officeDocument/2006/relationships/hyperlink" Target="http://www.google.co.uk/imgres?imgurl=http://www.celticacollection.com/images/celtic_jewelry/celtic_jewelry_250x251.jpg&amp;imgrefurl=http://www.celticacollection.com/&amp;usg=__BZRbrb-CE31jSIPDdsU2_VfauI8=&amp;h=251&amp;w=250&amp;sz=7&amp;hl=en&amp;start=10&amp;zoom=1&amp;um=1&amp;itbs=1&amp;tbnid=rC5x9buqUEg3OM:&amp;tbnh=111&amp;tbnw=111&amp;prev=/images?q=celtic+jewelry&amp;um=1&amp;hl=en&amp;safe=strict&amp;sout=1&amp;tbs=isch:1&amp;ei=SrM-Tfu8DYuIhQfJsYieCg" TargetMode="External"/><Relationship Id="rId9" Type="http://schemas.openxmlformats.org/officeDocument/2006/relationships/hyperlink" Target="http://www.google.co.uk/imgres?imgurl=http://www.tootallspottery.com/images/celtic-knot-patterns-5.jpg&amp;imgrefurl=http://www.tootallspottery.com/Special_Order2.html&amp;usg=__N8yzAKSwKE6paI1bljKrBm4ZWwE=&amp;h=494&amp;w=523&amp;sz=63&amp;hl=en&amp;start=11&amp;zoom=1&amp;um=1&amp;itbs=1&amp;tbnid=iFCCX9_8V72DTM:&amp;tbnh=124&amp;tbnw=131&amp;prev=/images?q=celtic+patterns&amp;um=1&amp;hl=en&amp;safe=strict&amp;sa=N&amp;sout=1&amp;tbs=isch:1&amp;ei=8LI-Tf7kM82WhQfroIiRCg" TargetMode="External"/><Relationship Id="rId1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Lindisfarne_StJohn_Knot2_3.svg" TargetMode="External"/><Relationship Id="rId13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12" Type="http://schemas.openxmlformats.org/officeDocument/2006/relationships/hyperlink" Target="http://en.wikipedia.org/wiki/File:Cruz_de_Santa_Susana.JPG" TargetMode="External"/><Relationship Id="rId2" Type="http://schemas.openxmlformats.org/officeDocument/2006/relationships/hyperlink" Target="http://en.wikipedia.org/wiki/File:Bromptoncross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File:KellsDecoratedInitial.jpg" TargetMode="External"/><Relationship Id="rId11" Type="http://schemas.openxmlformats.org/officeDocument/2006/relationships/image" Target="../media/image19.jpeg"/><Relationship Id="rId5" Type="http://schemas.openxmlformats.org/officeDocument/2006/relationships/image" Target="../media/image16.jpeg"/><Relationship Id="rId10" Type="http://schemas.openxmlformats.org/officeDocument/2006/relationships/hyperlink" Target="http://en.wikipedia.org/wiki/File:Mosaic.woodchester.arp.750pix.jpg" TargetMode="External"/><Relationship Id="rId4" Type="http://schemas.openxmlformats.org/officeDocument/2006/relationships/hyperlink" Target="http://en.wikipedia.org/wiki/File:Meister_des_Book_of_Lindisfarne_002.jpg" TargetMode="Externa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jpeg"/><Relationship Id="rId7" Type="http://schemas.openxmlformats.org/officeDocument/2006/relationships/hyperlink" Target="http://www.google.co.uk/imgres?imgurl=http://witchcraft-supplies.com/Products2/270.jpg&amp;imgrefurl=http://witchcraft-supplies.com/CelticBracelets.html&amp;usg=__lBLwhpLbOyVwn7wcQ3j1jrhfov4=&amp;h=305&amp;w=384&amp;sz=18&amp;hl=en&amp;start=7&amp;zoom=1&amp;um=1&amp;itbs=1&amp;tbnid=dvp_ELGWgzg6RM:&amp;tbnh=98&amp;tbnw=123&amp;prev=/images?q=celtic+jewelry&amp;um=1&amp;hl=en&amp;safe=strict&amp;sout=1&amp;tbs=isch:1&amp;ei=37o-TeLcFJKShAfjjomHCg" TargetMode="External"/><Relationship Id="rId2" Type="http://schemas.openxmlformats.org/officeDocument/2006/relationships/hyperlink" Target="http://www.google.co.uk/imgres?imgurl=http://www.celticacollection.com/images/celtic_jewelry/celtic_jewelry_250x251.jpg&amp;imgrefurl=http://www.celticacollection.com/&amp;usg=__BZRbrb-CE31jSIPDdsU2_VfauI8=&amp;h=251&amp;w=250&amp;sz=7&amp;hl=en&amp;start=10&amp;zoom=1&amp;um=1&amp;itbs=1&amp;tbnid=rC5x9buqUEg3OM:&amp;tbnh=111&amp;tbnw=111&amp;prev=/images?q=celtic+jewelry&amp;um=1&amp;hl=en&amp;safe=strict&amp;sout=1&amp;tbs=isch:1&amp;ei=SrM-Tfu8DYuIhQfJsYieC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7.jpeg"/><Relationship Id="rId10" Type="http://schemas.openxmlformats.org/officeDocument/2006/relationships/image" Target="../media/image3.jpeg"/><Relationship Id="rId4" Type="http://schemas.openxmlformats.org/officeDocument/2006/relationships/hyperlink" Target="http://www.google.co.uk/imgres?imgurl=http://www.herecomestheguide.com/images/drf/UniqueCelticJewelry/UniqueCelticJewelry1.jpg&amp;imgrefurl=http://www.herecomestheguide.com/dress/detail/celtic-jewelry-and-more/&amp;usg=__K81MRkK7F6b5DG4CHzpdLO498Ig=&amp;h=300&amp;w=400&amp;sz=19&amp;hl=en&amp;start=1&amp;zoom=1&amp;um=1&amp;itbs=1&amp;tbnid=b-8qw9HPDrebVM:&amp;tbnh=93&amp;tbnw=124&amp;prev=/images?q=celtic+jewelry&amp;um=1&amp;hl=en&amp;safe=strict&amp;sout=1&amp;tbs=isch:1&amp;ei=SrM-Tfu8DYuIhQfJsYieCg" TargetMode="External"/><Relationship Id="rId9" Type="http://schemas.openxmlformats.org/officeDocument/2006/relationships/hyperlink" Target="http://www.google.co.uk/imgres?imgurl=http://www.herecomestheguide.com/images/articles/UniqueCelticJewelryArt2.jpg&amp;imgrefurl=http://www.herecomestheguide.com/wedding-party-ideas/detail/celtic-jewelry-ancient-symbolism-in-popular-fashion/&amp;usg=__Q5pIFZlPcncbc2fl1V0DIsXHcjY=&amp;h=200&amp;w=200&amp;sz=8&amp;hl=en&amp;start=16&amp;zoom=1&amp;um=1&amp;itbs=1&amp;tbnid=OZTDAxAOo8NIWM:&amp;tbnh=104&amp;tbnw=104&amp;prev=/images?q=celtic+jewelry&amp;um=1&amp;hl=en&amp;safe=strict&amp;sout=1&amp;tbs=isch:1&amp;ei=SrM-Tfu8DYuIhQfJsYieC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3528" y="188640"/>
            <a:ext cx="8501122" cy="642942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Pattern:</a:t>
            </a:r>
            <a:r>
              <a:rPr kumimoji="0" lang="en-AU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Shape: Form: </a:t>
            </a:r>
            <a:r>
              <a:rPr kumimoji="0" lang="en-A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lackadder ITC" pitchFamily="82" charset="0"/>
                <a:ea typeface="+mj-ea"/>
                <a:cs typeface="+mj-cs"/>
              </a:rPr>
              <a:t>Celtic and India Patterns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0181" y="829670"/>
            <a:ext cx="2448272" cy="576768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This lesson</a:t>
            </a:r>
            <a:r>
              <a:rPr kumimoji="0" lang="en-AU" sz="21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 am learning to..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A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AU" sz="2100" noProof="0" dirty="0" smtClean="0">
                <a:latin typeface="+mj-lt"/>
                <a:ea typeface="+mj-ea"/>
                <a:cs typeface="+mj-cs"/>
              </a:rPr>
              <a:t>How a Celtic</a:t>
            </a:r>
            <a:r>
              <a:rPr lang="en-AU" sz="2100" dirty="0" smtClean="0">
                <a:latin typeface="+mj-lt"/>
                <a:ea typeface="+mj-ea"/>
                <a:cs typeface="+mj-cs"/>
              </a:rPr>
              <a:t> knot is formed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AU" sz="2100" b="1" dirty="0" smtClean="0">
                <a:solidFill>
                  <a:srgbClr val="FF0000"/>
                </a:solidFill>
              </a:rPr>
              <a:t>At the end of the lesson I will have..</a:t>
            </a:r>
          </a:p>
          <a:p>
            <a:pPr lvl="0" algn="ctr">
              <a:spcBef>
                <a:spcPct val="0"/>
              </a:spcBef>
              <a:defRPr/>
            </a:pPr>
            <a:endParaRPr lang="en-AU" sz="2100" b="1" dirty="0" smtClean="0">
              <a:solidFill>
                <a:srgbClr val="FF0000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AU" sz="2100" dirty="0" smtClean="0"/>
              <a:t>Practiced some Celtic knots</a:t>
            </a:r>
          </a:p>
          <a:p>
            <a:pPr lvl="0" algn="ctr">
              <a:spcBef>
                <a:spcPct val="0"/>
              </a:spcBef>
              <a:defRPr/>
            </a:pPr>
            <a:endParaRPr lang="en-AU" sz="2100" b="1" dirty="0" smtClean="0">
              <a:solidFill>
                <a:srgbClr val="FF0000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AU" sz="2100" b="1" dirty="0" smtClean="0">
                <a:solidFill>
                  <a:srgbClr val="FF0000"/>
                </a:solidFill>
              </a:rPr>
              <a:t>I know I have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AU" sz="2100" b="1" dirty="0" smtClean="0">
                <a:solidFill>
                  <a:srgbClr val="FF0000"/>
                </a:solidFill>
              </a:rPr>
              <a:t>succeeded because..</a:t>
            </a:r>
          </a:p>
          <a:p>
            <a:pPr lvl="0" algn="ctr">
              <a:spcBef>
                <a:spcPct val="0"/>
              </a:spcBef>
              <a:defRPr/>
            </a:pPr>
            <a:endParaRPr lang="en-AU" sz="2100" b="1" dirty="0" smtClean="0">
              <a:solidFill>
                <a:srgbClr val="FF0000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AU" sz="2100" dirty="0" smtClean="0"/>
              <a:t>I have a variety of patterns and ideas</a:t>
            </a:r>
          </a:p>
        </p:txBody>
      </p:sp>
      <p:pic>
        <p:nvPicPr>
          <p:cNvPr id="1032" name="Picture 8" descr="http://t3.gstatic.com/images?q=tbn:ANd9GcRp0etdIF8exHmzavWfTyPt224ohFyDZLPRpWTTieEqnMX9vb4YVWfEPB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449" y="5301208"/>
            <a:ext cx="1181100" cy="1152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t1.gstatic.com/images?q=tbn:ANd9GcS2a_sZrqgUcvAwoo_SjyASgw_eeSqC51aDx2umZHewIagCqvt4gy20syY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739" y="2012392"/>
            <a:ext cx="1372330" cy="13723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t3.gstatic.com/images?q=tbn:ANd9GcQYGJkbA7993ukvBsclb3UkxFv9W9vWN_VVg_ERYCG2WOIvqxF7C8Hn4b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856" y="5355637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shizucor.com/wp-content/uploads/2009/01/preview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798" y="1674341"/>
            <a:ext cx="4559084" cy="34207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t2.gstatic.com/images?q=tbn:ANd9GcSqShJUuyMZrtmbuvy5Q0N-YaJzMaTNMDI5RFz2fsVJHhdPs-RjMQs_denL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798" y="1658290"/>
            <a:ext cx="1920260" cy="1799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http://t0.gstatic.com/images?q=tbn:ANd9GcTL9MIiZNpxooxmluThkt_r852wcUbLwSdPP7qwgxNTA9ZNoyMZYUcSNiw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458" y="1038461"/>
            <a:ext cx="1181100" cy="11811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http://t2.gstatic.com/images?q=tbn:ANd9GcT6TG1obUEPvRCNORwiP2eHHuA_7x-CTz3LHlSypA0pN7wAhNldGsuxjQ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236" y="1215377"/>
            <a:ext cx="1181100" cy="885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t3.gstatic.com/images?q=tbn:ANd9GcRmeCx714cJ43EUjzS7X7W_pYgx8KwkHif7QBvQp4eOdyD0Yzo7_RSLbPo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059" y="3533490"/>
            <a:ext cx="1340069" cy="1561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t0.gstatic.com/images?q=tbn:ANd9GcSqjQ3Nid1ZNeq_DTb_UUnvV1mP_yxpK-tYMKezrWz2WMx3NHUvWdQJIjQZ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607" y="5193712"/>
            <a:ext cx="1276350" cy="1152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t3.gstatic.com/images?q=tbn:ANd9GcTT2q30nI85IIPPsErkIKUvL15WmhsHAYhigMPFb2exowdQrhMDcI67PkC0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569" y="3856856"/>
            <a:ext cx="952500" cy="1238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7887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841" y="2122783"/>
            <a:ext cx="6115680" cy="424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0" y="66247"/>
            <a:ext cx="4082400" cy="385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701" name="AutoShape 4"/>
          <p:cNvSpPr>
            <a:spLocks noChangeArrowheads="1"/>
          </p:cNvSpPr>
          <p:nvPr/>
        </p:nvSpPr>
        <p:spPr bwMode="auto">
          <a:xfrm>
            <a:off x="4572001" y="162738"/>
            <a:ext cx="3101760" cy="1633131"/>
          </a:xfrm>
          <a:prstGeom prst="roundRect">
            <a:avLst>
              <a:gd name="adj" fmla="val 88"/>
            </a:avLst>
          </a:prstGeom>
          <a:solidFill>
            <a:srgbClr val="B84747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81639" tIns="40820" rIns="81639" bIns="40820" anchor="ctr" anchorCtr="1"/>
          <a:lstStyle/>
          <a:p>
            <a:pPr algn="ctr">
              <a:lnSpc>
                <a:spcPct val="10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5400" b="1">
                <a:solidFill>
                  <a:srgbClr val="000000"/>
                </a:solidFill>
                <a:latin typeface="Lucida Handwriting" pitchFamily="66" charset="0"/>
              </a:rPr>
              <a:t>HENNA</a:t>
            </a:r>
          </a:p>
          <a:p>
            <a:pPr algn="ctr">
              <a:lnSpc>
                <a:spcPct val="10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3300" b="1">
                <a:solidFill>
                  <a:srgbClr val="000000"/>
                </a:solidFill>
                <a:latin typeface="Lucida Handwriting" pitchFamily="66" charset="0"/>
              </a:rPr>
              <a:t>Western </a:t>
            </a:r>
          </a:p>
        </p:txBody>
      </p:sp>
    </p:spTree>
    <p:extLst>
      <p:ext uri="{BB962C8B-B14F-4D97-AF65-F5344CB8AC3E}">
        <p14:creationId xmlns="" xmlns:p14="http://schemas.microsoft.com/office/powerpoint/2010/main" val="3582487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4400" y="0"/>
            <a:ext cx="4979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840" y="162737"/>
            <a:ext cx="4082400" cy="259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77" name="AutoShape 4"/>
          <p:cNvSpPr>
            <a:spLocks noChangeArrowheads="1"/>
          </p:cNvSpPr>
          <p:nvPr/>
        </p:nvSpPr>
        <p:spPr bwMode="auto">
          <a:xfrm>
            <a:off x="3591360" y="2449698"/>
            <a:ext cx="3101760" cy="2122783"/>
          </a:xfrm>
          <a:prstGeom prst="roundRect">
            <a:avLst>
              <a:gd name="adj" fmla="val 88"/>
            </a:avLst>
          </a:prstGeom>
          <a:solidFill>
            <a:srgbClr val="B84747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81639" tIns="40820" rIns="81639" bIns="40820" anchor="ctr" anchorCtr="1"/>
          <a:lstStyle/>
          <a:p>
            <a:pPr algn="ctr">
              <a:lnSpc>
                <a:spcPct val="10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5400" b="1">
                <a:solidFill>
                  <a:srgbClr val="000000"/>
                </a:solidFill>
                <a:latin typeface="Lucida Handwriting" pitchFamily="66" charset="0"/>
              </a:rPr>
              <a:t>HENNA</a:t>
            </a:r>
          </a:p>
          <a:p>
            <a:pPr algn="ctr">
              <a:lnSpc>
                <a:spcPct val="10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3300" b="1">
                <a:solidFill>
                  <a:srgbClr val="000000"/>
                </a:solidFill>
                <a:latin typeface="Lucida Handwriting" pitchFamily="66" charset="0"/>
              </a:rPr>
              <a:t>Bellies and  Hair Dye</a:t>
            </a:r>
          </a:p>
        </p:txBody>
      </p:sp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735218"/>
            <a:ext cx="1620000" cy="207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7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281" y="3591737"/>
            <a:ext cx="266544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208352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720" y="-2880"/>
            <a:ext cx="8817120" cy="49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3" name="AutoShape 4"/>
          <p:cNvSpPr>
            <a:spLocks noChangeArrowheads="1"/>
          </p:cNvSpPr>
          <p:nvPr/>
        </p:nvSpPr>
        <p:spPr bwMode="auto">
          <a:xfrm>
            <a:off x="489600" y="4572481"/>
            <a:ext cx="3101760" cy="1633131"/>
          </a:xfrm>
          <a:prstGeom prst="roundRect">
            <a:avLst>
              <a:gd name="adj" fmla="val 88"/>
            </a:avLst>
          </a:prstGeom>
          <a:solidFill>
            <a:srgbClr val="B84747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81639" tIns="40820" rIns="81639" bIns="40820" anchor="ctr" anchorCtr="1"/>
          <a:lstStyle/>
          <a:p>
            <a:pPr algn="ctr">
              <a:lnSpc>
                <a:spcPct val="10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5400" b="1">
                <a:solidFill>
                  <a:srgbClr val="000000"/>
                </a:solidFill>
                <a:latin typeface="Lucida Handwriting" pitchFamily="66" charset="0"/>
              </a:rPr>
              <a:t>HENNA</a:t>
            </a:r>
          </a:p>
          <a:p>
            <a:pPr algn="ctr">
              <a:lnSpc>
                <a:spcPct val="10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3300" b="1">
                <a:solidFill>
                  <a:srgbClr val="000000"/>
                </a:solidFill>
                <a:latin typeface="Lucida Handwriting" pitchFamily="66" charset="0"/>
              </a:rPr>
              <a:t>Weddings</a:t>
            </a:r>
          </a:p>
        </p:txBody>
      </p:sp>
      <p:pic>
        <p:nvPicPr>
          <p:cNvPr id="2765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41" y="3146731"/>
            <a:ext cx="2939040" cy="359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864951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lfwood.com/farp/theart/nooyknots/image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6192688" cy="19352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http://www.elfwood.com/farp/theart/nooyknots/imag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9000"/>
            <a:ext cx="3450878" cy="25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Picture 8" descr="http://www.elfwood.com/farp/theart/nooyknots/image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348880"/>
            <a:ext cx="4545632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4" name="Picture 10" descr="http://www.elfwood.com/farp/theart/nooyknots/image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653136"/>
            <a:ext cx="2664296" cy="1805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3528" y="188640"/>
            <a:ext cx="8501122" cy="642942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Pattern:</a:t>
            </a:r>
            <a:r>
              <a:rPr kumimoji="0" lang="en-AU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Shape: Form: </a:t>
            </a:r>
            <a:r>
              <a:rPr kumimoji="0" lang="en-A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lackadder ITC" pitchFamily="82" charset="0"/>
                <a:ea typeface="+mj-ea"/>
                <a:cs typeface="+mj-cs"/>
              </a:rPr>
              <a:t>Celtic and India Patterns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0181" y="829670"/>
            <a:ext cx="2448272" cy="576768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This lesson</a:t>
            </a:r>
            <a:r>
              <a:rPr kumimoji="0" lang="en-AU" sz="21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 am learning to..</a:t>
            </a:r>
            <a:r>
              <a:rPr kumimoji="0" lang="en-A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A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AU" sz="2100" dirty="0" smtClean="0">
                <a:latin typeface="+mj-lt"/>
                <a:ea typeface="+mj-ea"/>
                <a:cs typeface="+mj-cs"/>
              </a:rPr>
              <a:t>Know the difference between Indian Mehdi Patterns and  and Celtic Knots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AU" sz="2100" b="1" dirty="0" smtClean="0">
                <a:solidFill>
                  <a:srgbClr val="FF0000"/>
                </a:solidFill>
              </a:rPr>
              <a:t>At the end of the lesson I will have..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AU" sz="2100" dirty="0" smtClean="0"/>
              <a:t>Created a </a:t>
            </a:r>
            <a:r>
              <a:rPr lang="en-AU" sz="2100" dirty="0" err="1" smtClean="0"/>
              <a:t>Mehdi</a:t>
            </a:r>
            <a:r>
              <a:rPr lang="en-AU" sz="2100" dirty="0" smtClean="0"/>
              <a:t> Inspired Hand design</a:t>
            </a:r>
          </a:p>
          <a:p>
            <a:pPr lvl="0" algn="ctr">
              <a:spcBef>
                <a:spcPct val="0"/>
              </a:spcBef>
              <a:defRPr/>
            </a:pPr>
            <a:endParaRPr lang="en-AU" sz="2100" b="1" dirty="0" smtClean="0">
              <a:solidFill>
                <a:srgbClr val="FF0000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AU" sz="2100" b="1" dirty="0" smtClean="0">
                <a:solidFill>
                  <a:srgbClr val="FF0000"/>
                </a:solidFill>
              </a:rPr>
              <a:t>I know I have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AU" sz="2100" b="1" dirty="0" smtClean="0">
                <a:solidFill>
                  <a:srgbClr val="FF0000"/>
                </a:solidFill>
              </a:rPr>
              <a:t>succeeded because..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AU" sz="2100" dirty="0" smtClean="0"/>
              <a:t>I have a variety of patterns and ideas</a:t>
            </a:r>
          </a:p>
        </p:txBody>
      </p:sp>
      <p:pic>
        <p:nvPicPr>
          <p:cNvPr id="1032" name="Picture 8" descr="http://t3.gstatic.com/images?q=tbn:ANd9GcRp0etdIF8exHmzavWfTyPt224ohFyDZLPRpWTTieEqnMX9vb4YVWfEPB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449" y="5301208"/>
            <a:ext cx="1181100" cy="1152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t1.gstatic.com/images?q=tbn:ANd9GcS2a_sZrqgUcvAwoo_SjyASgw_eeSqC51aDx2umZHewIagCqvt4gy20syY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739" y="2012392"/>
            <a:ext cx="1372330" cy="13723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t3.gstatic.com/images?q=tbn:ANd9GcQYGJkbA7993ukvBsclb3UkxFv9W9vWN_VVg_ERYCG2WOIvqxF7C8Hn4b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856" y="5355637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shizucor.com/wp-content/uploads/2009/01/preview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798" y="1674341"/>
            <a:ext cx="4559084" cy="34207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t2.gstatic.com/images?q=tbn:ANd9GcSqShJUuyMZrtmbuvy5Q0N-YaJzMaTNMDI5RFz2fsVJHhdPs-RjMQs_denL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798" y="1658290"/>
            <a:ext cx="1920260" cy="1799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http://t0.gstatic.com/images?q=tbn:ANd9GcTL9MIiZNpxooxmluThkt_r852wcUbLwSdPP7qwgxNTA9ZNoyMZYUcSNiw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458" y="1038461"/>
            <a:ext cx="1181100" cy="11811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http://t2.gstatic.com/images?q=tbn:ANd9GcT6TG1obUEPvRCNORwiP2eHHuA_7x-CTz3LHlSypA0pN7wAhNldGsuxjQ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236" y="1215377"/>
            <a:ext cx="1181100" cy="885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t3.gstatic.com/images?q=tbn:ANd9GcRmeCx714cJ43EUjzS7X7W_pYgx8KwkHif7QBvQp4eOdyD0Yzo7_RSLbPo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059" y="3533490"/>
            <a:ext cx="1340069" cy="1561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t0.gstatic.com/images?q=tbn:ANd9GcSqjQ3Nid1ZNeq_DTb_UUnvV1mP_yxpK-tYMKezrWz2WMx3NHUvWdQJIjQZ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607" y="5193712"/>
            <a:ext cx="1276350" cy="1152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t3.gstatic.com/images?q=tbn:ANd9GcTT2q30nI85IIPPsErkIKUvL15WmhsHAYhigMPFb2exowdQrhMDcI67PkC0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569" y="3856856"/>
            <a:ext cx="952500" cy="1238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7887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2952328" cy="6453336"/>
          </a:xfrm>
        </p:spPr>
        <p:txBody>
          <a:bodyPr>
            <a:normAutofit/>
          </a:bodyPr>
          <a:lstStyle/>
          <a:p>
            <a:r>
              <a:rPr lang="en-AU" sz="5400" dirty="0" smtClean="0">
                <a:solidFill>
                  <a:srgbClr val="FF0000"/>
                </a:solidFill>
                <a:latin typeface="Blackadder ITC" pitchFamily="82" charset="0"/>
              </a:rPr>
              <a:t>Celtic Knots</a:t>
            </a:r>
            <a:r>
              <a:rPr lang="en-GB" sz="5400" dirty="0" smtClean="0"/>
              <a:t> </a:t>
            </a:r>
            <a:r>
              <a:rPr lang="en-GB" sz="6700" dirty="0" smtClean="0"/>
              <a:t/>
            </a:r>
            <a:br>
              <a:rPr lang="en-GB" sz="6700" dirty="0" smtClean="0"/>
            </a:br>
            <a:r>
              <a:rPr lang="en-GB" sz="2800" dirty="0" smtClean="0"/>
              <a:t>Stylized Decoration </a:t>
            </a:r>
            <a:br>
              <a:rPr lang="en-GB" sz="2800" dirty="0" smtClean="0"/>
            </a:br>
            <a:r>
              <a:rPr lang="en-GB" sz="2800" dirty="0" smtClean="0"/>
              <a:t>Interlaced Patterns Christian Monuments</a:t>
            </a:r>
            <a:br>
              <a:rPr lang="en-GB" sz="2800" dirty="0" smtClean="0"/>
            </a:br>
            <a:r>
              <a:rPr lang="en-GB" sz="2800" dirty="0" smtClean="0"/>
              <a:t>Manuscripts</a:t>
            </a:r>
            <a:br>
              <a:rPr lang="en-GB" sz="2800" dirty="0" smtClean="0"/>
            </a:br>
            <a:r>
              <a:rPr lang="en-GB" sz="2800" dirty="0" smtClean="0"/>
              <a:t>Ornamental</a:t>
            </a:r>
            <a:br>
              <a:rPr lang="en-GB" sz="2800" dirty="0" smtClean="0"/>
            </a:br>
            <a:r>
              <a:rPr lang="en-GB" sz="2800" dirty="0" smtClean="0"/>
              <a:t>Roman Empire</a:t>
            </a:r>
            <a:endParaRPr lang="en-GB" sz="2800" dirty="0"/>
          </a:p>
        </p:txBody>
      </p:sp>
      <p:pic>
        <p:nvPicPr>
          <p:cNvPr id="16386" name="Picture 2" descr="http://upload.wikimedia.org/wikipedia/commons/thumb/5/55/Bromptoncross.jpg/220px-Bromptoncros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15490"/>
            <a:ext cx="2095500" cy="2790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upload.wikimedia.org/wikipedia/commons/thumb/5/55/Meister_des_Book_of_Lindisfarne_002.jpg/220px-Meister_des_Book_of_Lindisfarne_00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0648"/>
            <a:ext cx="2095500" cy="2495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upload.wikimedia.org/wikipedia/commons/thumb/0/0c/KellsDecoratedInitial.jpg/220px-KellsDecoratedInitial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3" y="3380449"/>
            <a:ext cx="2095500" cy="1485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upload.wikimedia.org/wikipedia/commons/thumb/1/15/Lindisfarne_StJohn_Knot2_3.svg/180px-Lindisfarne_StJohn_Knot2_3.svg.png">
            <a:hlinkClick r:id="rId8" tooltip="Design influenced by illustration in the Lindisfarne Gospels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013175"/>
            <a:ext cx="1714500" cy="1495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http://upload.wikimedia.org/wikipedia/commons/thumb/e/e6/Mosaic.woodchester.arp.750pix.jpg/180px-Mosaic.woodchester.arp.750pix.jpg">
            <a:hlinkClick r:id="rId10" tooltip="A small part of The Great Pavement, a Roman mosaic laid in AD 325 at Woodchester, Gloucestershire, England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345" y="3205748"/>
            <a:ext cx="2225402" cy="15825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http://upload.wikimedia.org/wikipedia/commons/thumb/c/c6/Cruz_de_Santa_Susana.JPG/180px-Cruz_de_Santa_Susana.JPG">
            <a:hlinkClick r:id="rId12" tooltip="Romanesque cross atop the church of St. Susanna, Santiago de Compostela, Galicia.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974" y="4903638"/>
            <a:ext cx="1714500" cy="1714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05585" y="3380449"/>
            <a:ext cx="969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Roman Mosaic England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688009" y="5005020"/>
            <a:ext cx="985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Book of </a:t>
            </a:r>
            <a:r>
              <a:rPr lang="en-GB" dirty="0" err="1" smtClean="0"/>
              <a:t>Kells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902366" y="5803751"/>
            <a:ext cx="985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Roman Spain  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185336" y="5091321"/>
            <a:ext cx="1471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Lindesfarne</a:t>
            </a:r>
            <a:r>
              <a:rPr lang="en-GB" dirty="0" smtClean="0"/>
              <a:t> Gospels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5127902" y="769759"/>
            <a:ext cx="1316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Celtic Cross</a:t>
            </a:r>
          </a:p>
          <a:p>
            <a:endParaRPr lang="en-GB" dirty="0" smtClean="0"/>
          </a:p>
          <a:p>
            <a:r>
              <a:rPr lang="en-GB" dirty="0" err="1" smtClean="0"/>
              <a:t>Lindesfarne</a:t>
            </a:r>
            <a:r>
              <a:rPr lang="en-GB" dirty="0" smtClean="0"/>
              <a:t>  Mosaic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127902" y="2132856"/>
            <a:ext cx="81225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940152" y="1124744"/>
            <a:ext cx="63527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534027" y="4303779"/>
            <a:ext cx="406125" cy="2053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8654024" y="4881028"/>
            <a:ext cx="9900" cy="504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635974" y="5877272"/>
            <a:ext cx="266392" cy="249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630316" y="5803751"/>
            <a:ext cx="497586" cy="323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01419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2952328" cy="6453336"/>
          </a:xfrm>
        </p:spPr>
        <p:txBody>
          <a:bodyPr>
            <a:normAutofit/>
          </a:bodyPr>
          <a:lstStyle/>
          <a:p>
            <a:r>
              <a:rPr lang="en-AU" sz="5400" dirty="0" smtClean="0">
                <a:solidFill>
                  <a:srgbClr val="FF0000"/>
                </a:solidFill>
                <a:latin typeface="Blackadder ITC" pitchFamily="82" charset="0"/>
              </a:rPr>
              <a:t>Celtic Knots</a:t>
            </a:r>
            <a:r>
              <a:rPr lang="en-GB" sz="5400" dirty="0" smtClean="0"/>
              <a:t> </a:t>
            </a:r>
            <a:r>
              <a:rPr lang="en-GB" sz="6700" dirty="0" smtClean="0"/>
              <a:t/>
            </a:r>
            <a:br>
              <a:rPr lang="en-GB" sz="6700" dirty="0" smtClean="0"/>
            </a:br>
            <a:r>
              <a:rPr lang="en-GB" sz="2800" dirty="0" smtClean="0"/>
              <a:t>Stylized Decoration </a:t>
            </a:r>
            <a:br>
              <a:rPr lang="en-GB" sz="2800" dirty="0" smtClean="0"/>
            </a:br>
            <a:r>
              <a:rPr lang="en-GB" sz="2800" dirty="0" smtClean="0"/>
              <a:t>Interlaced Patterns Christian Monuments</a:t>
            </a:r>
            <a:br>
              <a:rPr lang="en-GB" sz="2800" dirty="0" smtClean="0"/>
            </a:br>
            <a:r>
              <a:rPr lang="en-GB" sz="2800" dirty="0" smtClean="0"/>
              <a:t>Manuscripts</a:t>
            </a:r>
            <a:br>
              <a:rPr lang="en-GB" sz="2800" dirty="0" smtClean="0"/>
            </a:br>
            <a:r>
              <a:rPr lang="en-GB" sz="2800" dirty="0" smtClean="0"/>
              <a:t>Ornamental</a:t>
            </a:r>
            <a:br>
              <a:rPr lang="en-GB" sz="2800" dirty="0" smtClean="0"/>
            </a:br>
            <a:r>
              <a:rPr lang="en-GB" sz="2800" dirty="0" smtClean="0"/>
              <a:t>Roman Empire</a:t>
            </a:r>
            <a:endParaRPr lang="en-GB" sz="2800" dirty="0"/>
          </a:p>
        </p:txBody>
      </p:sp>
      <p:pic>
        <p:nvPicPr>
          <p:cNvPr id="11" name="Picture 14" descr="http://t1.gstatic.com/images?q=tbn:ANd9GcS2a_sZrqgUcvAwoo_SjyASgw_eeSqC51aDx2umZHewIagCqvt4gy20sy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354" y="2276871"/>
            <a:ext cx="2126281" cy="21262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t2.gstatic.com/images?q=tbn:ANd9GcT6TG1obUEPvRCNORwiP2eHHuA_7x-CTz3LHlSypA0pN7wAhNldGsuxjQ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8261"/>
            <a:ext cx="2333228" cy="17499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://www.weddingspot.co.uk/emp/fotos/4/1/1/0/Celtic%20Dagger%20Kilt%20Pi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163" y="2996952"/>
            <a:ext cx="2252965" cy="3379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t3.gstatic.com/images?q=tbn:ANd9GcSPZTs4nWE14u_8CJ8oDi9RbU1oG6fSfaSDmDEOfs4kkAAzH7sat94g-x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358" y="603019"/>
            <a:ext cx="1807548" cy="1440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http://t3.gstatic.com/images?q=tbn:ANd9GcQYGJkbA7993ukvBsclb3UkxFv9W9vWN_VVg_ERYCG2WOIvqxF7C8Hn4bE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880" y="4437756"/>
            <a:ext cx="2007231" cy="20072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59653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0" name="AutoShape 3"/>
          <p:cNvSpPr>
            <a:spLocks noChangeArrowheads="1"/>
          </p:cNvSpPr>
          <p:nvPr/>
        </p:nvSpPr>
        <p:spPr bwMode="auto">
          <a:xfrm>
            <a:off x="4734720" y="326915"/>
            <a:ext cx="3101760" cy="1633131"/>
          </a:xfrm>
          <a:prstGeom prst="roundRect">
            <a:avLst>
              <a:gd name="adj" fmla="val 88"/>
            </a:avLst>
          </a:prstGeom>
          <a:solidFill>
            <a:srgbClr val="B84747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81639" tIns="40820" rIns="81639" bIns="40820" anchor="ctr" anchorCtr="1"/>
          <a:lstStyle/>
          <a:p>
            <a:pPr algn="ctr">
              <a:lnSpc>
                <a:spcPct val="10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5400" b="1">
                <a:solidFill>
                  <a:srgbClr val="000000"/>
                </a:solidFill>
                <a:latin typeface="Lucida Handwriting" pitchFamily="66" charset="0"/>
              </a:rPr>
              <a:t>HENNA</a:t>
            </a:r>
          </a:p>
          <a:p>
            <a:pPr algn="ctr">
              <a:lnSpc>
                <a:spcPct val="10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3600" b="1">
                <a:solidFill>
                  <a:srgbClr val="000000"/>
                </a:solidFill>
                <a:latin typeface="Lucida Handwriting" pitchFamily="66" charset="0"/>
              </a:rPr>
              <a:t>Mehndi</a:t>
            </a:r>
          </a:p>
        </p:txBody>
      </p:sp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80" y="326915"/>
            <a:ext cx="3731040" cy="555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5520"/>
            <a:ext cx="3969649" cy="382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39236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72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760" y="162738"/>
            <a:ext cx="5878080" cy="391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1" y="4245566"/>
            <a:ext cx="3591360" cy="261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918652"/>
            <a:ext cx="3101760" cy="27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31" name="AutoShape 6"/>
          <p:cNvSpPr>
            <a:spLocks noChangeArrowheads="1"/>
          </p:cNvSpPr>
          <p:nvPr/>
        </p:nvSpPr>
        <p:spPr bwMode="auto">
          <a:xfrm>
            <a:off x="2122561" y="3918652"/>
            <a:ext cx="2285280" cy="653829"/>
          </a:xfrm>
          <a:prstGeom prst="roundRect">
            <a:avLst>
              <a:gd name="adj" fmla="val 218"/>
            </a:avLst>
          </a:prstGeom>
          <a:solidFill>
            <a:srgbClr val="99663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81639" tIns="40820" rIns="81639" bIns="40820" anchor="ctr" anchorCtr="1"/>
          <a:lstStyle/>
          <a:p>
            <a:pPr algn="ctr">
              <a:lnSpc>
                <a:spcPct val="11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b="1">
                <a:solidFill>
                  <a:srgbClr val="FFFFFF"/>
                </a:solidFill>
                <a:latin typeface="Arial Black" pitchFamily="34" charset="0"/>
              </a:rPr>
              <a:t>Traditional Henna</a:t>
            </a:r>
          </a:p>
        </p:txBody>
      </p:sp>
      <p:sp>
        <p:nvSpPr>
          <p:cNvPr id="26632" name="AutoShape 7"/>
          <p:cNvSpPr>
            <a:spLocks noChangeArrowheads="1"/>
          </p:cNvSpPr>
          <p:nvPr/>
        </p:nvSpPr>
        <p:spPr bwMode="auto">
          <a:xfrm>
            <a:off x="7021441" y="4082829"/>
            <a:ext cx="1795680" cy="653829"/>
          </a:xfrm>
          <a:prstGeom prst="roundRect">
            <a:avLst>
              <a:gd name="adj" fmla="val 218"/>
            </a:avLst>
          </a:prstGeom>
          <a:solidFill>
            <a:srgbClr val="6666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81639" tIns="40820" rIns="81639" bIns="40820" anchor="ctr" anchorCtr="1"/>
          <a:lstStyle/>
          <a:p>
            <a:pPr algn="ctr">
              <a:lnSpc>
                <a:spcPct val="11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b="1">
                <a:solidFill>
                  <a:srgbClr val="FFFFFF"/>
                </a:solidFill>
                <a:latin typeface="Arial Black" pitchFamily="34" charset="0"/>
              </a:rPr>
              <a:t>Black Henna</a:t>
            </a:r>
          </a:p>
        </p:txBody>
      </p:sp>
      <p:sp>
        <p:nvSpPr>
          <p:cNvPr id="26633" name="Line 8"/>
          <p:cNvSpPr>
            <a:spLocks noChangeShapeType="1"/>
          </p:cNvSpPr>
          <p:nvPr/>
        </p:nvSpPr>
        <p:spPr bwMode="auto">
          <a:xfrm flipH="1">
            <a:off x="6199200" y="4408304"/>
            <a:ext cx="990720" cy="653829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GB"/>
          </a:p>
        </p:txBody>
      </p:sp>
      <p:sp>
        <p:nvSpPr>
          <p:cNvPr id="26634" name="Line 9"/>
          <p:cNvSpPr>
            <a:spLocks noChangeShapeType="1"/>
          </p:cNvSpPr>
          <p:nvPr/>
        </p:nvSpPr>
        <p:spPr bwMode="auto">
          <a:xfrm flipH="1">
            <a:off x="2280960" y="4408304"/>
            <a:ext cx="990720" cy="114348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GB"/>
          </a:p>
        </p:txBody>
      </p:sp>
      <p:sp>
        <p:nvSpPr>
          <p:cNvPr id="26635" name="Line 10"/>
          <p:cNvSpPr>
            <a:spLocks noChangeShapeType="1"/>
          </p:cNvSpPr>
          <p:nvPr/>
        </p:nvSpPr>
        <p:spPr bwMode="auto">
          <a:xfrm flipH="1">
            <a:off x="1952641" y="2122783"/>
            <a:ext cx="338400" cy="114348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GB"/>
          </a:p>
        </p:txBody>
      </p:sp>
      <p:pic>
        <p:nvPicPr>
          <p:cNvPr id="26636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1" y="1306218"/>
            <a:ext cx="3101760" cy="244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37" name="AutoShape 12"/>
          <p:cNvSpPr>
            <a:spLocks noChangeArrowheads="1"/>
          </p:cNvSpPr>
          <p:nvPr/>
        </p:nvSpPr>
        <p:spPr bwMode="auto">
          <a:xfrm>
            <a:off x="162721" y="653829"/>
            <a:ext cx="2122560" cy="653829"/>
          </a:xfrm>
          <a:prstGeom prst="roundRect">
            <a:avLst>
              <a:gd name="adj" fmla="val 218"/>
            </a:avLst>
          </a:prstGeom>
          <a:solidFill>
            <a:srgbClr val="FF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81639" tIns="40820" rIns="81639" bIns="40820" anchor="ctr" anchorCtr="1"/>
          <a:lstStyle/>
          <a:p>
            <a:pPr algn="ctr">
              <a:lnSpc>
                <a:spcPct val="11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b="1">
                <a:solidFill>
                  <a:srgbClr val="000000"/>
                </a:solidFill>
                <a:latin typeface="Arial Black" pitchFamily="34" charset="0"/>
              </a:rPr>
              <a:t>Western Henna</a:t>
            </a:r>
          </a:p>
        </p:txBody>
      </p:sp>
      <p:sp>
        <p:nvSpPr>
          <p:cNvPr id="26638" name="Line 13"/>
          <p:cNvSpPr>
            <a:spLocks noChangeShapeType="1"/>
          </p:cNvSpPr>
          <p:nvPr/>
        </p:nvSpPr>
        <p:spPr bwMode="auto">
          <a:xfrm>
            <a:off x="653760" y="1143480"/>
            <a:ext cx="489600" cy="130621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109569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840" y="1412789"/>
            <a:ext cx="2505600" cy="250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1" y="4245566"/>
            <a:ext cx="1959840" cy="191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0" y="326915"/>
            <a:ext cx="2285280" cy="212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6" name="AutoShape 5"/>
          <p:cNvSpPr>
            <a:spLocks noChangeArrowheads="1"/>
          </p:cNvSpPr>
          <p:nvPr/>
        </p:nvSpPr>
        <p:spPr bwMode="auto">
          <a:xfrm>
            <a:off x="2285281" y="4082829"/>
            <a:ext cx="2122560" cy="979303"/>
          </a:xfrm>
          <a:prstGeom prst="roundRect">
            <a:avLst>
              <a:gd name="adj" fmla="val 144"/>
            </a:avLst>
          </a:prstGeom>
          <a:solidFill>
            <a:srgbClr val="EB613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81639" tIns="40820" rIns="81639" bIns="40820" anchor="ctr" anchorCtr="1"/>
          <a:lstStyle/>
          <a:p>
            <a:pPr algn="ctr">
              <a:lnSpc>
                <a:spcPct val="11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1500" b="1">
                <a:solidFill>
                  <a:srgbClr val="000000"/>
                </a:solidFill>
                <a:latin typeface="Arial Black" pitchFamily="34" charset="0"/>
              </a:rPr>
              <a:t>Then water and </a:t>
            </a:r>
          </a:p>
          <a:p>
            <a:pPr algn="ctr">
              <a:lnSpc>
                <a:spcPct val="11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1500" b="1">
                <a:solidFill>
                  <a:srgbClr val="000000"/>
                </a:solidFill>
                <a:latin typeface="Arial Black" pitchFamily="34" charset="0"/>
              </a:rPr>
              <a:t>oils are added</a:t>
            </a:r>
          </a:p>
          <a:p>
            <a:pPr algn="ctr">
              <a:lnSpc>
                <a:spcPct val="11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1500" b="1">
                <a:solidFill>
                  <a:srgbClr val="000000"/>
                </a:solidFill>
                <a:latin typeface="Arial Black" pitchFamily="34" charset="0"/>
              </a:rPr>
              <a:t> to make a paste. </a:t>
            </a:r>
          </a:p>
        </p:txBody>
      </p:sp>
      <p:pic>
        <p:nvPicPr>
          <p:cNvPr id="25607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939349"/>
            <a:ext cx="4407840" cy="375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8" name="AutoShape 7"/>
          <p:cNvSpPr>
            <a:spLocks noChangeArrowheads="1"/>
          </p:cNvSpPr>
          <p:nvPr/>
        </p:nvSpPr>
        <p:spPr bwMode="auto">
          <a:xfrm>
            <a:off x="2285281" y="326915"/>
            <a:ext cx="1959840" cy="979303"/>
          </a:xfrm>
          <a:prstGeom prst="roundRect">
            <a:avLst>
              <a:gd name="adj" fmla="val 144"/>
            </a:avLst>
          </a:prstGeom>
          <a:solidFill>
            <a:srgbClr val="EB613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81639" tIns="40820" rIns="81639" bIns="40820" anchor="ctr" anchorCtr="1"/>
          <a:lstStyle/>
          <a:p>
            <a:pPr algn="ctr">
              <a:lnSpc>
                <a:spcPct val="11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1500" b="1">
                <a:solidFill>
                  <a:srgbClr val="000000"/>
                </a:solidFill>
                <a:latin typeface="Arial Black" pitchFamily="34" charset="0"/>
              </a:rPr>
              <a:t>First the leaves</a:t>
            </a:r>
          </a:p>
          <a:p>
            <a:pPr algn="ctr">
              <a:lnSpc>
                <a:spcPct val="11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1500" b="1">
                <a:solidFill>
                  <a:srgbClr val="000000"/>
                </a:solidFill>
                <a:latin typeface="Arial Black" pitchFamily="34" charset="0"/>
              </a:rPr>
              <a:t> are collected </a:t>
            </a:r>
          </a:p>
          <a:p>
            <a:pPr algn="ctr">
              <a:lnSpc>
                <a:spcPct val="11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1500" b="1">
                <a:solidFill>
                  <a:srgbClr val="000000"/>
                </a:solidFill>
                <a:latin typeface="Arial Black" pitchFamily="34" charset="0"/>
              </a:rPr>
              <a:t>and dried out.</a:t>
            </a:r>
          </a:p>
        </p:txBody>
      </p:sp>
      <p:sp>
        <p:nvSpPr>
          <p:cNvPr id="25609" name="AutoShape 8"/>
          <p:cNvSpPr>
            <a:spLocks noChangeArrowheads="1"/>
          </p:cNvSpPr>
          <p:nvPr/>
        </p:nvSpPr>
        <p:spPr bwMode="auto">
          <a:xfrm>
            <a:off x="326880" y="2776612"/>
            <a:ext cx="1795680" cy="1143480"/>
          </a:xfrm>
          <a:prstGeom prst="roundRect">
            <a:avLst>
              <a:gd name="adj" fmla="val 125"/>
            </a:avLst>
          </a:prstGeom>
          <a:solidFill>
            <a:srgbClr val="EB613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81639" tIns="40820" rIns="81639" bIns="40820" anchor="ctr" anchorCtr="1"/>
          <a:lstStyle/>
          <a:p>
            <a:pPr algn="ctr">
              <a:lnSpc>
                <a:spcPct val="11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1500" b="1">
                <a:solidFill>
                  <a:srgbClr val="000000"/>
                </a:solidFill>
                <a:latin typeface="Arial Black" pitchFamily="34" charset="0"/>
              </a:rPr>
              <a:t>Then they are </a:t>
            </a:r>
          </a:p>
          <a:p>
            <a:pPr algn="ctr">
              <a:lnSpc>
                <a:spcPct val="11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1500" b="1">
                <a:solidFill>
                  <a:srgbClr val="000000"/>
                </a:solidFill>
                <a:latin typeface="Arial Black" pitchFamily="34" charset="0"/>
              </a:rPr>
              <a:t>crushed</a:t>
            </a:r>
          </a:p>
          <a:p>
            <a:pPr algn="ctr">
              <a:lnSpc>
                <a:spcPct val="11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1500" b="1">
                <a:solidFill>
                  <a:srgbClr val="000000"/>
                </a:solidFill>
                <a:latin typeface="Arial Black" pitchFamily="34" charset="0"/>
              </a:rPr>
              <a:t> into a powder.</a:t>
            </a:r>
          </a:p>
        </p:txBody>
      </p:sp>
      <p:sp>
        <p:nvSpPr>
          <p:cNvPr id="25610" name="AutoShape 9"/>
          <p:cNvSpPr>
            <a:spLocks noChangeArrowheads="1"/>
          </p:cNvSpPr>
          <p:nvPr/>
        </p:nvSpPr>
        <p:spPr bwMode="auto">
          <a:xfrm>
            <a:off x="2285281" y="5224869"/>
            <a:ext cx="2122560" cy="1306218"/>
          </a:xfrm>
          <a:prstGeom prst="roundRect">
            <a:avLst>
              <a:gd name="adj" fmla="val 106"/>
            </a:avLst>
          </a:prstGeom>
          <a:solidFill>
            <a:srgbClr val="EB613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81639" tIns="40820" rIns="81639" bIns="40820" anchor="ctr" anchorCtr="1"/>
          <a:lstStyle/>
          <a:p>
            <a:pPr algn="ctr">
              <a:lnSpc>
                <a:spcPct val="11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1500" b="1">
                <a:solidFill>
                  <a:srgbClr val="000000"/>
                </a:solidFill>
                <a:latin typeface="Arial Black" pitchFamily="34" charset="0"/>
              </a:rPr>
              <a:t>The henna is then</a:t>
            </a:r>
          </a:p>
          <a:p>
            <a:pPr algn="ctr">
              <a:lnSpc>
                <a:spcPct val="11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1500" b="1">
                <a:solidFill>
                  <a:srgbClr val="000000"/>
                </a:solidFill>
                <a:latin typeface="Arial Black" pitchFamily="34" charset="0"/>
              </a:rPr>
              <a:t> put into a cone. </a:t>
            </a:r>
          </a:p>
          <a:p>
            <a:pPr algn="ctr">
              <a:lnSpc>
                <a:spcPct val="11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1500" b="1">
                <a:solidFill>
                  <a:srgbClr val="000000"/>
                </a:solidFill>
                <a:latin typeface="Arial Black" pitchFamily="34" charset="0"/>
              </a:rPr>
              <a:t>Now it is ready to</a:t>
            </a:r>
          </a:p>
          <a:p>
            <a:pPr algn="ctr">
              <a:lnSpc>
                <a:spcPct val="11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1500" b="1">
                <a:solidFill>
                  <a:srgbClr val="000000"/>
                </a:solidFill>
                <a:latin typeface="Arial Black" pitchFamily="34" charset="0"/>
              </a:rPr>
              <a:t> use to make </a:t>
            </a:r>
          </a:p>
          <a:p>
            <a:pPr algn="ctr">
              <a:lnSpc>
                <a:spcPct val="11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1500" b="1">
                <a:solidFill>
                  <a:srgbClr val="000000"/>
                </a:solidFill>
                <a:latin typeface="Arial Black" pitchFamily="34" charset="0"/>
              </a:rPr>
              <a:t>temporary Tattoo's</a:t>
            </a:r>
          </a:p>
        </p:txBody>
      </p:sp>
      <p:sp>
        <p:nvSpPr>
          <p:cNvPr id="25611" name="Line 10"/>
          <p:cNvSpPr>
            <a:spLocks noChangeShapeType="1"/>
          </p:cNvSpPr>
          <p:nvPr/>
        </p:nvSpPr>
        <p:spPr bwMode="auto">
          <a:xfrm flipH="1">
            <a:off x="2116801" y="1143480"/>
            <a:ext cx="338400" cy="489651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GB"/>
          </a:p>
        </p:txBody>
      </p:sp>
      <p:sp>
        <p:nvSpPr>
          <p:cNvPr id="25612" name="Line 11"/>
          <p:cNvSpPr>
            <a:spLocks noChangeShapeType="1"/>
          </p:cNvSpPr>
          <p:nvPr/>
        </p:nvSpPr>
        <p:spPr bwMode="auto">
          <a:xfrm flipV="1">
            <a:off x="1795680" y="3260502"/>
            <a:ext cx="979200" cy="174259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GB"/>
          </a:p>
        </p:txBody>
      </p:sp>
      <p:sp>
        <p:nvSpPr>
          <p:cNvPr id="25613" name="Line 12"/>
          <p:cNvSpPr>
            <a:spLocks noChangeShapeType="1"/>
          </p:cNvSpPr>
          <p:nvPr/>
        </p:nvSpPr>
        <p:spPr bwMode="auto">
          <a:xfrm flipH="1">
            <a:off x="1789921" y="4899394"/>
            <a:ext cx="665280" cy="16273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GB"/>
          </a:p>
        </p:txBody>
      </p:sp>
      <p:sp>
        <p:nvSpPr>
          <p:cNvPr id="25614" name="Line 13"/>
          <p:cNvSpPr>
            <a:spLocks noChangeShapeType="1"/>
          </p:cNvSpPr>
          <p:nvPr/>
        </p:nvSpPr>
        <p:spPr bwMode="auto">
          <a:xfrm flipV="1">
            <a:off x="4245120" y="4239805"/>
            <a:ext cx="1959840" cy="1317739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GB"/>
          </a:p>
        </p:txBody>
      </p:sp>
      <p:sp>
        <p:nvSpPr>
          <p:cNvPr id="25615" name="AutoShape 14"/>
          <p:cNvSpPr>
            <a:spLocks noChangeArrowheads="1"/>
          </p:cNvSpPr>
          <p:nvPr/>
        </p:nvSpPr>
        <p:spPr bwMode="auto">
          <a:xfrm>
            <a:off x="4572001" y="326915"/>
            <a:ext cx="4407840" cy="2122783"/>
          </a:xfrm>
          <a:prstGeom prst="roundRect">
            <a:avLst>
              <a:gd name="adj" fmla="val 65"/>
            </a:avLst>
          </a:prstGeom>
          <a:solidFill>
            <a:srgbClr val="B84747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81639" tIns="40820" rIns="81639" bIns="40820" anchor="ctr" anchorCtr="1"/>
          <a:lstStyle/>
          <a:p>
            <a:pPr algn="ctr">
              <a:lnSpc>
                <a:spcPct val="10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5400" b="1">
                <a:solidFill>
                  <a:srgbClr val="000000"/>
                </a:solidFill>
                <a:latin typeface="Lucida Handwriting" pitchFamily="66" charset="0"/>
              </a:rPr>
              <a:t>HENNA</a:t>
            </a:r>
          </a:p>
          <a:p>
            <a:pPr algn="ctr">
              <a:lnSpc>
                <a:spcPct val="10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b="1">
                <a:solidFill>
                  <a:srgbClr val="000000"/>
                </a:solidFill>
                <a:latin typeface="Lucida Handwriting" pitchFamily="66" charset="0"/>
              </a:rPr>
              <a:t>Is made form a plant that grows </a:t>
            </a:r>
          </a:p>
          <a:p>
            <a:pPr algn="ctr">
              <a:lnSpc>
                <a:spcPct val="10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b="1">
                <a:solidFill>
                  <a:srgbClr val="000000"/>
                </a:solidFill>
                <a:latin typeface="Lucida Handwriting" pitchFamily="66" charset="0"/>
              </a:rPr>
              <a:t>in hot climates, for example ; </a:t>
            </a:r>
          </a:p>
          <a:p>
            <a:pPr algn="ctr">
              <a:lnSpc>
                <a:spcPct val="10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b="1">
                <a:solidFill>
                  <a:srgbClr val="000000"/>
                </a:solidFill>
                <a:latin typeface="Lucida Handwriting" pitchFamily="66" charset="0"/>
              </a:rPr>
              <a:t>Africa, Asia and India</a:t>
            </a:r>
          </a:p>
        </p:txBody>
      </p:sp>
    </p:spTree>
    <p:extLst>
      <p:ext uri="{BB962C8B-B14F-4D97-AF65-F5344CB8AC3E}">
        <p14:creationId xmlns="" xmlns:p14="http://schemas.microsoft.com/office/powerpoint/2010/main" val="23383077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0" y="2461219"/>
            <a:ext cx="1939680" cy="371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640" y="2776612"/>
            <a:ext cx="5061600" cy="333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600" y="489652"/>
            <a:ext cx="3755520" cy="179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27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00" y="368679"/>
            <a:ext cx="3993120" cy="191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28" name="AutoShape 7"/>
          <p:cNvSpPr>
            <a:spLocks noChangeArrowheads="1"/>
          </p:cNvSpPr>
          <p:nvPr/>
        </p:nvSpPr>
        <p:spPr bwMode="auto">
          <a:xfrm>
            <a:off x="2449441" y="2122784"/>
            <a:ext cx="3101760" cy="1633131"/>
          </a:xfrm>
          <a:prstGeom prst="roundRect">
            <a:avLst>
              <a:gd name="adj" fmla="val 88"/>
            </a:avLst>
          </a:prstGeom>
          <a:solidFill>
            <a:srgbClr val="B84747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81639" tIns="40820" rIns="81639" bIns="40820" anchor="ctr" anchorCtr="1"/>
          <a:lstStyle/>
          <a:p>
            <a:pPr algn="ctr">
              <a:lnSpc>
                <a:spcPct val="10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5400" b="1" dirty="0">
                <a:solidFill>
                  <a:srgbClr val="000000"/>
                </a:solidFill>
                <a:latin typeface="Lucida Handwriting" pitchFamily="66" charset="0"/>
              </a:rPr>
              <a:t>HENNA</a:t>
            </a:r>
          </a:p>
          <a:p>
            <a:pPr algn="ctr">
              <a:lnSpc>
                <a:spcPct val="10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3300" b="1" dirty="0" smtClean="0">
                <a:solidFill>
                  <a:srgbClr val="000000"/>
                </a:solidFill>
                <a:latin typeface="Lucida Handwriting" pitchFamily="66" charset="0"/>
              </a:rPr>
              <a:t>Traditional</a:t>
            </a:r>
            <a:endParaRPr lang="en-US" sz="3300" b="1" dirty="0">
              <a:solidFill>
                <a:srgbClr val="000000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16250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157</Words>
  <Application>Microsoft Office PowerPoint</Application>
  <PresentationFormat>On-screen Show (4:3)</PresentationFormat>
  <Paragraphs>75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Celtic Knots  Stylized Decoration  Interlaced Patterns Christian Monuments Manuscripts Ornamental Roman Empire</vt:lpstr>
      <vt:lpstr>Celtic Knots  Stylized Decoration  Interlaced Patterns Christian Monuments Manuscripts Ornamental Roman Empire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M Ms</dc:creator>
  <cp:lastModifiedBy>m.taylor</cp:lastModifiedBy>
  <cp:revision>13</cp:revision>
  <dcterms:created xsi:type="dcterms:W3CDTF">2011-01-25T11:22:00Z</dcterms:created>
  <dcterms:modified xsi:type="dcterms:W3CDTF">2011-03-01T13:16:51Z</dcterms:modified>
</cp:coreProperties>
</file>