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A13E55-08D8-4C28-B6E0-F1EDD5841F9E}" type="datetimeFigureOut">
              <a:rPr lang="en-US" smtClean="0"/>
              <a:t>2/18/2010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E7F28-AB50-42A2-9165-9D6A4959FE2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A13E55-08D8-4C28-B6E0-F1EDD5841F9E}" type="datetimeFigureOut">
              <a:rPr lang="en-US" smtClean="0"/>
              <a:t>2/18/2010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E7F28-AB50-42A2-9165-9D6A4959FE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A13E55-08D8-4C28-B6E0-F1EDD5841F9E}" type="datetimeFigureOut">
              <a:rPr lang="en-US" smtClean="0"/>
              <a:t>2/18/2010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E7F28-AB50-42A2-9165-9D6A4959FE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A13E55-08D8-4C28-B6E0-F1EDD5841F9E}" type="datetimeFigureOut">
              <a:rPr lang="en-US" smtClean="0"/>
              <a:t>2/18/2010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E7F28-AB50-42A2-9165-9D6A4959FE2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A13E55-08D8-4C28-B6E0-F1EDD5841F9E}" type="datetimeFigureOut">
              <a:rPr lang="en-US" smtClean="0"/>
              <a:t>2/18/2010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E7F28-AB50-42A2-9165-9D6A4959FE2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A13E55-08D8-4C28-B6E0-F1EDD5841F9E}" type="datetimeFigureOut">
              <a:rPr lang="en-US" smtClean="0"/>
              <a:t>2/18/2010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E7F28-AB50-42A2-9165-9D6A4959FE2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A13E55-08D8-4C28-B6E0-F1EDD5841F9E}" type="datetimeFigureOut">
              <a:rPr lang="en-US" smtClean="0"/>
              <a:t>2/18/2010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3E7F28-AB50-42A2-9165-9D6A4959FE2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A13E55-08D8-4C28-B6E0-F1EDD5841F9E}" type="datetimeFigureOut">
              <a:rPr lang="en-US" smtClean="0"/>
              <a:t>2/18/2010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3E7F28-AB50-42A2-9165-9D6A4959FE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13E55-08D8-4C28-B6E0-F1EDD5841F9E}" type="datetimeFigureOut">
              <a:rPr lang="en-US" smtClean="0"/>
              <a:t>2/18/2010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3E7F28-AB50-42A2-9165-9D6A4959FE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A13E55-08D8-4C28-B6E0-F1EDD5841F9E}" type="datetimeFigureOut">
              <a:rPr lang="en-US" smtClean="0"/>
              <a:t>2/18/2010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E7F28-AB50-42A2-9165-9D6A4959FE2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A13E55-08D8-4C28-B6E0-F1EDD5841F9E}" type="datetimeFigureOut">
              <a:rPr lang="en-US" smtClean="0"/>
              <a:t>2/18/2010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E7F28-AB50-42A2-9165-9D6A4959FE2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13E55-08D8-4C28-B6E0-F1EDD5841F9E}" type="datetimeFigureOut">
              <a:rPr lang="en-US" smtClean="0"/>
              <a:t>2/18/2010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E7F28-AB50-42A2-9165-9D6A4959FE2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dirty="0" smtClean="0">
                <a:latin typeface="Algerian" pitchFamily="82" charset="0"/>
              </a:rPr>
              <a:t>School at a glance</a:t>
            </a:r>
            <a:endParaRPr lang="en-US" dirty="0">
              <a:latin typeface="Algerian" pitchFamily="82" charset="0"/>
            </a:endParaRPr>
          </a:p>
        </p:txBody>
      </p:sp>
      <p:sp>
        <p:nvSpPr>
          <p:cNvPr id="3" name="Subtitle 2"/>
          <p:cNvSpPr>
            <a:spLocks noGrp="1"/>
          </p:cNvSpPr>
          <p:nvPr>
            <p:ph type="subTitle" idx="1"/>
          </p:nvPr>
        </p:nvSpPr>
        <p:spPr>
          <a:xfrm>
            <a:off x="4648200" y="2057400"/>
            <a:ext cx="4114800" cy="4191000"/>
          </a:xfrm>
        </p:spPr>
        <p:txBody>
          <a:bodyPr>
            <a:noAutofit/>
          </a:bodyPr>
          <a:lstStyle/>
          <a:p>
            <a:r>
              <a:rPr lang="en-US" sz="2000" dirty="0"/>
              <a:t>The vision of our school is to make good quality education  available , accessible and affordable to all the students .To achieve this vision our school is trying to develop the potential of every individual child .So that our student become independent minded and socially aware adult ,equipped with knowledge ,skill and attitude which help them lead a full life as a best citizen and play a positive role in the life of community.</a:t>
            </a:r>
          </a:p>
          <a:p>
            <a:r>
              <a:rPr lang="en-US" sz="2000" dirty="0"/>
              <a:t> </a:t>
            </a:r>
          </a:p>
        </p:txBody>
      </p:sp>
      <p:pic>
        <p:nvPicPr>
          <p:cNvPr id="4" name="Picture 3" descr="Picture 141.jpg"/>
          <p:cNvPicPr>
            <a:picLocks noChangeAspect="1"/>
          </p:cNvPicPr>
          <p:nvPr/>
        </p:nvPicPr>
        <p:blipFill>
          <a:blip r:embed="rId2" cstate="print"/>
          <a:stretch>
            <a:fillRect/>
          </a:stretch>
        </p:blipFill>
        <p:spPr>
          <a:xfrm>
            <a:off x="0" y="1676400"/>
            <a:ext cx="4495800" cy="5181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228600"/>
            <a:ext cx="8406468"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100638" algn="l"/>
              </a:tabLst>
            </a:pPr>
            <a:r>
              <a:rPr kumimoji="0" lang="en-US" sz="2000" i="0" strike="noStrike" cap="none" normalizeH="0" baseline="0" dirty="0" smtClean="0">
                <a:ln>
                  <a:noFill/>
                </a:ln>
                <a:solidFill>
                  <a:schemeClr val="tx1"/>
                </a:solidFill>
                <a:effectLst/>
                <a:latin typeface="Algerian" pitchFamily="82" charset="0"/>
                <a:ea typeface="Calibri" pitchFamily="34" charset="0"/>
                <a:cs typeface="Arial" pitchFamily="34" charset="0"/>
              </a:rPr>
              <a:t>As a whole our effort is to develop mental capability with a analytic </a:t>
            </a:r>
            <a:endParaRPr kumimoji="0" lang="en-US" sz="2000" i="0" strike="noStrike" cap="none" normalizeH="0" baseline="0" dirty="0" smtClean="0">
              <a:ln>
                <a:noFill/>
              </a:ln>
              <a:solidFill>
                <a:schemeClr val="tx1"/>
              </a:solidFill>
              <a:effectLst/>
              <a:latin typeface="Algerian" pitchFamily="82" charset="0"/>
            </a:endParaRPr>
          </a:p>
          <a:p>
            <a:pPr marL="0" marR="0" lvl="0" indent="0" algn="ctr" defTabSz="914400" rtl="0" eaLnBrk="0" fontAlgn="base" latinLnBrk="0" hangingPunct="0">
              <a:lnSpc>
                <a:spcPct val="100000"/>
              </a:lnSpc>
              <a:spcBef>
                <a:spcPct val="0"/>
              </a:spcBef>
              <a:spcAft>
                <a:spcPct val="0"/>
              </a:spcAft>
              <a:buClrTx/>
              <a:buSzTx/>
              <a:buFontTx/>
              <a:buNone/>
              <a:tabLst>
                <a:tab pos="5100638" algn="l"/>
              </a:tabLst>
            </a:pPr>
            <a:r>
              <a:rPr kumimoji="0" lang="en-US" sz="2000" i="0" strike="noStrike" cap="none" normalizeH="0" baseline="0" dirty="0" smtClean="0">
                <a:ln>
                  <a:noFill/>
                </a:ln>
                <a:solidFill>
                  <a:schemeClr val="tx1"/>
                </a:solidFill>
                <a:effectLst/>
                <a:latin typeface="Algerian" pitchFamily="82" charset="0"/>
                <a:ea typeface="Calibri" pitchFamily="34" charset="0"/>
                <a:cs typeface="Arial" pitchFamily="34" charset="0"/>
              </a:rPr>
              <a:t>view of the students towards any subject with a winning approach.</a:t>
            </a:r>
            <a:endParaRPr kumimoji="0" lang="en-US" sz="2000" i="0" strike="noStrike" cap="none" normalizeH="0" baseline="0" dirty="0" smtClean="0">
              <a:ln>
                <a:noFill/>
              </a:ln>
              <a:solidFill>
                <a:schemeClr val="tx1"/>
              </a:solidFill>
              <a:effectLst/>
              <a:latin typeface="Algerian" pitchFamily="82" charset="0"/>
              <a:ea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100638" algn="l"/>
              </a:tabLst>
            </a:pPr>
            <a:r>
              <a:rPr kumimoji="0" lang="en-US" sz="1200" b="0" i="0" strike="noStrike" cap="none" normalizeH="0" baseline="0" dirty="0" smtClean="0">
                <a:ln>
                  <a:noFill/>
                </a:ln>
                <a:solidFill>
                  <a:schemeClr val="tx1"/>
                </a:solidFill>
                <a:effectLst/>
                <a:latin typeface="Algerian" pitchFamily="82" charset="0"/>
                <a:ea typeface="Calibri" pitchFamily="34" charset="0"/>
              </a:rPr>
              <a:t>  </a:t>
            </a:r>
            <a:endParaRPr kumimoji="0" lang="en-US" sz="1800" b="0" i="0" strike="noStrike" cap="none" normalizeH="0" baseline="0" dirty="0" smtClean="0">
              <a:ln>
                <a:noFill/>
              </a:ln>
              <a:solidFill>
                <a:schemeClr val="tx1"/>
              </a:solidFill>
              <a:effectLst/>
              <a:latin typeface="Algerian" pitchFamily="82" charset="0"/>
            </a:endParaRPr>
          </a:p>
        </p:txBody>
      </p:sp>
      <p:pic>
        <p:nvPicPr>
          <p:cNvPr id="3" name="Picture 2" descr="Picture 167.jpg"/>
          <p:cNvPicPr>
            <a:picLocks noChangeAspect="1"/>
          </p:cNvPicPr>
          <p:nvPr/>
        </p:nvPicPr>
        <p:blipFill>
          <a:blip r:embed="rId2" cstate="print"/>
          <a:stretch>
            <a:fillRect/>
          </a:stretch>
        </p:blipFill>
        <p:spPr>
          <a:xfrm>
            <a:off x="1219200" y="1752600"/>
            <a:ext cx="6477000" cy="4800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6096000" cy="2308324"/>
          </a:xfrm>
          <a:prstGeom prst="rect">
            <a:avLst/>
          </a:prstGeom>
        </p:spPr>
        <p:txBody>
          <a:bodyPr wrap="square">
            <a:spAutoFit/>
          </a:bodyPr>
          <a:lstStyle/>
          <a:p>
            <a:pPr algn="ctr"/>
            <a:r>
              <a:rPr lang="en-US" sz="2400" dirty="0"/>
              <a:t>Students in our school should develop literacy, numeracy, thinking , reasoning skills, learning skill to acquire knowledge,  practical and technical skill .As well as social, political ,civic awareness ,cultural and aesthetic awareness should also be develop</a:t>
            </a:r>
          </a:p>
        </p:txBody>
      </p:sp>
      <p:pic>
        <p:nvPicPr>
          <p:cNvPr id="3" name="Picture 2" descr="Picture 170.jpg"/>
          <p:cNvPicPr>
            <a:picLocks noChangeAspect="1"/>
          </p:cNvPicPr>
          <p:nvPr/>
        </p:nvPicPr>
        <p:blipFill>
          <a:blip r:embed="rId2" cstate="print"/>
          <a:stretch>
            <a:fillRect/>
          </a:stretch>
        </p:blipFill>
        <p:spPr>
          <a:xfrm>
            <a:off x="2743200" y="2590800"/>
            <a:ext cx="6400800" cy="4267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870943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100638" algn="l"/>
              </a:tabLst>
            </a:pPr>
            <a:r>
              <a:rPr kumimoji="0" lang="en-US" sz="2400" i="0" strike="noStrike" cap="none" normalizeH="0" baseline="0" dirty="0" smtClean="0">
                <a:ln>
                  <a:noFill/>
                </a:ln>
                <a:solidFill>
                  <a:schemeClr val="tx1"/>
                </a:solidFill>
                <a:effectLst/>
                <a:latin typeface="Algerian" pitchFamily="82" charset="0"/>
                <a:ea typeface="Calibri" pitchFamily="34" charset="0"/>
                <a:cs typeface="Arial" pitchFamily="34" charset="0"/>
              </a:rPr>
              <a:t>OUR MOTO ….?      “TEACH CONCEPT RATHER THAN CONTENT”</a:t>
            </a:r>
            <a:endParaRPr kumimoji="0" lang="en-US" sz="2400" i="0" strike="noStrike" cap="none" normalizeH="0" baseline="0" dirty="0" smtClean="0">
              <a:ln>
                <a:noFill/>
              </a:ln>
              <a:solidFill>
                <a:schemeClr val="tx1"/>
              </a:solidFill>
              <a:effectLst/>
              <a:latin typeface="Algerian" pitchFamily="82" charset="0"/>
            </a:endParaRPr>
          </a:p>
        </p:txBody>
      </p:sp>
      <p:sp>
        <p:nvSpPr>
          <p:cNvPr id="3" name="Rectangle 2"/>
          <p:cNvSpPr/>
          <p:nvPr/>
        </p:nvSpPr>
        <p:spPr>
          <a:xfrm>
            <a:off x="228600" y="1828800"/>
            <a:ext cx="4572000" cy="4832092"/>
          </a:xfrm>
          <a:prstGeom prst="rect">
            <a:avLst/>
          </a:prstGeom>
        </p:spPr>
        <p:txBody>
          <a:bodyPr>
            <a:spAutoFit/>
          </a:bodyPr>
          <a:lstStyle/>
          <a:p>
            <a:pPr algn="ctr"/>
            <a:r>
              <a:rPr lang="en-US" sz="2800" dirty="0"/>
              <a:t>We have a responsibility to our children to prepare them for the demands of the 21 </a:t>
            </a:r>
            <a:r>
              <a:rPr lang="en-US" sz="2800" baseline="30000" dirty="0" err="1"/>
              <a:t>st</a:t>
            </a:r>
            <a:r>
              <a:rPr lang="en-US" sz="2800" baseline="30000" dirty="0"/>
              <a:t> </a:t>
            </a:r>
            <a:r>
              <a:rPr lang="en-US" sz="2800" dirty="0"/>
              <a:t> century. Outdated structures and approaches must be replaced with engaging ,contents rich experiences that will enable our students to achieve at higher levels and to compete successfully in the world.</a:t>
            </a:r>
          </a:p>
        </p:txBody>
      </p:sp>
      <p:pic>
        <p:nvPicPr>
          <p:cNvPr id="4" name="Picture 3" descr="Picture 165.jpg"/>
          <p:cNvPicPr>
            <a:picLocks noChangeAspect="1"/>
          </p:cNvPicPr>
          <p:nvPr/>
        </p:nvPicPr>
        <p:blipFill>
          <a:blip r:embed="rId2" cstate="print"/>
          <a:stretch>
            <a:fillRect/>
          </a:stretch>
        </p:blipFill>
        <p:spPr>
          <a:xfrm>
            <a:off x="5105400" y="990600"/>
            <a:ext cx="4038600" cy="5486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sng"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1400" b="1" i="0"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400" i="0" strike="noStrike" cap="none" normalizeH="0" baseline="0" dirty="0" smtClean="0">
                <a:ln>
                  <a:noFill/>
                </a:ln>
                <a:solidFill>
                  <a:schemeClr val="tx1"/>
                </a:solidFill>
                <a:effectLst/>
                <a:latin typeface="Algerian" pitchFamily="82" charset="0"/>
                <a:ea typeface="Calibri" pitchFamily="34" charset="0"/>
                <a:cs typeface="Times New Roman" pitchFamily="18" charset="0"/>
              </a:rPr>
              <a:t> ICT IN SCHOOLS</a:t>
            </a:r>
            <a:endParaRPr kumimoji="0" lang="en-US" sz="2400" i="0" strike="noStrike" cap="none" normalizeH="0" baseline="0" dirty="0" smtClean="0">
              <a:ln>
                <a:noFill/>
              </a:ln>
              <a:solidFill>
                <a:schemeClr val="tx1"/>
              </a:solidFill>
              <a:effectLst/>
              <a:latin typeface="Algerian" pitchFamily="82"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400" i="0" strike="noStrike" cap="none" normalizeH="0" baseline="0" dirty="0" smtClean="0">
                <a:ln>
                  <a:noFill/>
                </a:ln>
                <a:solidFill>
                  <a:schemeClr val="tx1"/>
                </a:solidFill>
                <a:effectLst/>
                <a:latin typeface="Algerian" pitchFamily="82" charset="0"/>
                <a:ea typeface="Calibri" pitchFamily="34" charset="0"/>
                <a:cs typeface="Times New Roman" pitchFamily="18" charset="0"/>
              </a:rPr>
              <a:t>   </a:t>
            </a:r>
            <a:r>
              <a:rPr kumimoji="0" lang="en-US" sz="1100" b="0" i="0" u="sng"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ICT policy in education sets out clear goal and priorities for  school  education .Within these goals  ,institutional development level are articulated and targets for each school. For implementing ICT in schools development levels have  also  been  established .</a:t>
            </a:r>
            <a:endParaRPr kumimoji="0" lang="en-US" sz="240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3" name="Picture 2" descr="Picture 181.jpg"/>
          <p:cNvPicPr>
            <a:picLocks noChangeAspect="1"/>
          </p:cNvPicPr>
          <p:nvPr/>
        </p:nvPicPr>
        <p:blipFill>
          <a:blip r:embed="rId2" cstate="print"/>
          <a:stretch>
            <a:fillRect/>
          </a:stretch>
        </p:blipFill>
        <p:spPr>
          <a:xfrm>
            <a:off x="2057400" y="2819400"/>
            <a:ext cx="5562600" cy="3276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err="1" smtClean="0">
                <a:ln>
                  <a:noFill/>
                </a:ln>
                <a:solidFill>
                  <a:schemeClr val="tx1"/>
                </a:solidFill>
                <a:effectLst/>
                <a:latin typeface="Algerian" pitchFamily="82" charset="0"/>
                <a:ea typeface="Calibri" pitchFamily="34" charset="0"/>
                <a:cs typeface="Times New Roman" pitchFamily="18" charset="0"/>
              </a:rPr>
              <a:t>Guiaence</a:t>
            </a:r>
            <a:r>
              <a:rPr kumimoji="0" lang="en-US" i="0" u="none" strike="noStrike" cap="none" normalizeH="0" baseline="0" dirty="0" smtClean="0">
                <a:ln>
                  <a:noFill/>
                </a:ln>
                <a:solidFill>
                  <a:schemeClr val="tx1"/>
                </a:solidFill>
                <a:effectLst/>
                <a:latin typeface="Algerian" pitchFamily="82" charset="0"/>
                <a:ea typeface="Calibri" pitchFamily="34" charset="0"/>
                <a:cs typeface="Times New Roman" pitchFamily="18" charset="0"/>
              </a:rPr>
              <a:t> and counseling:   guidance and counseling in  school is very </a:t>
            </a:r>
            <a:r>
              <a:rPr kumimoji="0" lang="en-US" i="0" u="none" strike="noStrike" cap="none" normalizeH="0" baseline="0" dirty="0" err="1" smtClean="0">
                <a:ln>
                  <a:noFill/>
                </a:ln>
                <a:solidFill>
                  <a:schemeClr val="tx1"/>
                </a:solidFill>
                <a:effectLst/>
                <a:latin typeface="Algerian" pitchFamily="82" charset="0"/>
                <a:ea typeface="Calibri" pitchFamily="34" charset="0"/>
                <a:cs typeface="Times New Roman" pitchFamily="18" charset="0"/>
              </a:rPr>
              <a:t>essencial</a:t>
            </a:r>
            <a:r>
              <a:rPr kumimoji="0" lang="en-US" i="0" u="none" strike="noStrike" cap="none" normalizeH="0" baseline="0" dirty="0" smtClean="0">
                <a:ln>
                  <a:noFill/>
                </a:ln>
                <a:solidFill>
                  <a:schemeClr val="tx1"/>
                </a:solidFill>
                <a:effectLst/>
                <a:latin typeface="Algerian" pitchFamily="82" charset="0"/>
                <a:ea typeface="Calibri" pitchFamily="34" charset="0"/>
                <a:cs typeface="Times New Roman" pitchFamily="18" charset="0"/>
              </a:rPr>
              <a:t> In terms of its proactive as well as remedial role .Guidance and counseling service can help in promoting students retention ,and better scholastic performance in curricular areas facilitating adjustment and career development of student developing right attitudes towards studies and self work. </a:t>
            </a:r>
            <a:endParaRPr kumimoji="0" lang="en-US" i="0" u="none" strike="noStrike" cap="none" normalizeH="0" baseline="0" dirty="0" smtClean="0">
              <a:ln>
                <a:noFill/>
              </a:ln>
              <a:solidFill>
                <a:schemeClr val="tx1"/>
              </a:solidFill>
              <a:effectLst/>
              <a:latin typeface="Algerian" pitchFamily="8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Algerian" pitchFamily="82" charset="0"/>
                <a:ea typeface="Calibri" pitchFamily="34" charset="0"/>
                <a:cs typeface="Times New Roman" pitchFamily="18" charset="0"/>
              </a:rPr>
              <a:t>   For stress   release of students teaching should be done for 5 days and I day should be for   co-scholastic   activities i.e. yoga ,cultural and sports  work </a:t>
            </a:r>
            <a:r>
              <a:rPr kumimoji="0" lang="en-US" i="0" u="none" strike="noStrike" cap="none" normalizeH="0" baseline="0" dirty="0" err="1" smtClean="0">
                <a:ln>
                  <a:noFill/>
                </a:ln>
                <a:solidFill>
                  <a:schemeClr val="tx1"/>
                </a:solidFill>
                <a:effectLst/>
                <a:latin typeface="Algerian" pitchFamily="82" charset="0"/>
                <a:ea typeface="Calibri" pitchFamily="34" charset="0"/>
                <a:cs typeface="Times New Roman" pitchFamily="18" charset="0"/>
              </a:rPr>
              <a:t>shops,etc</a:t>
            </a:r>
            <a:r>
              <a:rPr kumimoji="0" lang="en-US" i="0" u="none" strike="noStrike" cap="none" normalizeH="0" baseline="0" dirty="0" smtClean="0">
                <a:ln>
                  <a:noFill/>
                </a:ln>
                <a:solidFill>
                  <a:schemeClr val="tx1"/>
                </a:solidFill>
                <a:effectLst/>
                <a:latin typeface="Algerian" pitchFamily="82" charset="0"/>
                <a:ea typeface="Calibri" pitchFamily="34" charset="0"/>
                <a:cs typeface="Times New Roman" pitchFamily="18" charset="0"/>
              </a:rPr>
              <a:t>.</a:t>
            </a:r>
            <a:endParaRPr kumimoji="0" lang="en-US" i="0" u="none" strike="noStrike" cap="none" normalizeH="0" baseline="0" dirty="0" smtClean="0">
              <a:ln>
                <a:noFill/>
              </a:ln>
              <a:solidFill>
                <a:schemeClr val="tx1"/>
              </a:solidFill>
              <a:effectLst/>
              <a:latin typeface="Algerian"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p:txBody>
      </p:sp>
      <p:pic>
        <p:nvPicPr>
          <p:cNvPr id="3" name="Picture 2" descr="Picture 173.jpg"/>
          <p:cNvPicPr>
            <a:picLocks noChangeAspect="1"/>
          </p:cNvPicPr>
          <p:nvPr/>
        </p:nvPicPr>
        <p:blipFill>
          <a:blip r:embed="rId2" cstate="print"/>
          <a:stretch>
            <a:fillRect/>
          </a:stretch>
        </p:blipFill>
        <p:spPr>
          <a:xfrm>
            <a:off x="1219200" y="2514600"/>
            <a:ext cx="6934200" cy="4114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228600"/>
            <a:ext cx="7933582" cy="123110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lgerian" pitchFamily="82" charset="0"/>
                <a:ea typeface="Calibri" pitchFamily="34" charset="0"/>
                <a:cs typeface="Times New Roman" pitchFamily="18" charset="0"/>
              </a:rPr>
              <a:t>                                                  </a:t>
            </a:r>
            <a:r>
              <a:rPr kumimoji="0" lang="en-US" sz="1600" i="0" u="none" strike="noStrike" cap="none" normalizeH="0" baseline="0" dirty="0" smtClean="0">
                <a:ln>
                  <a:noFill/>
                </a:ln>
                <a:solidFill>
                  <a:schemeClr val="tx1"/>
                </a:solidFill>
                <a:effectLst/>
                <a:latin typeface="Algerian" pitchFamily="82" charset="0"/>
                <a:ea typeface="Calibri" pitchFamily="34" charset="0"/>
                <a:cs typeface="Times New Roman" pitchFamily="18" charset="0"/>
              </a:rPr>
              <a:t>  MID DAY MEAL IN SCHOOLS</a:t>
            </a:r>
            <a:endParaRPr kumimoji="0" lang="en-US" sz="110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Algerian" pitchFamily="82" charset="0"/>
                <a:ea typeface="Calibri" pitchFamily="34" charset="0"/>
                <a:cs typeface="Times New Roman" pitchFamily="18" charset="0"/>
              </a:rPr>
              <a:t>The main objective of the mid day meal scheme is to boost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Algerian" pitchFamily="82" charset="0"/>
                <a:ea typeface="Calibri" pitchFamily="34" charset="0"/>
                <a:cs typeface="Times New Roman" pitchFamily="18" charset="0"/>
              </a:rPr>
              <a:t> enrolment and reduce drop-outs.</a:t>
            </a:r>
            <a:endParaRPr kumimoji="0" lang="en-US" sz="2000" i="0" u="none" strike="noStrike" cap="none" normalizeH="0" baseline="0" dirty="0" smtClean="0">
              <a:ln>
                <a:noFill/>
              </a:ln>
              <a:solidFill>
                <a:schemeClr val="tx1"/>
              </a:solidFill>
              <a:effectLst/>
              <a:latin typeface="Algerian"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9457" name="Picture 0" descr="DSC04667.JPG"/>
          <p:cNvPicPr>
            <a:picLocks noChangeAspect="1" noChangeArrowheads="1"/>
          </p:cNvPicPr>
          <p:nvPr/>
        </p:nvPicPr>
        <p:blipFill>
          <a:blip r:embed="rId2"/>
          <a:srcRect/>
          <a:stretch>
            <a:fillRect/>
          </a:stretch>
        </p:blipFill>
        <p:spPr bwMode="auto">
          <a:xfrm>
            <a:off x="1524000" y="1600200"/>
            <a:ext cx="5791200" cy="3352800"/>
          </a:xfrm>
          <a:prstGeom prst="rect">
            <a:avLst/>
          </a:prstGeom>
          <a:noFill/>
        </p:spPr>
      </p:pic>
      <p:sp>
        <p:nvSpPr>
          <p:cNvPr id="19459" name="Rectangle 3"/>
          <p:cNvSpPr>
            <a:spLocks noChangeArrowheads="1"/>
          </p:cNvSpPr>
          <p:nvPr/>
        </p:nvSpPr>
        <p:spPr bwMode="auto">
          <a:xfrm>
            <a:off x="228600" y="525780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latin typeface="Algerian" pitchFamily="82" charset="0"/>
                <a:ea typeface="Calibri" pitchFamily="34" charset="0"/>
                <a:cs typeface="Times New Roman" pitchFamily="18" charset="0"/>
              </a:rPr>
              <a:t>Our government is providing every child of age group 6-14</a:t>
            </a:r>
            <a:endParaRPr kumimoji="0" lang="en-US" sz="1100" i="0" u="none" strike="noStrike" cap="none" normalizeH="0" baseline="0" dirty="0" smtClean="0">
              <a:ln>
                <a:noFill/>
              </a:ln>
              <a:solidFill>
                <a:schemeClr val="tx1"/>
              </a:solidFill>
              <a:effectLst/>
              <a:latin typeface="Algerian" pitchFamily="8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latin typeface="Algerian" pitchFamily="82" charset="0"/>
                <a:ea typeface="Calibri" pitchFamily="34" charset="0"/>
                <a:cs typeface="Times New Roman" pitchFamily="18" charset="0"/>
              </a:rPr>
              <a:t>Very nutritious  meal every day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lgerian" pitchFamily="82" charset="0"/>
                <a:ea typeface="Calibri" pitchFamily="34" charset="0"/>
                <a:cs typeface="Times New Roman" pitchFamily="18" charset="0"/>
              </a:rPr>
              <a:t>	</a:t>
            </a:r>
            <a:r>
              <a:rPr kumimoji="0" lang="en-US" sz="11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0" y="228600"/>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i="0" u="sng" strike="noStrike" cap="none" normalizeH="0" baseline="0" dirty="0" smtClean="0">
                <a:ln>
                  <a:noFill/>
                </a:ln>
                <a:solidFill>
                  <a:srgbClr val="000000"/>
                </a:solidFill>
                <a:effectLst/>
                <a:latin typeface="Algerian" pitchFamily="82" charset="0"/>
                <a:ea typeface="Calibri" pitchFamily="34" charset="0"/>
                <a:cs typeface="Times New Roman" pitchFamily="18" charset="0"/>
              </a:rPr>
              <a:t>THE FUTURE</a:t>
            </a:r>
            <a:endParaRPr kumimoji="0" lang="en-US" sz="2000" i="0" u="none" strike="noStrike" cap="none" normalizeH="0" baseline="0" dirty="0" smtClean="0">
              <a:ln>
                <a:noFill/>
              </a:ln>
              <a:solidFill>
                <a:schemeClr val="tx1"/>
              </a:solidFill>
              <a:effectLst/>
              <a:latin typeface="Algerian" pitchFamily="8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000000"/>
                </a:solidFill>
                <a:effectLst/>
                <a:latin typeface="Algerian" pitchFamily="82" charset="0"/>
                <a:ea typeface="Calibri" pitchFamily="34" charset="0"/>
                <a:cs typeface="Times New Roman" pitchFamily="18" charset="0"/>
              </a:rPr>
              <a:t>We cannot always build the future of our</a:t>
            </a:r>
            <a:endParaRPr kumimoji="0" lang="en-US" sz="2000" i="0" u="none" strike="noStrike" cap="none" normalizeH="0" baseline="0" dirty="0" smtClean="0">
              <a:ln>
                <a:noFill/>
              </a:ln>
              <a:solidFill>
                <a:schemeClr val="tx1"/>
              </a:solidFill>
              <a:effectLst/>
              <a:latin typeface="Algerian" pitchFamily="8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000000"/>
                </a:solidFill>
                <a:effectLst/>
                <a:latin typeface="Algerian" pitchFamily="82" charset="0"/>
                <a:ea typeface="Calibri" pitchFamily="34" charset="0"/>
                <a:cs typeface="Times New Roman" pitchFamily="18" charset="0"/>
              </a:rPr>
              <a:t>students</a:t>
            </a:r>
            <a:endParaRPr kumimoji="0" lang="en-US" sz="2000" i="0" u="none" strike="noStrike" cap="none" normalizeH="0" baseline="0" dirty="0" smtClean="0">
              <a:ln>
                <a:noFill/>
              </a:ln>
              <a:solidFill>
                <a:schemeClr val="tx1"/>
              </a:solidFill>
              <a:effectLst/>
              <a:latin typeface="Algerian" pitchFamily="8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000000"/>
                </a:solidFill>
                <a:effectLst/>
                <a:latin typeface="Algerian" pitchFamily="82" charset="0"/>
                <a:ea typeface="Calibri" pitchFamily="34" charset="0"/>
                <a:cs typeface="Times New Roman" pitchFamily="18" charset="0"/>
              </a:rPr>
              <a:t>But we can build our students for future</a:t>
            </a:r>
            <a:endParaRPr kumimoji="0" lang="en-US" sz="2000" i="0" u="none" strike="noStrike" cap="none" normalizeH="0" baseline="0" dirty="0" smtClean="0">
              <a:ln>
                <a:noFill/>
              </a:ln>
              <a:solidFill>
                <a:schemeClr val="tx1"/>
              </a:solidFill>
              <a:effectLst/>
              <a:latin typeface="Algerian"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6" name="Picture 5" descr="Picture 068.jpg"/>
          <p:cNvPicPr>
            <a:picLocks noChangeAspect="1"/>
          </p:cNvPicPr>
          <p:nvPr/>
        </p:nvPicPr>
        <p:blipFill>
          <a:blip r:embed="rId2" cstate="print"/>
          <a:stretch>
            <a:fillRect/>
          </a:stretch>
        </p:blipFill>
        <p:spPr>
          <a:xfrm>
            <a:off x="1143000" y="2133600"/>
            <a:ext cx="7162800" cy="3886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408</Words>
  <Application>Microsoft Office PowerPoint</Application>
  <PresentationFormat>On-screen Show (4:3)</PresentationFormat>
  <Paragraphs>25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School at a glance</vt:lpstr>
      <vt:lpstr>Slide 2</vt:lpstr>
      <vt:lpstr>Slide 3</vt:lpstr>
      <vt:lpstr>Slide 4</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at a glance</dc:title>
  <dc:creator>Sudarsh Sharma</dc:creator>
  <cp:lastModifiedBy>Sudarsh Sharma</cp:lastModifiedBy>
  <cp:revision>6</cp:revision>
  <dcterms:created xsi:type="dcterms:W3CDTF">2010-02-18T12:33:52Z</dcterms:created>
  <dcterms:modified xsi:type="dcterms:W3CDTF">2010-02-18T15:15:48Z</dcterms:modified>
</cp:coreProperties>
</file>