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C3399"/>
    <a:srgbClr val="FF9900"/>
    <a:srgbClr val="3333FF"/>
    <a:srgbClr val="3399FF"/>
    <a:srgbClr val="760A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97755-AD68-4485-8157-5DFCD5518F65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EAEA3-8537-4B30-B8F2-2714563C48B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EAEA3-8537-4B30-B8F2-2714563C48B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DDE2B3-6740-49A6-B468-0352277006DF}" type="datetimeFigureOut">
              <a:rPr lang="en-US" smtClean="0"/>
              <a:pPr/>
              <a:t>4/1/2010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714ED1-B652-4D61-A98A-F07E8B1A82CF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nquiries@paisley-gs.renfrewshire.sch.uk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/>
          <a:lstStyle/>
          <a:p>
            <a:r>
              <a:rPr lang="en-GB" dirty="0" smtClean="0">
                <a:solidFill>
                  <a:srgbClr val="FF33CC"/>
                </a:solidFill>
              </a:rPr>
              <a:t>Paisley Grammar School</a:t>
            </a:r>
            <a:endParaRPr lang="en-GB" dirty="0">
              <a:solidFill>
                <a:srgbClr val="FF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/>
          <a:lstStyle/>
          <a:p>
            <a:endParaRPr lang="en-GB" dirty="0" smtClean="0">
              <a:solidFill>
                <a:srgbClr val="FF33CC"/>
              </a:solidFill>
            </a:endParaRPr>
          </a:p>
          <a:p>
            <a:r>
              <a:rPr lang="en-GB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1.9</a:t>
            </a:r>
            <a:endParaRPr lang="en-GB" b="1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PGS bad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5175504"/>
            <a:ext cx="1645920" cy="1682496"/>
          </a:xfrm>
          <a:prstGeom prst="rect">
            <a:avLst/>
          </a:prstGeom>
        </p:spPr>
      </p:pic>
      <p:pic>
        <p:nvPicPr>
          <p:cNvPr id="5" name="Picture 4" descr="2000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43636" y="0"/>
            <a:ext cx="3000364" cy="18122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57654" y="5715016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9900"/>
                </a:solidFill>
                <a:latin typeface="Algerian" pitchFamily="82" charset="0"/>
              </a:rPr>
              <a:t>By Shreya  and   Sabrina</a:t>
            </a:r>
            <a:endParaRPr lang="en-GB" b="1" dirty="0">
              <a:solidFill>
                <a:srgbClr val="FF99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GB" b="1" dirty="0" smtClean="0">
                <a:solidFill>
                  <a:srgbClr val="CC3399"/>
                </a:solidFill>
                <a:latin typeface="Arial Narrow" pitchFamily="34" charset="0"/>
              </a:rPr>
              <a:t>Hello </a:t>
            </a:r>
          </a:p>
          <a:p>
            <a:pPr algn="just">
              <a:buNone/>
            </a:pPr>
            <a:r>
              <a:rPr lang="en-GB" b="1" dirty="0" smtClean="0">
                <a:solidFill>
                  <a:srgbClr val="CC3399"/>
                </a:solidFill>
                <a:latin typeface="Arial Narrow" pitchFamily="34" charset="0"/>
              </a:rPr>
              <a:t>    We are going to tell you about Paisley Grammar School. </a:t>
            </a:r>
          </a:p>
          <a:p>
            <a:pPr algn="just">
              <a:buNone/>
            </a:pPr>
            <a:r>
              <a:rPr lang="en-GB" b="1" dirty="0" smtClean="0">
                <a:solidFill>
                  <a:srgbClr val="CC3399"/>
                </a:solidFill>
                <a:latin typeface="Arial Narrow" pitchFamily="34" charset="0"/>
              </a:rPr>
              <a:t>    We enjoy coming to school a lot , we've got a lot of stuff to do. There are so many clubs to go to if you are bored or anything. We also have a homework club if you are needing any help. We also have a library where you can go on the computer also take out books. Mrs Gordon is the teacher that runs the library. </a:t>
            </a:r>
          </a:p>
          <a:p>
            <a:pPr algn="just">
              <a:buNone/>
            </a:pPr>
            <a:r>
              <a:rPr lang="en-GB" dirty="0" smtClean="0"/>
              <a:t>   </a:t>
            </a:r>
          </a:p>
          <a:p>
            <a:pPr>
              <a:buNone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READ ON TO FIND OUT MORE ...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 descr="PGS badge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98080" y="642918"/>
            <a:ext cx="1645920" cy="1682496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rgbClr val="00B0F0"/>
                </a:solidFill>
                <a:latin typeface="Bodoni MT Black" pitchFamily="18" charset="0"/>
              </a:rPr>
              <a:t>General Information  </a:t>
            </a:r>
            <a:endParaRPr lang="en-GB" dirty="0">
              <a:solidFill>
                <a:srgbClr val="00B0F0"/>
              </a:solidFill>
              <a:latin typeface="Bodoni MT Black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33CC"/>
                </a:solidFill>
                <a:latin typeface="Aharoni" pitchFamily="2" charset="-79"/>
                <a:cs typeface="Aharoni" pitchFamily="2" charset="-79"/>
              </a:rPr>
              <a:t>Name – Paisley Grammar school</a:t>
            </a:r>
          </a:p>
          <a:p>
            <a:pPr>
              <a:buNone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Address- Glasgow road, paisley </a:t>
            </a:r>
          </a:p>
          <a:p>
            <a:pPr>
              <a:buNone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Postcode-PA1 3RP</a:t>
            </a:r>
          </a:p>
          <a:p>
            <a:pPr>
              <a:buNone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Email Address- </a:t>
            </a:r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Aharoni" pitchFamily="2" charset="-79"/>
                <a:cs typeface="Aharoni" pitchFamily="2" charset="-79"/>
                <a:hlinkClick r:id="rId3"/>
              </a:rPr>
              <a:t>enquiries@paisley-gs.renfrewshire.sch.uk</a:t>
            </a:r>
            <a:endParaRPr lang="en-GB" dirty="0" smtClean="0">
              <a:solidFill>
                <a:schemeClr val="bg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GB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Phone number- 01418893484</a:t>
            </a:r>
          </a:p>
          <a:p>
            <a:pPr>
              <a:buNone/>
            </a:pPr>
            <a:r>
              <a:rPr lang="en-GB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Fax Number- 01418872059</a:t>
            </a:r>
          </a:p>
          <a:p>
            <a:pPr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Head Teacher- Caroline Amos </a:t>
            </a: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 descr="PGS badge.t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98080" y="5175504"/>
            <a:ext cx="1645920" cy="1682496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C00000"/>
                </a:solidFill>
              </a:rPr>
              <a:t>School Clothing</a:t>
            </a:r>
            <a:endParaRPr lang="en-GB" b="1" u="sng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b="1" dirty="0" smtClean="0">
                <a:solidFill>
                  <a:srgbClr val="7030A0"/>
                </a:solidFill>
                <a:latin typeface="Eras Bold ITC" pitchFamily="34" charset="0"/>
              </a:rPr>
              <a:t>Navy blue Blazer with school badge</a:t>
            </a:r>
          </a:p>
          <a:p>
            <a:r>
              <a:rPr lang="en-GB" sz="2000" b="1" dirty="0" smtClean="0">
                <a:solidFill>
                  <a:srgbClr val="7030A0"/>
                </a:solidFill>
                <a:latin typeface="Eras Bold ITC" pitchFamily="34" charset="0"/>
              </a:rPr>
              <a:t>White or light blue blouse or shirt</a:t>
            </a:r>
          </a:p>
          <a:p>
            <a:r>
              <a:rPr lang="en-GB" sz="2000" b="1" dirty="0" smtClean="0">
                <a:solidFill>
                  <a:srgbClr val="7030A0"/>
                </a:solidFill>
                <a:latin typeface="Eras Bold ITC" pitchFamily="34" charset="0"/>
              </a:rPr>
              <a:t>School tie</a:t>
            </a:r>
          </a:p>
          <a:p>
            <a:r>
              <a:rPr lang="en-GB" sz="2000" b="1" dirty="0" smtClean="0">
                <a:solidFill>
                  <a:srgbClr val="7030A0"/>
                </a:solidFill>
                <a:latin typeface="Eras Bold ITC" pitchFamily="34" charset="0"/>
              </a:rPr>
              <a:t>Navy blue/black skirt</a:t>
            </a:r>
          </a:p>
          <a:p>
            <a:r>
              <a:rPr lang="en-GB" sz="2000" b="1" dirty="0" smtClean="0">
                <a:solidFill>
                  <a:srgbClr val="7030A0"/>
                </a:solidFill>
                <a:latin typeface="Eras Bold ITC" pitchFamily="34" charset="0"/>
              </a:rPr>
              <a:t>Black tailored trousers or tailored shorts </a:t>
            </a:r>
          </a:p>
          <a:p>
            <a:r>
              <a:rPr lang="en-GB" sz="2000" b="1" dirty="0" smtClean="0">
                <a:solidFill>
                  <a:srgbClr val="7030A0"/>
                </a:solidFill>
                <a:latin typeface="Eras Bold ITC" pitchFamily="34" charset="0"/>
              </a:rPr>
              <a:t>Navy blue v-neck pullover or v-neck sweatshirt</a:t>
            </a:r>
          </a:p>
          <a:p>
            <a:r>
              <a:rPr lang="en-GB" sz="2000" b="1" dirty="0" smtClean="0">
                <a:solidFill>
                  <a:srgbClr val="7030A0"/>
                </a:solidFill>
                <a:latin typeface="Eras Bold ITC" pitchFamily="34" charset="0"/>
              </a:rPr>
              <a:t>Black shoes</a:t>
            </a:r>
          </a:p>
          <a:p>
            <a:endParaRPr lang="en-GB" sz="2000" dirty="0" smtClean="0"/>
          </a:p>
          <a:p>
            <a:r>
              <a:rPr lang="en-GB" sz="2000" b="1" u="sng" dirty="0" smtClean="0">
                <a:solidFill>
                  <a:srgbClr val="C00000"/>
                </a:solidFill>
              </a:rPr>
              <a:t>PE Kit</a:t>
            </a:r>
          </a:p>
          <a:p>
            <a:r>
              <a:rPr lang="en-GB" sz="2000" b="1" dirty="0" smtClean="0">
                <a:solidFill>
                  <a:srgbClr val="0070C0"/>
                </a:solidFill>
                <a:latin typeface="Berlin Sans FB Demi" pitchFamily="34" charset="0"/>
              </a:rPr>
              <a:t>Pale blue polo shirt with school badge</a:t>
            </a:r>
          </a:p>
          <a:p>
            <a:r>
              <a:rPr lang="en-GB" sz="2000" b="1" dirty="0" smtClean="0">
                <a:solidFill>
                  <a:srgbClr val="0070C0"/>
                </a:solidFill>
                <a:latin typeface="Berlin Sans FB Demi" pitchFamily="34" charset="0"/>
              </a:rPr>
              <a:t>Navy blue shorts or track suits </a:t>
            </a:r>
          </a:p>
          <a:p>
            <a:r>
              <a:rPr lang="en-GB" sz="2000" b="1" dirty="0" smtClean="0">
                <a:solidFill>
                  <a:srgbClr val="0070C0"/>
                </a:solidFill>
                <a:latin typeface="Berlin Sans FB Demi" pitchFamily="34" charset="0"/>
              </a:rPr>
              <a:t>Training shoes </a:t>
            </a:r>
          </a:p>
        </p:txBody>
      </p:sp>
      <p:pic>
        <p:nvPicPr>
          <p:cNvPr id="4" name="Picture 3" descr="PGS bad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98080" y="0"/>
            <a:ext cx="1645920" cy="1682496"/>
          </a:xfrm>
          <a:prstGeom prst="rect">
            <a:avLst/>
          </a:prstGeom>
        </p:spPr>
      </p:pic>
    </p:spTree>
  </p:cSld>
  <p:clrMapOvr>
    <a:masterClrMapping/>
  </p:clrMapOvr>
  <p:transition>
    <p:wipe dir="u"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57356" y="8572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u="sng" dirty="0" smtClean="0">
                <a:solidFill>
                  <a:srgbClr val="760A61"/>
                </a:solidFill>
                <a:latin typeface="Wide Latin" pitchFamily="18" charset="0"/>
              </a:rPr>
              <a:t>Clubs</a:t>
            </a:r>
            <a:endParaRPr lang="en-GB" b="1" u="sng" dirty="0">
              <a:solidFill>
                <a:srgbClr val="760A61"/>
              </a:solidFill>
              <a:latin typeface="Wide Lati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71604" y="2143116"/>
            <a:ext cx="8229600" cy="4389120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ill Sans Ultra Bold" pitchFamily="34" charset="0"/>
              </a:rPr>
              <a:t>Netball – s1 to s6</a:t>
            </a:r>
          </a:p>
          <a:p>
            <a:r>
              <a:rPr lang="en-GB" b="1" dirty="0" smtClean="0">
                <a:solidFill>
                  <a:srgbClr val="CC3399"/>
                </a:solidFill>
                <a:latin typeface="Gill Sans Ultra Bold" pitchFamily="34" charset="0"/>
              </a:rPr>
              <a:t>Basketball – s1 to s6</a:t>
            </a:r>
          </a:p>
          <a:p>
            <a:r>
              <a:rPr lang="en-GB" b="1" dirty="0" smtClean="0">
                <a:solidFill>
                  <a:srgbClr val="3399FF"/>
                </a:solidFill>
                <a:latin typeface="Gill Sans Ultra Bold" pitchFamily="34" charset="0"/>
              </a:rPr>
              <a:t>Football – s1 to s6 (Boys and Girls) </a:t>
            </a:r>
          </a:p>
          <a:p>
            <a:r>
              <a:rPr lang="en-GB" b="1" dirty="0" smtClean="0">
                <a:solidFill>
                  <a:srgbClr val="FF33CC"/>
                </a:solidFill>
                <a:latin typeface="Gill Sans Ultra Bold" pitchFamily="34" charset="0"/>
              </a:rPr>
              <a:t>Street dance</a:t>
            </a:r>
          </a:p>
          <a:p>
            <a:r>
              <a:rPr lang="en-GB" b="1" dirty="0" smtClean="0">
                <a:solidFill>
                  <a:srgbClr val="FF9900"/>
                </a:solidFill>
                <a:latin typeface="Gill Sans Ultra Bold" pitchFamily="34" charset="0"/>
              </a:rPr>
              <a:t>Running </a:t>
            </a:r>
          </a:p>
          <a:p>
            <a:r>
              <a:rPr lang="en-GB" b="1" dirty="0" smtClean="0">
                <a:solidFill>
                  <a:srgbClr val="7030A0"/>
                </a:solidFill>
                <a:latin typeface="Gill Sans Ultra Bold" pitchFamily="34" charset="0"/>
              </a:rPr>
              <a:t>Movie club 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Gill Sans Ultra Bold" pitchFamily="34" charset="0"/>
              </a:rPr>
              <a:t>Multi Cultural group</a:t>
            </a:r>
          </a:p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  <a:latin typeface="Gill Sans Ultra Bold" pitchFamily="34" charset="0"/>
              </a:rPr>
              <a:t>Science club </a:t>
            </a:r>
          </a:p>
          <a:p>
            <a:r>
              <a:rPr lang="en-GB" b="1" dirty="0" smtClean="0">
                <a:solidFill>
                  <a:srgbClr val="3333FF"/>
                </a:solidFill>
                <a:latin typeface="Gill Sans Ultra Bold" pitchFamily="34" charset="0"/>
              </a:rPr>
              <a:t>Quiz club</a:t>
            </a:r>
            <a:endParaRPr lang="en-GB" b="1" dirty="0">
              <a:solidFill>
                <a:srgbClr val="3333FF"/>
              </a:solidFill>
              <a:latin typeface="Gill Sans Ultra Bold" pitchFamily="34" charset="0"/>
            </a:endParaRPr>
          </a:p>
        </p:txBody>
      </p:sp>
      <p:pic>
        <p:nvPicPr>
          <p:cNvPr id="4" name="Picture 3" descr="PGS bad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45920" cy="1682496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2844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Berlin Sans FB Demi" pitchFamily="34" charset="0"/>
              </a:rPr>
              <a:t>Departments</a:t>
            </a:r>
            <a:endParaRPr lang="en-GB" dirty="0">
              <a:latin typeface="Berlin Sans FB Dem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519548"/>
          </a:xfrm>
        </p:spPr>
        <p:txBody>
          <a:bodyPr>
            <a:normAutofit fontScale="70000" lnSpcReduction="20000"/>
          </a:bodyPr>
          <a:lstStyle/>
          <a:p>
            <a:r>
              <a:rPr lang="en-GB" sz="2000" b="1" dirty="0" smtClean="0">
                <a:solidFill>
                  <a:srgbClr val="00B0F0"/>
                </a:solidFill>
                <a:latin typeface="Bodoni MT Black" pitchFamily="18" charset="0"/>
              </a:rPr>
              <a:t>Science </a:t>
            </a:r>
          </a:p>
          <a:p>
            <a:pPr>
              <a:buNone/>
            </a:pP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      Biology </a:t>
            </a:r>
          </a:p>
          <a:p>
            <a:pPr>
              <a:buNone/>
            </a:pP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      Physics</a:t>
            </a:r>
          </a:p>
          <a:p>
            <a:pPr>
              <a:buNone/>
            </a:pP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      Chemistry </a:t>
            </a:r>
          </a:p>
          <a:p>
            <a:r>
              <a:rPr lang="en-GB" sz="2000" b="1" dirty="0" smtClean="0">
                <a:solidFill>
                  <a:srgbClr val="00B0F0"/>
                </a:solidFill>
                <a:latin typeface="Bodoni MT Black" pitchFamily="18" charset="0"/>
              </a:rPr>
              <a:t>English</a:t>
            </a:r>
            <a:r>
              <a:rPr lang="en-GB" sz="2000" b="1" dirty="0" smtClean="0">
                <a:solidFill>
                  <a:srgbClr val="92D050"/>
                </a:solidFill>
                <a:latin typeface="Bodoni MT Black" pitchFamily="18" charset="0"/>
              </a:rPr>
              <a:t> </a:t>
            </a:r>
          </a:p>
          <a:p>
            <a:r>
              <a:rPr lang="en-GB" sz="2000" b="1" dirty="0" smtClean="0">
                <a:solidFill>
                  <a:srgbClr val="00B0F0"/>
                </a:solidFill>
                <a:latin typeface="Bodoni MT Black" pitchFamily="18" charset="0"/>
              </a:rPr>
              <a:t>Maths </a:t>
            </a:r>
          </a:p>
          <a:p>
            <a:r>
              <a:rPr lang="en-GB" sz="2000" b="1" dirty="0" smtClean="0">
                <a:solidFill>
                  <a:srgbClr val="00B0F0"/>
                </a:solidFill>
                <a:latin typeface="Bodoni MT Black" pitchFamily="18" charset="0"/>
              </a:rPr>
              <a:t>Technical </a:t>
            </a:r>
          </a:p>
          <a:p>
            <a:pPr>
              <a:buNone/>
            </a:pP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     Graphics and Design </a:t>
            </a:r>
          </a:p>
          <a:p>
            <a:pPr>
              <a:buNone/>
            </a:pP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     Wood Tech </a:t>
            </a:r>
          </a:p>
          <a:p>
            <a:pPr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2">
                    <a:lumMod val="50000"/>
                  </a:schemeClr>
                </a:solidFill>
                <a:latin typeface="Bodoni MT Black" pitchFamily="18" charset="0"/>
              </a:rPr>
              <a:t>Food text Textiles</a:t>
            </a:r>
          </a:p>
          <a:p>
            <a:pPr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2">
                    <a:lumMod val="50000"/>
                  </a:schemeClr>
                </a:solidFill>
                <a:latin typeface="Bodoni MT Black" pitchFamily="18" charset="0"/>
              </a:rPr>
              <a:t>Music </a:t>
            </a:r>
          </a:p>
          <a:p>
            <a:pPr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2">
                    <a:lumMod val="50000"/>
                  </a:schemeClr>
                </a:solidFill>
                <a:latin typeface="Bodoni MT Black" pitchFamily="18" charset="0"/>
              </a:rPr>
              <a:t>Art </a:t>
            </a:r>
          </a:p>
          <a:p>
            <a:pPr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2">
                    <a:lumMod val="50000"/>
                  </a:schemeClr>
                </a:solidFill>
                <a:latin typeface="Bodoni MT Black" pitchFamily="18" charset="0"/>
              </a:rPr>
              <a:t>Physical Education </a:t>
            </a:r>
          </a:p>
          <a:p>
            <a:pPr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2">
                    <a:lumMod val="50000"/>
                  </a:schemeClr>
                </a:solidFill>
                <a:latin typeface="Bodoni MT Black" pitchFamily="18" charset="0"/>
              </a:rPr>
              <a:t>I.T </a:t>
            </a:r>
          </a:p>
          <a:p>
            <a:pPr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2">
                    <a:lumMod val="50000"/>
                  </a:schemeClr>
                </a:solidFill>
                <a:latin typeface="Bodoni MT Black" pitchFamily="18" charset="0"/>
              </a:rPr>
              <a:t>Religious Education </a:t>
            </a:r>
          </a:p>
          <a:p>
            <a:pPr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2">
                    <a:lumMod val="50000"/>
                  </a:schemeClr>
                </a:solidFill>
                <a:latin typeface="Bodoni MT Black" pitchFamily="18" charset="0"/>
              </a:rPr>
              <a:t>Personal and social education </a:t>
            </a:r>
          </a:p>
          <a:p>
            <a:pPr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2">
                    <a:lumMod val="50000"/>
                  </a:schemeClr>
                </a:solidFill>
                <a:latin typeface="Bodoni MT Black" pitchFamily="18" charset="0"/>
              </a:rPr>
              <a:t>Modern languages</a:t>
            </a:r>
          </a:p>
          <a:p>
            <a:pPr>
              <a:buNone/>
            </a:pPr>
            <a:r>
              <a:rPr lang="en-GB" sz="2000" dirty="0" smtClean="0">
                <a:solidFill>
                  <a:srgbClr val="92D050"/>
                </a:solidFill>
                <a:latin typeface="Bodoni MT Black" pitchFamily="18" charset="0"/>
              </a:rPr>
              <a:t>      </a:t>
            </a: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German </a:t>
            </a:r>
          </a:p>
          <a:p>
            <a:pPr>
              <a:buNone/>
            </a:pP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      French </a:t>
            </a:r>
          </a:p>
          <a:p>
            <a:pPr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2">
                    <a:lumMod val="50000"/>
                  </a:schemeClr>
                </a:solidFill>
                <a:latin typeface="Bodoni MT Black" pitchFamily="18" charset="0"/>
              </a:rPr>
              <a:t>Social subjects</a:t>
            </a:r>
          </a:p>
          <a:p>
            <a:pPr>
              <a:buNone/>
            </a:pPr>
            <a:r>
              <a:rPr lang="en-GB" sz="2000" dirty="0" smtClean="0">
                <a:solidFill>
                  <a:srgbClr val="92D050"/>
                </a:solidFill>
                <a:latin typeface="Bodoni MT Black" pitchFamily="18" charset="0"/>
              </a:rPr>
              <a:t>      </a:t>
            </a: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Geography </a:t>
            </a:r>
          </a:p>
          <a:p>
            <a:pPr>
              <a:buNone/>
            </a:pP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      History</a:t>
            </a:r>
          </a:p>
          <a:p>
            <a:pPr>
              <a:buNone/>
            </a:pPr>
            <a:r>
              <a:rPr lang="en-GB" sz="2000" i="1" dirty="0" smtClean="0">
                <a:solidFill>
                  <a:srgbClr val="92D050"/>
                </a:solidFill>
                <a:latin typeface="Bodoni MT Black" pitchFamily="18" charset="0"/>
              </a:rPr>
              <a:t>      Modern studies</a:t>
            </a:r>
          </a:p>
          <a:p>
            <a:pPr>
              <a:buNone/>
            </a:pPr>
            <a:endParaRPr lang="en-GB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GB" sz="2000" dirty="0" smtClean="0">
                <a:solidFill>
                  <a:srgbClr val="92D050"/>
                </a:solidFill>
              </a:rPr>
              <a:t> </a:t>
            </a:r>
          </a:p>
          <a:p>
            <a:pPr>
              <a:buNone/>
            </a:pPr>
            <a:endParaRPr lang="en-GB" sz="2000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92D050"/>
              </a:solidFill>
            </a:endParaRPr>
          </a:p>
          <a:p>
            <a:endParaRPr lang="en-GB" dirty="0" smtClean="0">
              <a:solidFill>
                <a:srgbClr val="92D050"/>
              </a:solidFill>
            </a:endParaRPr>
          </a:p>
          <a:p>
            <a:endParaRPr lang="en-GB" dirty="0" smtClean="0">
              <a:solidFill>
                <a:srgbClr val="92D050"/>
              </a:solidFill>
            </a:endParaRPr>
          </a:p>
          <a:p>
            <a:endParaRPr lang="en-GB" dirty="0" smtClean="0">
              <a:solidFill>
                <a:srgbClr val="92D050"/>
              </a:solidFill>
            </a:endParaRPr>
          </a:p>
          <a:p>
            <a:endParaRPr lang="en-GB" dirty="0" smtClean="0">
              <a:solidFill>
                <a:srgbClr val="92D050"/>
              </a:solidFill>
            </a:endParaRPr>
          </a:p>
          <a:p>
            <a:endParaRPr lang="en-GB" dirty="0"/>
          </a:p>
        </p:txBody>
      </p:sp>
      <p:pic>
        <p:nvPicPr>
          <p:cNvPr id="5" name="Picture 4" descr="PGS badge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98080" y="5175504"/>
            <a:ext cx="1645920" cy="1682496"/>
          </a:xfrm>
          <a:prstGeom prst="rect">
            <a:avLst/>
          </a:prstGeom>
        </p:spPr>
      </p:pic>
    </p:spTree>
  </p:cSld>
  <p:clrMapOvr>
    <a:masterClrMapping/>
  </p:clrMapOvr>
  <p:transition>
    <p:wipe dir="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500042"/>
            <a:ext cx="66437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Picture Gallery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3" name="Picture 2" descr="1930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14488"/>
            <a:ext cx="3009900" cy="2143125"/>
          </a:xfrm>
          <a:prstGeom prst="rect">
            <a:avLst/>
          </a:prstGeom>
        </p:spPr>
      </p:pic>
      <p:sp>
        <p:nvSpPr>
          <p:cNvPr id="4" name="Left Arrow 3"/>
          <p:cNvSpPr/>
          <p:nvPr/>
        </p:nvSpPr>
        <p:spPr>
          <a:xfrm>
            <a:off x="3500430" y="2500306"/>
            <a:ext cx="1143008" cy="214314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14876" y="235743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33CC"/>
                </a:solidFill>
                <a:latin typeface="Aharoni" pitchFamily="2" charset="-79"/>
                <a:cs typeface="Aharoni" pitchFamily="2" charset="-79"/>
              </a:rPr>
              <a:t>Paisley grammar in 1930. </a:t>
            </a:r>
            <a:endParaRPr lang="en-GB" b="1" dirty="0">
              <a:solidFill>
                <a:srgbClr val="FF33CC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Picture 5" descr="untitled2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62750" y="0"/>
            <a:ext cx="2381250" cy="1171575"/>
          </a:xfrm>
          <a:prstGeom prst="rect">
            <a:avLst/>
          </a:prstGeom>
        </p:spPr>
      </p:pic>
      <p:pic>
        <p:nvPicPr>
          <p:cNvPr id="7" name="Picture 6" descr="commercial_paisley_grammar_school[1]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4643446"/>
            <a:ext cx="2619375" cy="1905000"/>
          </a:xfrm>
          <a:prstGeom prst="rect">
            <a:avLst/>
          </a:prstGeom>
        </p:spPr>
      </p:pic>
      <p:pic>
        <p:nvPicPr>
          <p:cNvPr id="8" name="Picture 7" descr="2000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86512" y="4929198"/>
            <a:ext cx="2381250" cy="14382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71802" y="5500702"/>
            <a:ext cx="1500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3399FF"/>
                </a:solidFill>
                <a:latin typeface="Broadway" pitchFamily="82" charset="0"/>
              </a:rPr>
              <a:t>Paisley grammar now </a:t>
            </a:r>
            <a:endParaRPr lang="en-GB" dirty="0">
              <a:solidFill>
                <a:srgbClr val="3399FF"/>
              </a:solidFill>
              <a:latin typeface="Broadway" pitchFamily="82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>
            <a:off x="3286116" y="5286388"/>
            <a:ext cx="2643206" cy="1000132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PGS badg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86644" y="3000372"/>
            <a:ext cx="1645920" cy="1682496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6215074" y="3786190"/>
            <a:ext cx="1000132" cy="214314"/>
          </a:xfrm>
          <a:prstGeom prst="rightArrow">
            <a:avLst/>
          </a:prstGeom>
          <a:ln/>
        </p:spPr>
        <p:style>
          <a:lnRef idx="0">
            <a:schemeClr val="accent5"/>
          </a:lnRef>
          <a:fillRef idx="1002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86182" y="378619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3333FF"/>
                </a:solidFill>
                <a:latin typeface="Eras Bold ITC" pitchFamily="34" charset="0"/>
              </a:rPr>
              <a:t>School Badge</a:t>
            </a:r>
            <a:endParaRPr lang="en-GB" b="1" dirty="0">
              <a:solidFill>
                <a:srgbClr val="3333FF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928934"/>
            <a:ext cx="7358114" cy="2554545"/>
          </a:xfrm>
          <a:prstGeom prst="rect">
            <a:avLst/>
          </a:prstGeom>
          <a:solidFill>
            <a:srgbClr val="FF33CC"/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FF00"/>
                </a:solidFill>
              </a:rPr>
              <a:t>Thank you for  looking at our PowerPoint. </a:t>
            </a:r>
          </a:p>
          <a:p>
            <a:r>
              <a:rPr lang="en-GB" sz="3200" b="1" dirty="0" smtClean="0">
                <a:solidFill>
                  <a:srgbClr val="FFFF00"/>
                </a:solidFill>
              </a:rPr>
              <a:t>We hope you have enjoyed it.</a:t>
            </a:r>
          </a:p>
          <a:p>
            <a:endParaRPr lang="en-GB" sz="3200" b="1" dirty="0" smtClean="0">
              <a:solidFill>
                <a:srgbClr val="FFFF00"/>
              </a:solidFill>
            </a:endParaRPr>
          </a:p>
          <a:p>
            <a:r>
              <a:rPr lang="en-GB" sz="3200" b="1" dirty="0" smtClean="0">
                <a:solidFill>
                  <a:srgbClr val="FFFF00"/>
                </a:solidFill>
              </a:rPr>
              <a:t> </a:t>
            </a:r>
            <a:r>
              <a:rPr lang="en-GB" sz="3200" b="1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endParaRPr lang="en-GB" sz="3200" b="1" dirty="0">
              <a:solidFill>
                <a:srgbClr val="FFFF00"/>
              </a:solidFill>
            </a:endParaRPr>
          </a:p>
        </p:txBody>
      </p:sp>
      <p:pic>
        <p:nvPicPr>
          <p:cNvPr id="3" name="Picture 2" descr="PGS badge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98080" y="571480"/>
            <a:ext cx="1645920" cy="1682496"/>
          </a:xfrm>
          <a:prstGeom prst="rect">
            <a:avLst/>
          </a:prstGeom>
        </p:spPr>
      </p:pic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143625"/>
            <a:ext cx="885825" cy="714375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293</Words>
  <Application>Microsoft Office PowerPoint</Application>
  <PresentationFormat>On-screen Show (4:3)</PresentationFormat>
  <Paragraphs>81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Paisley Grammar School</vt:lpstr>
      <vt:lpstr>Slide 2</vt:lpstr>
      <vt:lpstr>General Information  </vt:lpstr>
      <vt:lpstr>School Clothing</vt:lpstr>
      <vt:lpstr>Clubs</vt:lpstr>
      <vt:lpstr>Departments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Paisley Grammar School</dc:title>
  <dc:creator>Aryal</dc:creator>
  <cp:lastModifiedBy>spggordonl1</cp:lastModifiedBy>
  <cp:revision>18</cp:revision>
  <dcterms:created xsi:type="dcterms:W3CDTF">2010-03-28T12:05:16Z</dcterms:created>
  <dcterms:modified xsi:type="dcterms:W3CDTF">2010-04-01T08:07:05Z</dcterms:modified>
</cp:coreProperties>
</file>