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848AA19-B49E-4C4B-ACE8-78A776A568CD}" type="datetimeFigureOut">
              <a:rPr lang="ru-RU" smtClean="0"/>
              <a:pPr/>
              <a:t>29.04.2010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0717D4A-AC4E-4C5B-AA32-04AEF724CC24}"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48AA19-B49E-4C4B-ACE8-78A776A568CD}" type="datetimeFigureOut">
              <a:rPr lang="ru-RU" smtClean="0"/>
              <a:pPr/>
              <a:t>29.04.2010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0717D4A-AC4E-4C5B-AA32-04AEF724CC24}"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48AA19-B49E-4C4B-ACE8-78A776A568CD}" type="datetimeFigureOut">
              <a:rPr lang="ru-RU" smtClean="0"/>
              <a:pPr/>
              <a:t>29.04.2010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0717D4A-AC4E-4C5B-AA32-04AEF724CC24}"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48AA19-B49E-4C4B-ACE8-78A776A568CD}" type="datetimeFigureOut">
              <a:rPr lang="ru-RU" smtClean="0"/>
              <a:pPr/>
              <a:t>29.04.2010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0717D4A-AC4E-4C5B-AA32-04AEF724CC24}"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848AA19-B49E-4C4B-ACE8-78A776A568CD}" type="datetimeFigureOut">
              <a:rPr lang="ru-RU" smtClean="0"/>
              <a:pPr/>
              <a:t>29.04.2010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0717D4A-AC4E-4C5B-AA32-04AEF724CC24}"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848AA19-B49E-4C4B-ACE8-78A776A568CD}" type="datetimeFigureOut">
              <a:rPr lang="ru-RU" smtClean="0"/>
              <a:pPr/>
              <a:t>29.04.2010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0717D4A-AC4E-4C5B-AA32-04AEF724CC24}"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848AA19-B49E-4C4B-ACE8-78A776A568CD}" type="datetimeFigureOut">
              <a:rPr lang="ru-RU" smtClean="0"/>
              <a:pPr/>
              <a:t>29.04.2010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0717D4A-AC4E-4C5B-AA32-04AEF724CC24}"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848AA19-B49E-4C4B-ACE8-78A776A568CD}" type="datetimeFigureOut">
              <a:rPr lang="ru-RU" smtClean="0"/>
              <a:pPr/>
              <a:t>29.04.2010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0717D4A-AC4E-4C5B-AA32-04AEF724CC24}"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48AA19-B49E-4C4B-ACE8-78A776A568CD}" type="datetimeFigureOut">
              <a:rPr lang="ru-RU" smtClean="0"/>
              <a:pPr/>
              <a:t>29.04.2010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0717D4A-AC4E-4C5B-AA32-04AEF724CC24}"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48AA19-B49E-4C4B-ACE8-78A776A568CD}" type="datetimeFigureOut">
              <a:rPr lang="ru-RU" smtClean="0"/>
              <a:pPr/>
              <a:t>29.04.2010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0717D4A-AC4E-4C5B-AA32-04AEF724CC24}"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48AA19-B49E-4C4B-ACE8-78A776A568CD}" type="datetimeFigureOut">
              <a:rPr lang="ru-RU" smtClean="0"/>
              <a:pPr/>
              <a:t>29.04.2010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0717D4A-AC4E-4C5B-AA32-04AEF724CC24}"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8AA19-B49E-4C4B-ACE8-78A776A568CD}" type="datetimeFigureOut">
              <a:rPr lang="ru-RU" smtClean="0"/>
              <a:pPr/>
              <a:t>29.04.2010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17D4A-AC4E-4C5B-AA32-04AEF724CC24}"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D:\&#1084;&#1086;&#1080;%20&#1076;&#1086;&#1082;&#1091;&#1084;&#1077;&#1085;&#1090;&#1099;\Welcome%20to%20Bukovyna!.wm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D:\CHERNIVTSI%20-%20TOWN%20FOR%20ALL%20THE%20SEASONS_0001.wm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Архив036.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p:txBody>
          <a:bodyPr>
            <a:normAutofit/>
          </a:bodyPr>
          <a:lstStyle/>
          <a:p>
            <a:r>
              <a:rPr lang="en-US" sz="6000" b="1" i="1" dirty="0" smtClean="0">
                <a:solidFill>
                  <a:schemeClr val="bg1"/>
                </a:solidFill>
                <a:effectLst>
                  <a:outerShdw blurRad="38100" dist="38100" dir="2700000" algn="tl">
                    <a:srgbClr val="000000">
                      <a:alpha val="43137"/>
                    </a:srgbClr>
                  </a:outerShdw>
                </a:effectLst>
                <a:latin typeface="Algerian" pitchFamily="82" charset="0"/>
              </a:rPr>
              <a:t>DREAM  DESTINATION</a:t>
            </a:r>
            <a:endParaRPr lang="ru-RU" sz="6000" b="1" i="1" dirty="0">
              <a:solidFill>
                <a:schemeClr val="bg1"/>
              </a:solidFill>
              <a:effectLst>
                <a:outerShdw blurRad="38100" dist="38100" dir="2700000" algn="tl">
                  <a:srgbClr val="000000">
                    <a:alpha val="43137"/>
                  </a:srgbClr>
                </a:outerShdw>
              </a:effectLst>
            </a:endParaRPr>
          </a:p>
        </p:txBody>
      </p:sp>
    </p:spTree>
  </p:cSld>
  <p:clrMapOvr>
    <a:masterClrMapping/>
  </p:clrMapOvr>
  <p:transition spd="slow">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274638"/>
            <a:ext cx="8229600" cy="1725602"/>
          </a:xfrm>
        </p:spPr>
        <p:txBody>
          <a:bodyPr>
            <a:normAutofit/>
          </a:bodyPr>
          <a:lstStyle/>
          <a:p>
            <a:r>
              <a:rPr lang="en-US" sz="1800" i="1" dirty="0" smtClean="0">
                <a:solidFill>
                  <a:schemeClr val="bg1"/>
                </a:solidFill>
              </a:rPr>
              <a:t>Near the Town Hall there is a building of the Art Museum. In the past it used to be the</a:t>
            </a:r>
            <a:r>
              <a:rPr lang="en-US" sz="1800" b="1" i="1" dirty="0" smtClean="0">
                <a:solidFill>
                  <a:schemeClr val="bg1"/>
                </a:solidFill>
              </a:rPr>
              <a:t> </a:t>
            </a:r>
            <a:r>
              <a:rPr lang="en-US" sz="1800" i="1" dirty="0" smtClean="0">
                <a:solidFill>
                  <a:schemeClr val="bg1"/>
                </a:solidFill>
                <a:latin typeface="+mn-lt"/>
              </a:rPr>
              <a:t>administrative</a:t>
            </a:r>
            <a:r>
              <a:rPr lang="en-US" sz="1800" b="1" i="1" dirty="0" smtClean="0">
                <a:solidFill>
                  <a:schemeClr val="bg1"/>
                </a:solidFill>
              </a:rPr>
              <a:t> </a:t>
            </a:r>
            <a:r>
              <a:rPr lang="en-US" sz="1800" i="1" dirty="0" smtClean="0">
                <a:solidFill>
                  <a:schemeClr val="bg1"/>
                </a:solidFill>
              </a:rPr>
              <a:t>building of the savings-bank. The façade of the building is decorated with a mosaic picture . The allegoric figures   symbolize economic prosperity of the land.</a:t>
            </a:r>
            <a:endParaRPr lang="ru-RU" sz="1800" i="1" dirty="0">
              <a:solidFill>
                <a:schemeClr val="bg1"/>
              </a:solidFill>
            </a:endParaRPr>
          </a:p>
        </p:txBody>
      </p:sp>
      <p:pic>
        <p:nvPicPr>
          <p:cNvPr id="6" name="Содержимое 5" descr="Архив069.jpg"/>
          <p:cNvPicPr>
            <a:picLocks noGrp="1" noChangeAspect="1"/>
          </p:cNvPicPr>
          <p:nvPr>
            <p:ph sz="half" idx="1"/>
          </p:nvPr>
        </p:nvPicPr>
        <p:blipFill>
          <a:blip r:embed="rId2"/>
          <a:stretch>
            <a:fillRect/>
          </a:stretch>
        </p:blipFill>
        <p:spPr>
          <a:xfrm>
            <a:off x="428596" y="2000240"/>
            <a:ext cx="3394472" cy="4525963"/>
          </a:xfrm>
          <a:ln>
            <a:solidFill>
              <a:schemeClr val="bg1"/>
            </a:solidFill>
          </a:ln>
        </p:spPr>
      </p:pic>
      <p:pic>
        <p:nvPicPr>
          <p:cNvPr id="5" name="Содержимое 4" descr="IMG_1111.JPG"/>
          <p:cNvPicPr>
            <a:picLocks noGrp="1" noChangeAspect="1"/>
          </p:cNvPicPr>
          <p:nvPr>
            <p:ph sz="half" idx="2"/>
          </p:nvPr>
        </p:nvPicPr>
        <p:blipFill>
          <a:blip r:embed="rId3" cstate="print"/>
          <a:stretch>
            <a:fillRect/>
          </a:stretch>
        </p:blipFill>
        <p:spPr>
          <a:xfrm>
            <a:off x="4286248" y="2357430"/>
            <a:ext cx="4038600" cy="3028950"/>
          </a:xfrm>
          <a:ln>
            <a:solidFill>
              <a:schemeClr val="bg1"/>
            </a:solidFill>
          </a:ln>
        </p:spPr>
      </p:pic>
    </p:spTree>
  </p:cSld>
  <p:clrMapOvr>
    <a:masterClrMapping/>
  </p:clrMapOvr>
  <p:transition spd="slow">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i="1" dirty="0" smtClean="0">
                <a:solidFill>
                  <a:schemeClr val="bg1"/>
                </a:solidFill>
                <a:latin typeface="+mn-lt"/>
              </a:rPr>
              <a:t>Chernivtsi University</a:t>
            </a:r>
            <a:br>
              <a:rPr lang="en-US" sz="3200" i="1" dirty="0" smtClean="0">
                <a:solidFill>
                  <a:schemeClr val="bg1"/>
                </a:solidFill>
                <a:latin typeface="+mn-lt"/>
              </a:rPr>
            </a:br>
            <a:r>
              <a:rPr lang="en-US" sz="3200" i="1" dirty="0" smtClean="0">
                <a:solidFill>
                  <a:schemeClr val="bg1"/>
                </a:solidFill>
                <a:latin typeface="+mn-lt"/>
              </a:rPr>
              <a:t>(Former Residence of Bukovinian Metropolitans)</a:t>
            </a:r>
            <a:endParaRPr lang="ru-RU" sz="3200" i="1" dirty="0">
              <a:solidFill>
                <a:schemeClr val="bg1"/>
              </a:solidFill>
              <a:latin typeface="+mn-lt"/>
            </a:endParaRPr>
          </a:p>
        </p:txBody>
      </p:sp>
      <p:sp>
        <p:nvSpPr>
          <p:cNvPr id="3" name="Содержимое 2"/>
          <p:cNvSpPr>
            <a:spLocks noGrp="1"/>
          </p:cNvSpPr>
          <p:nvPr>
            <p:ph sz="half" idx="1"/>
          </p:nvPr>
        </p:nvSpPr>
        <p:spPr>
          <a:xfrm>
            <a:off x="457200" y="1600200"/>
            <a:ext cx="3328982" cy="4525963"/>
          </a:xfrm>
        </p:spPr>
        <p:txBody>
          <a:bodyPr>
            <a:normAutofit/>
          </a:bodyPr>
          <a:lstStyle/>
          <a:p>
            <a:r>
              <a:rPr lang="en-US" sz="2400" i="1" dirty="0" smtClean="0">
                <a:solidFill>
                  <a:schemeClr val="bg1"/>
                </a:solidFill>
              </a:rPr>
              <a:t>This Palatial Complex  is an architectural symbol of Chernivtsi.</a:t>
            </a:r>
          </a:p>
          <a:p>
            <a:r>
              <a:rPr lang="en-US" sz="2400" i="1" dirty="0" smtClean="0">
                <a:solidFill>
                  <a:schemeClr val="bg1"/>
                </a:solidFill>
              </a:rPr>
              <a:t>It is the best work of outstanding Austrian architect Joseph Glavka. </a:t>
            </a:r>
          </a:p>
          <a:p>
            <a:r>
              <a:rPr lang="en-US" sz="2400" i="1" dirty="0" smtClean="0">
                <a:solidFill>
                  <a:schemeClr val="bg1"/>
                </a:solidFill>
              </a:rPr>
              <a:t>Today  here is Chernivtsi National University named after Yuriy Fedkovych.</a:t>
            </a:r>
            <a:endParaRPr lang="ru-RU" sz="2400" i="1" dirty="0">
              <a:solidFill>
                <a:schemeClr val="bg1"/>
              </a:solidFill>
            </a:endParaRPr>
          </a:p>
        </p:txBody>
      </p:sp>
      <p:pic>
        <p:nvPicPr>
          <p:cNvPr id="5" name="Содержимое 4" descr="IMG_0001.jpg"/>
          <p:cNvPicPr>
            <a:picLocks noGrp="1" noChangeAspect="1"/>
          </p:cNvPicPr>
          <p:nvPr>
            <p:ph sz="half" idx="2"/>
          </p:nvPr>
        </p:nvPicPr>
        <p:blipFill>
          <a:blip r:embed="rId2" cstate="print"/>
          <a:stretch>
            <a:fillRect/>
          </a:stretch>
        </p:blipFill>
        <p:spPr>
          <a:xfrm>
            <a:off x="3857620" y="1428736"/>
            <a:ext cx="4829180" cy="4572032"/>
          </a:xfrm>
          <a:ln>
            <a:solidFill>
              <a:schemeClr val="bg1"/>
            </a:solidFill>
          </a:ln>
        </p:spPr>
      </p:pic>
    </p:spTree>
  </p:cSld>
  <p:clrMapOvr>
    <a:masterClrMapping/>
  </p:clrMapOvr>
  <p:transition spd="slow">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142852"/>
            <a:ext cx="8229600" cy="928694"/>
          </a:xfrm>
        </p:spPr>
        <p:txBody>
          <a:bodyPr>
            <a:normAutofit/>
          </a:bodyPr>
          <a:lstStyle/>
          <a:p>
            <a:r>
              <a:rPr lang="en-US" sz="4000" b="1" i="1" dirty="0" smtClean="0">
                <a:solidFill>
                  <a:schemeClr val="bg1"/>
                </a:solidFill>
                <a:latin typeface="+mn-lt"/>
              </a:rPr>
              <a:t>Building of Former Justice Palace</a:t>
            </a:r>
            <a:endParaRPr lang="ru-RU" sz="4000" b="1" i="1" dirty="0">
              <a:solidFill>
                <a:schemeClr val="bg1"/>
              </a:solidFill>
              <a:latin typeface="+mn-lt"/>
            </a:endParaRPr>
          </a:p>
        </p:txBody>
      </p:sp>
      <p:pic>
        <p:nvPicPr>
          <p:cNvPr id="5" name="Содержимое 4" descr="HXM4ZCACXYSO5CA90U9SBCA4FQBGICAMD3WS7CASPWNR0CAYHZUG5CADCLHCCCAZRCTMSCAOJZXZCCAWZO56JCAZJP90QCAABTTF1CA0YB3DOCAYZPOKJCAY7EH7OCAIQ8OBVCA8Y1CRHCAHZL16NCAY3CQ4X.jpg"/>
          <p:cNvPicPr>
            <a:picLocks noGrp="1" noChangeAspect="1"/>
          </p:cNvPicPr>
          <p:nvPr>
            <p:ph idx="1"/>
          </p:nvPr>
        </p:nvPicPr>
        <p:blipFill>
          <a:blip r:embed="rId2"/>
          <a:stretch>
            <a:fillRect/>
          </a:stretch>
        </p:blipFill>
        <p:spPr>
          <a:xfrm>
            <a:off x="1142976" y="1071546"/>
            <a:ext cx="6929486" cy="5357850"/>
          </a:xfrm>
          <a:ln>
            <a:solidFill>
              <a:schemeClr val="bg1"/>
            </a:solidFill>
          </a:ln>
        </p:spPr>
      </p:pic>
    </p:spTree>
  </p:cSld>
  <p:clrMapOvr>
    <a:masterClrMapping/>
  </p:clrMapOvr>
  <p:transition spd="slow">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785926"/>
          </a:xfrm>
        </p:spPr>
        <p:txBody>
          <a:bodyPr>
            <a:noAutofit/>
          </a:bodyPr>
          <a:lstStyle/>
          <a:p>
            <a:r>
              <a:rPr lang="en-US" sz="2400" b="1" i="1" dirty="0" smtClean="0">
                <a:solidFill>
                  <a:schemeClr val="bg1"/>
                </a:solidFill>
                <a:latin typeface="+mn-lt"/>
              </a:rPr>
              <a:t>Theatre Square </a:t>
            </a:r>
            <a:r>
              <a:rPr lang="en-US" sz="2400" i="1" dirty="0" smtClean="0">
                <a:solidFill>
                  <a:schemeClr val="bg1"/>
                </a:solidFill>
                <a:latin typeface="+mn-lt"/>
              </a:rPr>
              <a:t>is considered to be the most beautiful square of our town.  In the centre of this square there is Olha Kobylianska Drama Theatre  built in 1905. The theatre was designed by Viennese architects Felkner and Hemler. </a:t>
            </a:r>
            <a:r>
              <a:rPr lang="en-US" sz="2400" b="1" i="1" dirty="0" smtClean="0">
                <a:solidFill>
                  <a:schemeClr val="bg1"/>
                </a:solidFill>
                <a:latin typeface="+mn-lt"/>
              </a:rPr>
              <a:t/>
            </a:r>
            <a:br>
              <a:rPr lang="en-US" sz="2400" b="1" i="1" dirty="0" smtClean="0">
                <a:solidFill>
                  <a:schemeClr val="bg1"/>
                </a:solidFill>
                <a:latin typeface="+mn-lt"/>
              </a:rPr>
            </a:br>
            <a:endParaRPr lang="ru-RU" sz="2400" b="1" i="1" dirty="0">
              <a:solidFill>
                <a:schemeClr val="bg1"/>
              </a:solidFill>
              <a:latin typeface="+mn-lt"/>
            </a:endParaRPr>
          </a:p>
        </p:txBody>
      </p:sp>
      <p:pic>
        <p:nvPicPr>
          <p:cNvPr id="6" name="Содержимое 5" descr="Архив174.jpg"/>
          <p:cNvPicPr>
            <a:picLocks noGrp="1" noChangeAspect="1"/>
          </p:cNvPicPr>
          <p:nvPr>
            <p:ph sz="half" idx="1"/>
          </p:nvPr>
        </p:nvPicPr>
        <p:blipFill>
          <a:blip r:embed="rId2"/>
          <a:stretch>
            <a:fillRect/>
          </a:stretch>
        </p:blipFill>
        <p:spPr>
          <a:xfrm>
            <a:off x="214282" y="1571612"/>
            <a:ext cx="3894538" cy="5026029"/>
          </a:xfrm>
          <a:ln>
            <a:solidFill>
              <a:schemeClr val="bg1"/>
            </a:solidFill>
          </a:ln>
        </p:spPr>
      </p:pic>
      <p:pic>
        <p:nvPicPr>
          <p:cNvPr id="5" name="Содержимое 4" descr="Архив166.jpg"/>
          <p:cNvPicPr>
            <a:picLocks noGrp="1" noChangeAspect="1"/>
          </p:cNvPicPr>
          <p:nvPr>
            <p:ph sz="half" idx="2"/>
          </p:nvPr>
        </p:nvPicPr>
        <p:blipFill>
          <a:blip r:embed="rId3"/>
          <a:stretch>
            <a:fillRect/>
          </a:stretch>
        </p:blipFill>
        <p:spPr>
          <a:xfrm>
            <a:off x="4286248" y="1857364"/>
            <a:ext cx="4643470" cy="4572031"/>
          </a:xfrm>
          <a:ln>
            <a:solidFill>
              <a:schemeClr val="bg1"/>
            </a:solidFill>
          </a:ln>
        </p:spPr>
      </p:pic>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en-US" sz="3600" b="1" i="1" dirty="0" smtClean="0">
                <a:solidFill>
                  <a:schemeClr val="bg1"/>
                </a:solidFill>
                <a:latin typeface="+mn-lt"/>
              </a:rPr>
              <a:t>The ship-house and the hotel Bristol</a:t>
            </a:r>
            <a:endParaRPr lang="ru-RU" sz="3600" b="1" i="1" dirty="0">
              <a:solidFill>
                <a:schemeClr val="bg1"/>
              </a:solidFill>
              <a:latin typeface="+mn-lt"/>
            </a:endParaRPr>
          </a:p>
        </p:txBody>
      </p:sp>
      <p:sp>
        <p:nvSpPr>
          <p:cNvPr id="8" name="Текст 7"/>
          <p:cNvSpPr>
            <a:spLocks noGrp="1"/>
          </p:cNvSpPr>
          <p:nvPr>
            <p:ph type="body" idx="1"/>
          </p:nvPr>
        </p:nvSpPr>
        <p:spPr>
          <a:xfrm>
            <a:off x="457200" y="1214422"/>
            <a:ext cx="4040188" cy="1357322"/>
          </a:xfrm>
        </p:spPr>
        <p:txBody>
          <a:bodyPr>
            <a:normAutofit/>
          </a:bodyPr>
          <a:lstStyle/>
          <a:p>
            <a:r>
              <a:rPr lang="en-US" b="0" i="1" dirty="0" smtClean="0">
                <a:solidFill>
                  <a:schemeClr val="bg1"/>
                </a:solidFill>
              </a:rPr>
              <a:t>The ship-house in Holovna Street reminds a real ship in the torrent of people and cars.</a:t>
            </a:r>
            <a:endParaRPr lang="ru-RU" b="0" i="1" dirty="0">
              <a:solidFill>
                <a:schemeClr val="bg1"/>
              </a:solidFill>
            </a:endParaRPr>
          </a:p>
        </p:txBody>
      </p:sp>
      <p:pic>
        <p:nvPicPr>
          <p:cNvPr id="5" name="Содержимое 4" descr="UR3X3CACJYI3VCAR4BBTXCA4XUA6NCAUGH913CAIR7QQ8CACQA9MMCAWRL8FBCAJJ3SXYCAKC8TRICA7IO3GKCA1L6AU6CAFVFO23CAS7F93FCA1VUKLQCAH2HOL4CAQSZL03CA67X6G2CAXY2VCVCAP0L92Q.jpg"/>
          <p:cNvPicPr>
            <a:picLocks noGrp="1" noChangeAspect="1"/>
          </p:cNvPicPr>
          <p:nvPr>
            <p:ph sz="half" idx="2"/>
          </p:nvPr>
        </p:nvPicPr>
        <p:blipFill>
          <a:blip r:embed="rId2"/>
          <a:stretch>
            <a:fillRect/>
          </a:stretch>
        </p:blipFill>
        <p:spPr>
          <a:xfrm>
            <a:off x="714348" y="2857496"/>
            <a:ext cx="3429024" cy="3071834"/>
          </a:xfrm>
          <a:ln>
            <a:solidFill>
              <a:schemeClr val="bg1"/>
            </a:solidFill>
          </a:ln>
        </p:spPr>
      </p:pic>
      <p:sp>
        <p:nvSpPr>
          <p:cNvPr id="9" name="Текст 8"/>
          <p:cNvSpPr>
            <a:spLocks noGrp="1"/>
          </p:cNvSpPr>
          <p:nvPr>
            <p:ph type="body" sz="quarter" idx="3"/>
          </p:nvPr>
        </p:nvSpPr>
        <p:spPr>
          <a:xfrm>
            <a:off x="4643438" y="1285860"/>
            <a:ext cx="4041775" cy="1214446"/>
          </a:xfrm>
        </p:spPr>
        <p:txBody>
          <a:bodyPr>
            <a:normAutofit fontScale="77500" lnSpcReduction="20000"/>
          </a:bodyPr>
          <a:lstStyle/>
          <a:p>
            <a:r>
              <a:rPr lang="en-US" b="0" i="1" dirty="0" smtClean="0">
                <a:solidFill>
                  <a:schemeClr val="bg1"/>
                </a:solidFill>
              </a:rPr>
              <a:t>The hotel Bristol was built in early XX century. On the ground floor there was a restaurant. </a:t>
            </a:r>
          </a:p>
          <a:p>
            <a:r>
              <a:rPr lang="en-US" b="0" i="1" dirty="0" smtClean="0">
                <a:solidFill>
                  <a:schemeClr val="bg1"/>
                </a:solidFill>
              </a:rPr>
              <a:t>Now the building is a students’ hostel.</a:t>
            </a:r>
            <a:endParaRPr lang="ru-RU" b="0" i="1" dirty="0">
              <a:solidFill>
                <a:schemeClr val="bg1"/>
              </a:solidFill>
            </a:endParaRPr>
          </a:p>
        </p:txBody>
      </p:sp>
      <p:pic>
        <p:nvPicPr>
          <p:cNvPr id="6" name="Содержимое 5" descr="__________________________060.jpg"/>
          <p:cNvPicPr>
            <a:picLocks noGrp="1" noChangeAspect="1"/>
          </p:cNvPicPr>
          <p:nvPr>
            <p:ph sz="quarter" idx="4"/>
          </p:nvPr>
        </p:nvPicPr>
        <p:blipFill>
          <a:blip r:embed="rId3"/>
          <a:stretch>
            <a:fillRect/>
          </a:stretch>
        </p:blipFill>
        <p:spPr>
          <a:xfrm>
            <a:off x="5072066" y="2857496"/>
            <a:ext cx="3286148" cy="3143272"/>
          </a:xfrm>
          <a:ln>
            <a:solidFill>
              <a:schemeClr val="bg1"/>
            </a:solidFill>
          </a:ln>
        </p:spPr>
      </p:pic>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142852"/>
            <a:ext cx="8229600" cy="1500198"/>
          </a:xfrm>
        </p:spPr>
        <p:txBody>
          <a:bodyPr>
            <a:normAutofit fontScale="90000"/>
          </a:bodyPr>
          <a:lstStyle/>
          <a:p>
            <a:r>
              <a:rPr lang="en-US" sz="2800" b="1" i="1" dirty="0" smtClean="0">
                <a:solidFill>
                  <a:schemeClr val="bg1"/>
                </a:solidFill>
                <a:latin typeface="+mn-lt"/>
              </a:rPr>
              <a:t>Chernivtsi Railway Station </a:t>
            </a:r>
            <a:r>
              <a:rPr lang="en-US" sz="2800" i="1" dirty="0" smtClean="0">
                <a:solidFill>
                  <a:schemeClr val="bg1"/>
                </a:solidFill>
                <a:latin typeface="+mn-lt"/>
              </a:rPr>
              <a:t>– the main gateway to our town was built in 1908 in the </a:t>
            </a:r>
            <a:r>
              <a:rPr lang="en-US" sz="2800" b="1" i="1" dirty="0" smtClean="0">
                <a:solidFill>
                  <a:schemeClr val="bg1"/>
                </a:solidFill>
                <a:latin typeface="+mn-lt"/>
              </a:rPr>
              <a:t>modern </a:t>
            </a:r>
            <a:r>
              <a:rPr lang="en-US" sz="2800" i="1" dirty="0" smtClean="0">
                <a:solidFill>
                  <a:schemeClr val="bg1"/>
                </a:solidFill>
                <a:latin typeface="+mn-lt"/>
              </a:rPr>
              <a:t>style. The building attracts our attention with charming moulding of women’s heads, sculptural compositions and different style roofs.</a:t>
            </a:r>
            <a:endParaRPr lang="ru-RU" sz="2800" i="1" dirty="0">
              <a:solidFill>
                <a:schemeClr val="bg1"/>
              </a:solidFill>
              <a:latin typeface="+mn-lt"/>
            </a:endParaRPr>
          </a:p>
        </p:txBody>
      </p:sp>
      <p:pic>
        <p:nvPicPr>
          <p:cNvPr id="7" name="Содержимое 6" descr="i.jpg"/>
          <p:cNvPicPr>
            <a:picLocks noGrp="1" noChangeAspect="1"/>
          </p:cNvPicPr>
          <p:nvPr>
            <p:ph idx="1"/>
          </p:nvPr>
        </p:nvPicPr>
        <p:blipFill>
          <a:blip r:embed="rId2"/>
          <a:stretch>
            <a:fillRect/>
          </a:stretch>
        </p:blipFill>
        <p:spPr>
          <a:xfrm>
            <a:off x="1571604" y="1785926"/>
            <a:ext cx="6061558" cy="4383087"/>
          </a:xfrm>
          <a:ln>
            <a:solidFill>
              <a:schemeClr val="bg1"/>
            </a:solidFill>
          </a:ln>
        </p:spPr>
      </p:pic>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0"/>
            <a:ext cx="8229600" cy="1417638"/>
          </a:xfrm>
        </p:spPr>
        <p:txBody>
          <a:bodyPr>
            <a:normAutofit fontScale="90000"/>
          </a:bodyPr>
          <a:lstStyle/>
          <a:p>
            <a:r>
              <a:rPr lang="en-US" sz="3100" b="1" i="1" dirty="0" smtClean="0">
                <a:solidFill>
                  <a:schemeClr val="bg1"/>
                </a:solidFill>
                <a:latin typeface="+mn-lt"/>
              </a:rPr>
              <a:t>Turkish Square </a:t>
            </a:r>
            <a:r>
              <a:rPr lang="en-US" sz="3100" i="1" dirty="0" smtClean="0">
                <a:solidFill>
                  <a:schemeClr val="bg1"/>
                </a:solidFill>
                <a:latin typeface="+mn-lt"/>
              </a:rPr>
              <a:t>– historical centre of Chernivtsi</a:t>
            </a:r>
            <a:br>
              <a:rPr lang="en-US" sz="3100" i="1" dirty="0" smtClean="0">
                <a:solidFill>
                  <a:schemeClr val="bg1"/>
                </a:solidFill>
                <a:latin typeface="+mn-lt"/>
              </a:rPr>
            </a:br>
            <a:r>
              <a:rPr lang="en-US" sz="3100" i="1" dirty="0" smtClean="0">
                <a:solidFill>
                  <a:schemeClr val="bg1"/>
                </a:solidFill>
                <a:latin typeface="+mn-lt"/>
              </a:rPr>
              <a:t>Long ago the forefathers of the present inhabitants made their settlement near the </a:t>
            </a:r>
            <a:r>
              <a:rPr lang="en-US" sz="3100" b="1" i="1" dirty="0" smtClean="0">
                <a:solidFill>
                  <a:schemeClr val="bg1"/>
                </a:solidFill>
                <a:latin typeface="+mn-lt"/>
              </a:rPr>
              <a:t>Turkish Well.</a:t>
            </a:r>
            <a:endParaRPr lang="ru-RU" sz="3100" i="1" dirty="0">
              <a:solidFill>
                <a:schemeClr val="bg1"/>
              </a:solidFill>
              <a:latin typeface="+mn-lt"/>
            </a:endParaRPr>
          </a:p>
        </p:txBody>
      </p:sp>
      <p:pic>
        <p:nvPicPr>
          <p:cNvPr id="4" name="Содержимое 3" descr="POEYQCA8PZ2TACA6F6USTCARYFJROCA70MPAQCAAF10WLCAJYWR9CCA3UQ307CASUZTWUCAMBQR6DCADW9K3KCAUGC7V3CAEACHQYCAE0OHQJCAM1Z0XOCARHNBTACA9DJD1ICAU0I0LVCA8533BPCAKVFPTN.jpg"/>
          <p:cNvPicPr>
            <a:picLocks noGrp="1" noChangeAspect="1"/>
          </p:cNvPicPr>
          <p:nvPr>
            <p:ph idx="1"/>
          </p:nvPr>
        </p:nvPicPr>
        <p:blipFill>
          <a:blip r:embed="rId2"/>
          <a:stretch>
            <a:fillRect/>
          </a:stretch>
        </p:blipFill>
        <p:spPr>
          <a:xfrm>
            <a:off x="1714480" y="1571612"/>
            <a:ext cx="5742051" cy="4525963"/>
          </a:xfrm>
          <a:ln>
            <a:solidFill>
              <a:schemeClr val="bg1"/>
            </a:solidFill>
          </a:ln>
        </p:spPr>
      </p:pic>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3050"/>
            <a:ext cx="3008313" cy="1870066"/>
          </a:xfrm>
        </p:spPr>
        <p:txBody>
          <a:bodyPr>
            <a:noAutofit/>
          </a:bodyPr>
          <a:lstStyle/>
          <a:p>
            <a:r>
              <a:rPr lang="en-US" sz="4000" i="1" dirty="0" smtClean="0">
                <a:solidFill>
                  <a:schemeClr val="bg1">
                    <a:lumMod val="95000"/>
                  </a:schemeClr>
                </a:solidFill>
              </a:rPr>
              <a:t>Thanks for watching!</a:t>
            </a:r>
            <a:endParaRPr lang="ru-RU" sz="4000" i="1" dirty="0">
              <a:solidFill>
                <a:schemeClr val="bg1">
                  <a:lumMod val="95000"/>
                </a:schemeClr>
              </a:solidFill>
            </a:endParaRPr>
          </a:p>
        </p:txBody>
      </p:sp>
      <p:pic>
        <p:nvPicPr>
          <p:cNvPr id="7" name="Содержимое 6" descr="BDY9TCAQBWEIXCA52PEV9CAB0RKTXCARU1PI7CA733S83CAJ31A3HCA74J8T1CAJWUQPOCAKVLXD0CAWP3YUICANZSIMWCAYW12GPCA2I2O35CAULD8QQCAI1VT59CATOBPU7CADI3BHFCAL0EK09CAF8XE2R.jpg"/>
          <p:cNvPicPr>
            <a:picLocks noGrp="1" noChangeAspect="1"/>
          </p:cNvPicPr>
          <p:nvPr>
            <p:ph idx="1"/>
          </p:nvPr>
        </p:nvPicPr>
        <p:blipFill>
          <a:blip r:embed="rId2"/>
          <a:stretch>
            <a:fillRect/>
          </a:stretch>
        </p:blipFill>
        <p:spPr>
          <a:xfrm>
            <a:off x="3575050" y="1282700"/>
            <a:ext cx="5111750" cy="3833812"/>
          </a:xfrm>
          <a:ln w="28575">
            <a:solidFill>
              <a:schemeClr val="bg1">
                <a:lumMod val="95000"/>
              </a:schemeClr>
            </a:solidFill>
          </a:ln>
        </p:spPr>
      </p:pic>
      <p:sp>
        <p:nvSpPr>
          <p:cNvPr id="6" name="Текст 5"/>
          <p:cNvSpPr>
            <a:spLocks noGrp="1"/>
          </p:cNvSpPr>
          <p:nvPr>
            <p:ph type="body" sz="half" idx="2"/>
          </p:nvPr>
        </p:nvSpPr>
        <p:spPr>
          <a:xfrm>
            <a:off x="457200" y="1928802"/>
            <a:ext cx="3008313" cy="4197361"/>
          </a:xfrm>
        </p:spPr>
        <p:txBody>
          <a:bodyPr>
            <a:normAutofit/>
          </a:bodyPr>
          <a:lstStyle/>
          <a:p>
            <a:endParaRPr lang="en-US" sz="2400" i="1" dirty="0" smtClean="0">
              <a:solidFill>
                <a:schemeClr val="bg1"/>
              </a:solidFill>
            </a:endParaRPr>
          </a:p>
          <a:p>
            <a:r>
              <a:rPr lang="en-US" sz="4100" i="1" dirty="0" smtClean="0">
                <a:solidFill>
                  <a:schemeClr val="bg1"/>
                </a:solidFill>
              </a:rPr>
              <a:t>   </a:t>
            </a:r>
            <a:r>
              <a:rPr lang="en-US" sz="2800" i="1" dirty="0" smtClean="0">
                <a:solidFill>
                  <a:schemeClr val="bg1"/>
                </a:solidFill>
              </a:rPr>
              <a:t>Yevhen,</a:t>
            </a:r>
          </a:p>
          <a:p>
            <a:r>
              <a:rPr lang="en-US" sz="2800" i="1" dirty="0" smtClean="0">
                <a:solidFill>
                  <a:schemeClr val="bg1"/>
                </a:solidFill>
              </a:rPr>
              <a:t>Valentyn,</a:t>
            </a:r>
          </a:p>
          <a:p>
            <a:r>
              <a:rPr lang="en-US" sz="2800" i="1" dirty="0" smtClean="0">
                <a:solidFill>
                  <a:schemeClr val="bg1"/>
                </a:solidFill>
              </a:rPr>
              <a:t>Anastasia,</a:t>
            </a:r>
          </a:p>
          <a:p>
            <a:r>
              <a:rPr lang="en-US" sz="2800" i="1" dirty="0" smtClean="0">
                <a:solidFill>
                  <a:schemeClr val="bg1"/>
                </a:solidFill>
              </a:rPr>
              <a:t>Yulia,</a:t>
            </a:r>
          </a:p>
          <a:p>
            <a:r>
              <a:rPr lang="en-US" sz="2800" i="1" dirty="0" smtClean="0">
                <a:solidFill>
                  <a:schemeClr val="bg1"/>
                </a:solidFill>
              </a:rPr>
              <a:t>Yaryna.</a:t>
            </a:r>
          </a:p>
          <a:p>
            <a:r>
              <a:rPr lang="en-US" sz="2800" i="1" dirty="0" smtClean="0">
                <a:solidFill>
                  <a:schemeClr val="bg1"/>
                </a:solidFill>
              </a:rPr>
              <a:t>Class9B, school # 6, Chernivtsi, Ukraine</a:t>
            </a:r>
            <a:endParaRPr lang="ru-RU" sz="2800" i="1" dirty="0">
              <a:solidFill>
                <a:schemeClr val="bg1"/>
              </a:solidFill>
            </a:endParaRPr>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en-US" i="1" dirty="0" smtClean="0">
                <a:solidFill>
                  <a:schemeClr val="bg1"/>
                </a:solidFill>
                <a:latin typeface="Algerian" pitchFamily="82" charset="0"/>
              </a:rPr>
              <a:t>Aim                  Summary      </a:t>
            </a:r>
            <a:endParaRPr lang="ru-RU" i="1" dirty="0">
              <a:solidFill>
                <a:schemeClr val="bg1"/>
              </a:solidFill>
            </a:endParaRPr>
          </a:p>
        </p:txBody>
      </p:sp>
      <p:sp>
        <p:nvSpPr>
          <p:cNvPr id="7" name="Содержимое 6"/>
          <p:cNvSpPr>
            <a:spLocks noGrp="1"/>
          </p:cNvSpPr>
          <p:nvPr>
            <p:ph sz="half" idx="1"/>
          </p:nvPr>
        </p:nvSpPr>
        <p:spPr/>
        <p:txBody>
          <a:bodyPr>
            <a:normAutofit fontScale="85000" lnSpcReduction="10000"/>
          </a:bodyPr>
          <a:lstStyle/>
          <a:p>
            <a:pPr>
              <a:buNone/>
            </a:pPr>
            <a:r>
              <a:rPr lang="en-US" dirty="0" smtClean="0">
                <a:solidFill>
                  <a:schemeClr val="bg1"/>
                </a:solidFill>
              </a:rPr>
              <a:t>    The project </a:t>
            </a:r>
            <a:r>
              <a:rPr lang="en-US" b="1" i="1" dirty="0" smtClean="0">
                <a:solidFill>
                  <a:schemeClr val="bg1"/>
                </a:solidFill>
              </a:rPr>
              <a:t>Dream</a:t>
            </a:r>
            <a:r>
              <a:rPr lang="en-US" i="1" dirty="0" smtClean="0">
                <a:solidFill>
                  <a:schemeClr val="bg1"/>
                </a:solidFill>
              </a:rPr>
              <a:t> </a:t>
            </a:r>
            <a:r>
              <a:rPr lang="en-US" b="1" i="1" dirty="0" smtClean="0">
                <a:solidFill>
                  <a:schemeClr val="bg1"/>
                </a:solidFill>
              </a:rPr>
              <a:t>Destination</a:t>
            </a:r>
            <a:r>
              <a:rPr lang="en-US" i="1" dirty="0" smtClean="0">
                <a:solidFill>
                  <a:schemeClr val="bg1"/>
                </a:solidFill>
              </a:rPr>
              <a:t> </a:t>
            </a:r>
            <a:r>
              <a:rPr lang="en-US" dirty="0" smtClean="0">
                <a:solidFill>
                  <a:schemeClr val="bg1"/>
                </a:solidFill>
              </a:rPr>
              <a:t>is a part of the international online project with the same title. The aim of this project is to study the places in different countries for educational, tourist and historic purposes. The project is to promote global culture, assimilate  beneficial aspects of different cultures.</a:t>
            </a:r>
            <a:endParaRPr lang="ru-RU" dirty="0">
              <a:solidFill>
                <a:schemeClr val="bg1"/>
              </a:solidFill>
            </a:endParaRPr>
          </a:p>
        </p:txBody>
      </p:sp>
      <p:sp>
        <p:nvSpPr>
          <p:cNvPr id="8" name="Содержимое 7"/>
          <p:cNvSpPr>
            <a:spLocks noGrp="1"/>
          </p:cNvSpPr>
          <p:nvPr>
            <p:ph sz="half" idx="2"/>
          </p:nvPr>
        </p:nvSpPr>
        <p:spPr/>
        <p:txBody>
          <a:bodyPr>
            <a:normAutofit fontScale="85000" lnSpcReduction="10000"/>
          </a:bodyPr>
          <a:lstStyle/>
          <a:p>
            <a:r>
              <a:rPr lang="en-US" dirty="0" smtClean="0">
                <a:solidFill>
                  <a:schemeClr val="bg1"/>
                </a:solidFill>
              </a:rPr>
              <a:t>Our contribution is about Bukovyna and Chernivtsi as tourist dream destination. Preparing our resources we tried to show tourist attractions for people with various interests, to present the beauty of our nature, historical sights, places to go and things to do. So our project consists of five parts.</a:t>
            </a:r>
            <a:endParaRPr lang="ru-RU" dirty="0">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b="1" i="1" dirty="0" smtClean="0">
                <a:solidFill>
                  <a:schemeClr val="bg1"/>
                </a:solidFill>
                <a:effectLst>
                  <a:outerShdw blurRad="38100" dist="38100" dir="2700000" algn="tl">
                    <a:srgbClr val="000000">
                      <a:alpha val="43137"/>
                    </a:srgbClr>
                  </a:outerShdw>
                </a:effectLst>
                <a:latin typeface="Algerian" pitchFamily="82" charset="0"/>
              </a:rPr>
              <a:t>Welcome to Bukovyna!</a:t>
            </a:r>
            <a:endParaRPr lang="ru-RU" b="1" i="1" dirty="0">
              <a:solidFill>
                <a:schemeClr val="bg1"/>
              </a:solidFill>
              <a:effectLst>
                <a:outerShdw blurRad="38100" dist="38100" dir="2700000" algn="tl">
                  <a:srgbClr val="000000">
                    <a:alpha val="43137"/>
                  </a:srgbClr>
                </a:outerShdw>
              </a:effectLst>
            </a:endParaRPr>
          </a:p>
        </p:txBody>
      </p:sp>
      <p:pic>
        <p:nvPicPr>
          <p:cNvPr id="7" name="Welcome to Bukovyna!.wmv">
            <a:hlinkClick r:id="" action="ppaction://media"/>
          </p:cNvPr>
          <p:cNvPicPr>
            <a:picLocks noGrp="1" noRot="1" noChangeAspect="1"/>
          </p:cNvPicPr>
          <p:nvPr>
            <p:ph idx="1"/>
            <a:videoFile r:link="rId1"/>
          </p:nvPr>
        </p:nvPicPr>
        <p:blipFill>
          <a:blip r:embed="rId3"/>
          <a:stretch>
            <a:fillRect/>
          </a:stretch>
        </p:blipFill>
        <p:spPr>
          <a:xfrm>
            <a:off x="1524000" y="1576388"/>
            <a:ext cx="6096000" cy="4572000"/>
          </a:xfrm>
          <a:prstGeom prst="rect">
            <a:avLst/>
          </a:prstGeom>
        </p:spPr>
      </p:pic>
    </p:spTree>
  </p:cSld>
  <p:clrMapOvr>
    <a:masterClrMapping/>
  </p:clrMapOvr>
  <p:transition spd="slow">
    <p:newsfla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smtClean="0">
                <a:solidFill>
                  <a:schemeClr val="bg1"/>
                </a:solidFill>
                <a:effectLst>
                  <a:outerShdw blurRad="38100" dist="38100" dir="2700000" algn="tl">
                    <a:srgbClr val="000000">
                      <a:alpha val="43137"/>
                    </a:srgbClr>
                  </a:outerShdw>
                </a:effectLst>
                <a:latin typeface="Algerian" pitchFamily="82" charset="0"/>
              </a:rPr>
              <a:t>A TOWN  FOR  ALL  SEASONS</a:t>
            </a:r>
            <a:endParaRPr lang="ru-RU" b="1" i="1" dirty="0">
              <a:solidFill>
                <a:schemeClr val="bg1"/>
              </a:solidFill>
              <a:effectLst>
                <a:outerShdw blurRad="38100" dist="38100" dir="2700000" algn="tl">
                  <a:srgbClr val="000000">
                    <a:alpha val="43137"/>
                  </a:srgbClr>
                </a:outerShdw>
              </a:effectLst>
            </a:endParaRPr>
          </a:p>
        </p:txBody>
      </p:sp>
      <p:pic>
        <p:nvPicPr>
          <p:cNvPr id="4" name="CHERNIVTSI - TOWN FOR ALL THE SEASONS_0001.wmv">
            <a:hlinkClick r:id="" action="ppaction://media"/>
          </p:cNvPr>
          <p:cNvPicPr>
            <a:picLocks noGrp="1" noRot="1" noChangeAspect="1"/>
          </p:cNvPicPr>
          <p:nvPr>
            <p:ph idx="1"/>
            <a:videoFile r:link="rId1"/>
          </p:nvPr>
        </p:nvPicPr>
        <p:blipFill>
          <a:blip r:embed="rId3"/>
          <a:stretch>
            <a:fillRect/>
          </a:stretch>
        </p:blipFill>
        <p:spPr>
          <a:xfrm>
            <a:off x="1524000" y="1576388"/>
            <a:ext cx="6096000" cy="4572000"/>
          </a:xfrm>
          <a:prstGeom prst="rect">
            <a:avLst/>
          </a:prstGeom>
        </p:spPr>
      </p:pic>
    </p:spTree>
  </p:cSld>
  <p:clrMapOvr>
    <a:masterClrMapping/>
  </p:clrMapOvr>
  <p:transition spd="slow">
    <p:newsflash/>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sz="6000" i="1" dirty="0" smtClean="0">
                <a:solidFill>
                  <a:schemeClr val="bg2"/>
                </a:solidFill>
                <a:latin typeface="Algerian" pitchFamily="82" charset="0"/>
              </a:rPr>
              <a:t>CHERNIVTSI – HISTORY IN STONE</a:t>
            </a:r>
            <a:endParaRPr lang="ru-RU" sz="6000" i="1" dirty="0">
              <a:solidFill>
                <a:schemeClr val="bg2"/>
              </a:solidFill>
            </a:endParaRPr>
          </a:p>
        </p:txBody>
      </p:sp>
      <p:sp>
        <p:nvSpPr>
          <p:cNvPr id="3" name="Подзаголовок 2"/>
          <p:cNvSpPr>
            <a:spLocks noGrp="1"/>
          </p:cNvSpPr>
          <p:nvPr>
            <p:ph type="subTitle" idx="1"/>
          </p:nvPr>
        </p:nvSpPr>
        <p:spPr>
          <a:xfrm>
            <a:off x="1285852" y="3857628"/>
            <a:ext cx="6400800" cy="1752600"/>
          </a:xfrm>
        </p:spPr>
        <p:txBody>
          <a:bodyPr>
            <a:normAutofit fontScale="92500" lnSpcReduction="10000"/>
          </a:bodyPr>
          <a:lstStyle/>
          <a:p>
            <a:r>
              <a:rPr lang="en-US" sz="4000" i="1" dirty="0" smtClean="0">
                <a:solidFill>
                  <a:schemeClr val="bg2"/>
                </a:solidFill>
              </a:rPr>
              <a:t> Chernivtsi attracts attention of  visitors by  beauty of ancient architecture</a:t>
            </a:r>
            <a:endParaRPr lang="ru-RU" sz="4000" i="1" dirty="0">
              <a:solidFill>
                <a:schemeClr val="bg2"/>
              </a:solidFill>
            </a:endParaRPr>
          </a:p>
        </p:txBody>
      </p:sp>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smtClean="0">
                <a:solidFill>
                  <a:schemeClr val="bg1"/>
                </a:solidFill>
                <a:latin typeface="Algerian" pitchFamily="82" charset="0"/>
              </a:rPr>
              <a:t>THE OLD CENTRE OF OUR TOWN</a:t>
            </a:r>
            <a:endParaRPr lang="ru-RU" i="1" dirty="0">
              <a:solidFill>
                <a:schemeClr val="bg1"/>
              </a:solidFill>
            </a:endParaRPr>
          </a:p>
        </p:txBody>
      </p:sp>
      <p:pic>
        <p:nvPicPr>
          <p:cNvPr id="5" name="Содержимое 4" descr="HDVICCAY1AGAMCA27QUT3CATQ3DGKCAL7J1U9CAEYK0L7CA5E4S0HCAX811BGCAGIPSO8CAXLTJI2CAPSIE7JCADW55UGCAT9VZT6CAQZ6VS5CAO48QNKCAQZGRL8CARFQGR7CARL6DOVCA2GJ1EDCACJEI3J.jpg"/>
          <p:cNvPicPr>
            <a:picLocks noGrp="1" noChangeAspect="1"/>
          </p:cNvPicPr>
          <p:nvPr>
            <p:ph sz="half" idx="1"/>
          </p:nvPr>
        </p:nvPicPr>
        <p:blipFill>
          <a:blip r:embed="rId2"/>
          <a:srcRect t="12970" b="16140"/>
          <a:stretch>
            <a:fillRect/>
          </a:stretch>
        </p:blipFill>
        <p:spPr>
          <a:xfrm>
            <a:off x="285720" y="1643050"/>
            <a:ext cx="4786346" cy="4000528"/>
          </a:xfrm>
          <a:ln>
            <a:solidFill>
              <a:schemeClr val="bg1"/>
            </a:solidFill>
          </a:ln>
        </p:spPr>
      </p:pic>
      <p:sp>
        <p:nvSpPr>
          <p:cNvPr id="4" name="Содержимое 3"/>
          <p:cNvSpPr>
            <a:spLocks noGrp="1"/>
          </p:cNvSpPr>
          <p:nvPr>
            <p:ph sz="half" idx="2"/>
          </p:nvPr>
        </p:nvSpPr>
        <p:spPr>
          <a:xfrm>
            <a:off x="4857752" y="1714488"/>
            <a:ext cx="3829048" cy="4411675"/>
          </a:xfrm>
        </p:spPr>
        <p:txBody>
          <a:bodyPr>
            <a:normAutofit lnSpcReduction="10000"/>
          </a:bodyPr>
          <a:lstStyle/>
          <a:p>
            <a:r>
              <a:rPr lang="en-US" sz="2000" i="1" dirty="0" smtClean="0">
                <a:solidFill>
                  <a:schemeClr val="bg1"/>
                </a:solidFill>
              </a:rPr>
              <a:t>Many historical buildings in Chernivtsi are real works of art – churches, cathedrals, museums, administrative  buildings and apartment houses.  </a:t>
            </a:r>
          </a:p>
          <a:p>
            <a:r>
              <a:rPr lang="en-US" sz="2000" i="1" dirty="0" smtClean="0">
                <a:solidFill>
                  <a:schemeClr val="bg1"/>
                </a:solidFill>
              </a:rPr>
              <a:t>Chernivtsi is one of the few cities in Ukraine with such a number of  monuments of architecture.</a:t>
            </a:r>
          </a:p>
          <a:p>
            <a:r>
              <a:rPr lang="en-US" sz="2000" i="1" dirty="0" smtClean="0">
                <a:solidFill>
                  <a:schemeClr val="bg1"/>
                </a:solidFill>
              </a:rPr>
              <a:t>Most of the monuments are in the old centre of our town –  in Olha Kobylianska Street, I.Franko Street, Holovna Street.</a:t>
            </a:r>
            <a:endParaRPr lang="ru-RU" sz="2000" i="1" dirty="0">
              <a:solidFill>
                <a:schemeClr val="bg1"/>
              </a:solidFill>
            </a:endParaRPr>
          </a:p>
        </p:txBody>
      </p:sp>
    </p:spTree>
  </p:cSld>
  <p:clrMapOvr>
    <a:masterClrMapping/>
  </p:clrMapOvr>
  <p:transition spd="slow">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 y="285728"/>
            <a:ext cx="2428860" cy="1428760"/>
          </a:xfrm>
        </p:spPr>
        <p:txBody>
          <a:bodyPr>
            <a:normAutofit/>
          </a:bodyPr>
          <a:lstStyle/>
          <a:p>
            <a:r>
              <a:rPr lang="en-US" sz="2800" i="1" dirty="0" smtClean="0">
                <a:solidFill>
                  <a:schemeClr val="bg1">
                    <a:lumMod val="95000"/>
                  </a:schemeClr>
                </a:solidFill>
              </a:rPr>
              <a:t>The  Central Part of Our Town</a:t>
            </a:r>
            <a:endParaRPr lang="ru-RU" sz="2800" i="1" dirty="0">
              <a:solidFill>
                <a:schemeClr val="bg1">
                  <a:lumMod val="95000"/>
                </a:schemeClr>
              </a:solidFill>
            </a:endParaRPr>
          </a:p>
        </p:txBody>
      </p:sp>
      <p:pic>
        <p:nvPicPr>
          <p:cNvPr id="7" name="Содержимое 6" descr="IMG.jpg"/>
          <p:cNvPicPr>
            <a:picLocks noGrp="1" noChangeAspect="1"/>
          </p:cNvPicPr>
          <p:nvPr>
            <p:ph idx="1"/>
          </p:nvPr>
        </p:nvPicPr>
        <p:blipFill>
          <a:blip r:embed="rId2" cstate="print"/>
          <a:srcRect l="2198" b="5983"/>
          <a:stretch>
            <a:fillRect/>
          </a:stretch>
        </p:blipFill>
        <p:spPr>
          <a:xfrm>
            <a:off x="2428860" y="714356"/>
            <a:ext cx="6715140" cy="5429288"/>
          </a:xfrm>
          <a:ln>
            <a:solidFill>
              <a:schemeClr val="bg1"/>
            </a:solidFill>
          </a:ln>
        </p:spPr>
      </p:pic>
      <p:sp>
        <p:nvSpPr>
          <p:cNvPr id="6" name="Текст 5"/>
          <p:cNvSpPr>
            <a:spLocks noGrp="1"/>
          </p:cNvSpPr>
          <p:nvPr>
            <p:ph type="body" sz="half" idx="2"/>
          </p:nvPr>
        </p:nvSpPr>
        <p:spPr>
          <a:xfrm>
            <a:off x="0" y="1643050"/>
            <a:ext cx="2428860" cy="4851420"/>
          </a:xfrm>
        </p:spPr>
        <p:txBody>
          <a:bodyPr/>
          <a:lstStyle/>
          <a:p>
            <a:pPr marL="800100" lvl="1" indent="-342900"/>
            <a:r>
              <a:rPr lang="en-US" sz="1800" dirty="0" smtClean="0">
                <a:solidFill>
                  <a:schemeClr val="bg1">
                    <a:lumMod val="95000"/>
                  </a:schemeClr>
                </a:solidFill>
              </a:rPr>
              <a:t>1.The Town Hall.</a:t>
            </a:r>
          </a:p>
          <a:p>
            <a:pPr marL="342900" indent="-342900"/>
            <a:r>
              <a:rPr lang="en-US" sz="1800" dirty="0" smtClean="0">
                <a:solidFill>
                  <a:schemeClr val="bg1">
                    <a:lumMod val="95000"/>
                  </a:schemeClr>
                </a:solidFill>
              </a:rPr>
              <a:t>2.The Former Justice Palace</a:t>
            </a:r>
          </a:p>
          <a:p>
            <a:pPr marL="342900" indent="-342900"/>
            <a:r>
              <a:rPr lang="en-US" sz="1800" dirty="0" smtClean="0">
                <a:solidFill>
                  <a:schemeClr val="bg1">
                    <a:lumMod val="95000"/>
                  </a:schemeClr>
                </a:solidFill>
              </a:rPr>
              <a:t>5.  Drama Theatre.</a:t>
            </a:r>
          </a:p>
          <a:p>
            <a:pPr marL="342900" indent="-342900"/>
            <a:r>
              <a:rPr lang="en-US" sz="1800" dirty="0" smtClean="0">
                <a:solidFill>
                  <a:schemeClr val="bg1">
                    <a:lumMod val="95000"/>
                  </a:schemeClr>
                </a:solidFill>
              </a:rPr>
              <a:t>10.</a:t>
            </a:r>
            <a:r>
              <a:rPr lang="uk-UA" sz="1800" dirty="0" smtClean="0">
                <a:solidFill>
                  <a:schemeClr val="bg1">
                    <a:lumMod val="95000"/>
                  </a:schemeClr>
                </a:solidFill>
              </a:rPr>
              <a:t> Chernivtsi </a:t>
            </a:r>
            <a:r>
              <a:rPr lang="en-US" sz="1800" dirty="0" smtClean="0">
                <a:solidFill>
                  <a:schemeClr val="bg1">
                    <a:lumMod val="95000"/>
                  </a:schemeClr>
                </a:solidFill>
              </a:rPr>
              <a:t>National University.</a:t>
            </a:r>
          </a:p>
          <a:p>
            <a:pPr marL="342900" indent="-342900"/>
            <a:r>
              <a:rPr lang="en-US" sz="1800" dirty="0" smtClean="0">
                <a:solidFill>
                  <a:schemeClr val="bg1">
                    <a:lumMod val="95000"/>
                  </a:schemeClr>
                </a:solidFill>
              </a:rPr>
              <a:t>12. Railway Station.</a:t>
            </a:r>
          </a:p>
          <a:p>
            <a:pPr marL="342900" indent="-342900"/>
            <a:r>
              <a:rPr lang="en-US" sz="1800" dirty="0" smtClean="0">
                <a:solidFill>
                  <a:schemeClr val="bg1">
                    <a:lumMod val="95000"/>
                  </a:schemeClr>
                </a:solidFill>
              </a:rPr>
              <a:t>14. Ship-building.</a:t>
            </a:r>
          </a:p>
          <a:p>
            <a:pPr marL="342900" indent="-342900"/>
            <a:r>
              <a:rPr lang="en-US" sz="1800" dirty="0" smtClean="0">
                <a:solidFill>
                  <a:schemeClr val="bg1">
                    <a:lumMod val="95000"/>
                  </a:schemeClr>
                </a:solidFill>
              </a:rPr>
              <a:t>17. Hotel </a:t>
            </a:r>
            <a:r>
              <a:rPr lang="en-US" sz="1800" i="1" dirty="0" smtClean="0">
                <a:solidFill>
                  <a:schemeClr val="bg1">
                    <a:lumMod val="95000"/>
                  </a:schemeClr>
                </a:solidFill>
              </a:rPr>
              <a:t>Bristol (now the students’ hostel of Medical University).</a:t>
            </a:r>
          </a:p>
          <a:p>
            <a:pPr marL="342900" indent="-342900"/>
            <a:r>
              <a:rPr lang="en-US" sz="1800" i="1" dirty="0" smtClean="0">
                <a:solidFill>
                  <a:schemeClr val="bg1">
                    <a:lumMod val="95000"/>
                  </a:schemeClr>
                </a:solidFill>
              </a:rPr>
              <a:t>22. Art Museum.</a:t>
            </a:r>
          </a:p>
          <a:p>
            <a:pPr marL="342900" indent="-342900"/>
            <a:r>
              <a:rPr lang="en-US" sz="1800" i="1" dirty="0" smtClean="0">
                <a:solidFill>
                  <a:schemeClr val="bg1">
                    <a:lumMod val="95000"/>
                  </a:schemeClr>
                </a:solidFill>
              </a:rPr>
              <a:t>24. The Regional Study Museum.</a:t>
            </a:r>
          </a:p>
          <a:p>
            <a:pPr marL="342900" indent="-342900"/>
            <a:endParaRPr lang="en-US" i="1" dirty="0" smtClean="0">
              <a:solidFill>
                <a:schemeClr val="bg1">
                  <a:lumMod val="95000"/>
                </a:schemeClr>
              </a:solidFill>
            </a:endParaRPr>
          </a:p>
          <a:p>
            <a:pPr marL="342900" indent="-342900"/>
            <a:endParaRPr lang="en-US" i="1" dirty="0" smtClean="0">
              <a:solidFill>
                <a:schemeClr val="bg1">
                  <a:lumMod val="95000"/>
                </a:schemeClr>
              </a:solidFill>
            </a:endParaRPr>
          </a:p>
          <a:p>
            <a:pPr marL="342900" indent="-342900"/>
            <a:endParaRPr lang="en-US" dirty="0" smtClean="0">
              <a:solidFill>
                <a:schemeClr val="bg1">
                  <a:lumMod val="95000"/>
                </a:schemeClr>
              </a:solidFill>
            </a:endParaRPr>
          </a:p>
        </p:txBody>
      </p:sp>
    </p:spTree>
  </p:cSld>
  <p:clrMapOvr>
    <a:masterClrMapping/>
  </p:clrMapOvr>
  <p:transition spd="slow">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9916"/>
          </a:xfrm>
        </p:spPr>
        <p:txBody>
          <a:bodyPr>
            <a:normAutofit/>
          </a:bodyPr>
          <a:lstStyle/>
          <a:p>
            <a:r>
              <a:rPr lang="en-US" sz="2800" i="1" dirty="0" smtClean="0">
                <a:solidFill>
                  <a:schemeClr val="bg1"/>
                </a:solidFill>
                <a:latin typeface="+mn-lt"/>
              </a:rPr>
              <a:t>Central Square of Chernivtsi is surrounded  by many historical buildings which are real  masterpieces of architecture.</a:t>
            </a:r>
            <a:endParaRPr lang="ru-RU" sz="2800" i="1" dirty="0">
              <a:solidFill>
                <a:schemeClr val="bg1"/>
              </a:solidFill>
              <a:latin typeface="+mn-lt"/>
            </a:endParaRPr>
          </a:p>
        </p:txBody>
      </p:sp>
      <p:pic>
        <p:nvPicPr>
          <p:cNvPr id="5" name="Содержимое 4" descr="Архив070.jpg"/>
          <p:cNvPicPr>
            <a:picLocks noGrp="1" noChangeAspect="1"/>
          </p:cNvPicPr>
          <p:nvPr>
            <p:ph sz="half" idx="1"/>
          </p:nvPr>
        </p:nvPicPr>
        <p:blipFill>
          <a:blip r:embed="rId2" cstate="print"/>
          <a:stretch>
            <a:fillRect/>
          </a:stretch>
        </p:blipFill>
        <p:spPr>
          <a:xfrm>
            <a:off x="214282" y="2357430"/>
            <a:ext cx="4357718" cy="3929090"/>
          </a:xfrm>
          <a:ln>
            <a:solidFill>
              <a:schemeClr val="bg1"/>
            </a:solidFill>
          </a:ln>
        </p:spPr>
      </p:pic>
      <p:pic>
        <p:nvPicPr>
          <p:cNvPr id="6" name="Содержимое 5" descr="__________________________035.jpg"/>
          <p:cNvPicPr>
            <a:picLocks noGrp="1" noChangeAspect="1"/>
          </p:cNvPicPr>
          <p:nvPr>
            <p:ph sz="half" idx="2"/>
          </p:nvPr>
        </p:nvPicPr>
        <p:blipFill>
          <a:blip r:embed="rId3"/>
          <a:stretch>
            <a:fillRect/>
          </a:stretch>
        </p:blipFill>
        <p:spPr>
          <a:xfrm>
            <a:off x="4643438" y="2214554"/>
            <a:ext cx="3857652" cy="4071966"/>
          </a:xfrm>
          <a:ln>
            <a:solidFill>
              <a:schemeClr val="bg1"/>
            </a:solidFill>
          </a:ln>
        </p:spPr>
      </p:pic>
    </p:spTree>
  </p:cSld>
  <p:clrMapOvr>
    <a:masterClrMapping/>
  </p:clrMapOvr>
  <p:transition spd="slow">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smtClean="0">
                <a:solidFill>
                  <a:schemeClr val="bg1"/>
                </a:solidFill>
                <a:latin typeface="+mn-lt"/>
              </a:rPr>
              <a:t>The Town Hall</a:t>
            </a:r>
            <a:endParaRPr lang="ru-RU" i="1" dirty="0">
              <a:solidFill>
                <a:schemeClr val="bg1"/>
              </a:solidFill>
              <a:latin typeface="+mn-lt"/>
            </a:endParaRPr>
          </a:p>
        </p:txBody>
      </p:sp>
      <p:pic>
        <p:nvPicPr>
          <p:cNvPr id="5" name="Содержимое 4" descr="Архив068.jpg"/>
          <p:cNvPicPr>
            <a:picLocks noGrp="1" noChangeAspect="1"/>
          </p:cNvPicPr>
          <p:nvPr>
            <p:ph sz="half" idx="1"/>
          </p:nvPr>
        </p:nvPicPr>
        <p:blipFill>
          <a:blip r:embed="rId2"/>
          <a:stretch>
            <a:fillRect/>
          </a:stretch>
        </p:blipFill>
        <p:spPr>
          <a:xfrm>
            <a:off x="357158" y="1214422"/>
            <a:ext cx="4286280" cy="5214974"/>
          </a:xfrm>
          <a:ln>
            <a:solidFill>
              <a:schemeClr val="bg1"/>
            </a:solidFill>
          </a:ln>
        </p:spPr>
      </p:pic>
      <p:sp>
        <p:nvSpPr>
          <p:cNvPr id="4" name="Содержимое 3"/>
          <p:cNvSpPr>
            <a:spLocks noGrp="1"/>
          </p:cNvSpPr>
          <p:nvPr>
            <p:ph sz="half" idx="2"/>
          </p:nvPr>
        </p:nvSpPr>
        <p:spPr/>
        <p:txBody>
          <a:bodyPr>
            <a:normAutofit lnSpcReduction="10000"/>
          </a:bodyPr>
          <a:lstStyle/>
          <a:p>
            <a:r>
              <a:rPr lang="en-US" sz="2400" i="1" dirty="0" smtClean="0">
                <a:solidFill>
                  <a:schemeClr val="bg1"/>
                </a:solidFill>
              </a:rPr>
              <a:t>The Town Hall is the administrative centre of Chernivtsi and the real adornment of  Central Square. It is also one of the main symbols of our town</a:t>
            </a:r>
          </a:p>
          <a:p>
            <a:r>
              <a:rPr lang="en-US" sz="2400" i="1" dirty="0" smtClean="0">
                <a:solidFill>
                  <a:schemeClr val="bg1"/>
                </a:solidFill>
              </a:rPr>
              <a:t>The Town Hall was built in 1848.  It is decorated with two  clocks which were ordered in Prague by Chernivtsi governor Anton Kohanovsky.</a:t>
            </a:r>
          </a:p>
          <a:p>
            <a:endParaRPr lang="en-US" sz="2400" i="1" dirty="0" smtClean="0">
              <a:solidFill>
                <a:schemeClr val="bg1"/>
              </a:solidFill>
            </a:endParaRPr>
          </a:p>
          <a:p>
            <a:endParaRPr lang="ru-RU" sz="1600" i="1" dirty="0">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591</Words>
  <Application>Microsoft Office PowerPoint</Application>
  <PresentationFormat>Экран (4:3)</PresentationFormat>
  <Paragraphs>48</Paragraphs>
  <Slides>17</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DREAM  DESTINATION</vt:lpstr>
      <vt:lpstr>Aim                  Summary      </vt:lpstr>
      <vt:lpstr>Welcome to Bukovyna!</vt:lpstr>
      <vt:lpstr>A TOWN  FOR  ALL  SEASONS</vt:lpstr>
      <vt:lpstr>CHERNIVTSI – HISTORY IN STONE</vt:lpstr>
      <vt:lpstr>THE OLD CENTRE OF OUR TOWN</vt:lpstr>
      <vt:lpstr>The  Central Part of Our Town</vt:lpstr>
      <vt:lpstr>Central Square of Chernivtsi is surrounded  by many historical buildings which are real  masterpieces of architecture.</vt:lpstr>
      <vt:lpstr>The Town Hall</vt:lpstr>
      <vt:lpstr>Near the Town Hall there is a building of the Art Museum. In the past it used to be the administrative building of the savings-bank. The façade of the building is decorated with a mosaic picture . The allegoric figures   symbolize economic prosperity of the land.</vt:lpstr>
      <vt:lpstr>Chernivtsi University (Former Residence of Bukovinian Metropolitans)</vt:lpstr>
      <vt:lpstr>Building of Former Justice Palace</vt:lpstr>
      <vt:lpstr>Theatre Square is considered to be the most beautiful square of our town.  In the centre of this square there is Olha Kobylianska Drama Theatre  built in 1905. The theatre was designed by Viennese architects Felkner and Hemler.  </vt:lpstr>
      <vt:lpstr>The ship-house and the hotel Bristol</vt:lpstr>
      <vt:lpstr>Chernivtsi Railway Station – the main gateway to our town was built in 1908 in the modern style. The building attracts our attention with charming moulding of women’s heads, sculptural compositions and different style roofs.</vt:lpstr>
      <vt:lpstr>Turkish Square – historical centre of Chernivtsi Long ago the forefathers of the present inhabitants made their settlement near the Turkish Well.</vt:lpstr>
      <vt:lpstr>Thanks for watching!</vt:lpstr>
    </vt:vector>
  </TitlesOfParts>
  <Company>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DREAM  DESTINATION</dc:title>
  <dc:creator>USER</dc:creator>
  <cp:lastModifiedBy>USER</cp:lastModifiedBy>
  <cp:revision>7</cp:revision>
  <dcterms:created xsi:type="dcterms:W3CDTF">2010-04-08T17:33:42Z</dcterms:created>
  <dcterms:modified xsi:type="dcterms:W3CDTF">2010-04-29T16:35:57Z</dcterms:modified>
</cp:coreProperties>
</file>