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F9B643-E587-4901-81E3-3FB08709245E}" type="datetimeFigureOut">
              <a:rPr lang="en-US" smtClean="0"/>
              <a:t>9/29/2010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F367DA-E808-4491-8FBB-9ADF06DD3F9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49326-617C-479E-8900-15500AA4A53E}" type="slidenum">
              <a:rPr lang="en-US" smtClean="0"/>
              <a:pPr/>
              <a:t>11</a:t>
            </a:fld>
            <a:endParaRPr lang="en-US" dirty="0"/>
          </a:p>
        </p:txBody>
      </p:sp>
    </p:spTree>
    <p:extLst>
      <p:ext uri="{BB962C8B-B14F-4D97-AF65-F5344CB8AC3E}">
        <p14:creationId xmlns="" xmlns:p14="http://schemas.microsoft.com/office/powerpoint/2010/main" val="292825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49326-617C-479E-8900-15500AA4A53E}"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imple.wikipedia.org/wiki/Ozone_layer" TargetMode="External"/><Relationship Id="rId13" Type="http://schemas.openxmlformats.org/officeDocument/2006/relationships/hyperlink" Target="http://simple.wiktionary.org/wiki/damage" TargetMode="External"/><Relationship Id="rId18" Type="http://schemas.openxmlformats.org/officeDocument/2006/relationships/hyperlink" Target="http://simple.wikipedia.org/w/index.php?title=Cooling_agent&amp;action=edit&amp;redlink=1" TargetMode="External"/><Relationship Id="rId3" Type="http://schemas.openxmlformats.org/officeDocument/2006/relationships/image" Target="../media/image9.jpeg"/><Relationship Id="rId21" Type="http://schemas.openxmlformats.org/officeDocument/2006/relationships/hyperlink" Target="http://simple.wikipedia.org/wiki/Disease" TargetMode="External"/><Relationship Id="rId7" Type="http://schemas.openxmlformats.org/officeDocument/2006/relationships/hyperlink" Target="http://simple.wikipedia.org/wiki/Season" TargetMode="External"/><Relationship Id="rId12" Type="http://schemas.openxmlformats.org/officeDocument/2006/relationships/hyperlink" Target="http://simple.wikipedia.org/wiki/Organism" TargetMode="External"/><Relationship Id="rId17" Type="http://schemas.openxmlformats.org/officeDocument/2006/relationships/hyperlink" Target="http://simple.wikipedia.org/wiki/Solvent" TargetMode="External"/><Relationship Id="rId2" Type="http://schemas.openxmlformats.org/officeDocument/2006/relationships/notesSlide" Target="../notesSlides/notesSlide1.xml"/><Relationship Id="rId16" Type="http://schemas.openxmlformats.org/officeDocument/2006/relationships/hyperlink" Target="http://simple.wikipedia.org/w/index.php?title=Spray_can&amp;action=edit&amp;redlink=1" TargetMode="External"/><Relationship Id="rId20" Type="http://schemas.openxmlformats.org/officeDocument/2006/relationships/hyperlink" Target="http://simple.wikipedia.org/wiki/Antarctica" TargetMode="External"/><Relationship Id="rId1" Type="http://schemas.openxmlformats.org/officeDocument/2006/relationships/slideLayout" Target="../slideLayouts/slideLayout6.xml"/><Relationship Id="rId6" Type="http://schemas.openxmlformats.org/officeDocument/2006/relationships/hyperlink" Target="http://simple.wikipedia.org/w/index.php?title=Stratosphere&amp;action=edit&amp;redlink=1" TargetMode="External"/><Relationship Id="rId11" Type="http://schemas.openxmlformats.org/officeDocument/2006/relationships/hyperlink" Target="http://simple.wikipedia.org/wiki/Sun" TargetMode="External"/><Relationship Id="rId5" Type="http://schemas.openxmlformats.org/officeDocument/2006/relationships/hyperlink" Target="http://simple.wikipedia.org/wiki/Earth" TargetMode="External"/><Relationship Id="rId15" Type="http://schemas.openxmlformats.org/officeDocument/2006/relationships/hyperlink" Target="http://simple.wikipedia.org/wiki/Chlorofluorocarbon" TargetMode="External"/><Relationship Id="rId10" Type="http://schemas.openxmlformats.org/officeDocument/2006/relationships/hyperlink" Target="http://simple.wikipedia.org/wiki/Radiation" TargetMode="External"/><Relationship Id="rId19" Type="http://schemas.openxmlformats.org/officeDocument/2006/relationships/hyperlink" Target="http://simple.wikipedia.org/wiki/Refrigerator" TargetMode="External"/><Relationship Id="rId4" Type="http://schemas.openxmlformats.org/officeDocument/2006/relationships/hyperlink" Target="http://simple.wikipedia.org/wiki/Ozone" TargetMode="External"/><Relationship Id="rId9" Type="http://schemas.openxmlformats.org/officeDocument/2006/relationships/hyperlink" Target="http://simple.wikipedia.org/wiki/Ultraviolet" TargetMode="External"/><Relationship Id="rId14" Type="http://schemas.openxmlformats.org/officeDocument/2006/relationships/hyperlink" Target="http://simple.wikipedia.org/wiki/Chemicals" TargetMode="External"/><Relationship Id="rId22" Type="http://schemas.openxmlformats.org/officeDocument/2006/relationships/hyperlink" Target="http://simple.wikipedia.org/wiki/Ski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Ecosystem" TargetMode="External"/><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hyperlink" Target="http://en.wikipedia.org/wiki/Energy" TargetMode="External"/><Relationship Id="rId4" Type="http://schemas.openxmlformats.org/officeDocument/2006/relationships/hyperlink" Target="http://en.wikipedia.org/wiki/Chemical_substa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imple.wikipedia.org/wiki/Fahrenheit" TargetMode="External"/><Relationship Id="rId13" Type="http://schemas.openxmlformats.org/officeDocument/2006/relationships/hyperlink" Target="http://simple.wikipedia.org/wiki/Storm" TargetMode="External"/><Relationship Id="rId3" Type="http://schemas.openxmlformats.org/officeDocument/2006/relationships/hyperlink" Target="http://simple.wiktionary.org/wiki/rise" TargetMode="External"/><Relationship Id="rId7" Type="http://schemas.openxmlformats.org/officeDocument/2006/relationships/hyperlink" Target="http://simple.wikipedia.org/wiki/Celsius" TargetMode="External"/><Relationship Id="rId12" Type="http://schemas.openxmlformats.org/officeDocument/2006/relationships/hyperlink" Target="http://simple.wikipedia.org/wiki/Desert" TargetMode="External"/><Relationship Id="rId2" Type="http://schemas.openxmlformats.org/officeDocument/2006/relationships/hyperlink" Target="http://en.wikipedia.org/wiki/wikt:steady" TargetMode="External"/><Relationship Id="rId1" Type="http://schemas.openxmlformats.org/officeDocument/2006/relationships/slideLayout" Target="../slideLayouts/slideLayout7.xml"/><Relationship Id="rId6" Type="http://schemas.openxmlformats.org/officeDocument/2006/relationships/hyperlink" Target="http://simple.wikipedia.org/wiki/Global_warming" TargetMode="External"/><Relationship Id="rId11" Type="http://schemas.openxmlformats.org/officeDocument/2006/relationships/hyperlink" Target="http://simple.wikipedia.org/wiki/Glaciers" TargetMode="External"/><Relationship Id="rId5" Type="http://schemas.openxmlformats.org/officeDocument/2006/relationships/hyperlink" Target="http://simple.wikipedia.org/wiki/Surface" TargetMode="External"/><Relationship Id="rId15" Type="http://schemas.openxmlformats.org/officeDocument/2006/relationships/image" Target="../media/image3.jpeg"/><Relationship Id="rId10" Type="http://schemas.openxmlformats.org/officeDocument/2006/relationships/hyperlink" Target="http://simple.wikipedia.org/wiki/Oil" TargetMode="External"/><Relationship Id="rId4" Type="http://schemas.openxmlformats.org/officeDocument/2006/relationships/hyperlink" Target="http://simple.wikipedia.org/wiki/Earth" TargetMode="External"/><Relationship Id="rId9" Type="http://schemas.openxmlformats.org/officeDocument/2006/relationships/hyperlink" Target="http://simple.wikipedia.org/wiki/Coal" TargetMode="External"/><Relationship Id="rId14" Type="http://schemas.openxmlformats.org/officeDocument/2006/relationships/hyperlink" Target="http://simple.wikipedia.org/wiki/Farmi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imple.wikipedia.org/wiki/Methane" TargetMode="External"/><Relationship Id="rId13" Type="http://schemas.openxmlformats.org/officeDocument/2006/relationships/hyperlink" Target="http://simple.wikipedia.org/wiki/Global_warming" TargetMode="External"/><Relationship Id="rId3" Type="http://schemas.openxmlformats.org/officeDocument/2006/relationships/hyperlink" Target="http://simple.wikipedia.org/wiki/Infrared_radiation" TargetMode="External"/><Relationship Id="rId7" Type="http://schemas.openxmlformats.org/officeDocument/2006/relationships/hyperlink" Target="http://simple.wikipedia.org/wiki/Carbon_dioxide" TargetMode="External"/><Relationship Id="rId12" Type="http://schemas.openxmlformats.org/officeDocument/2006/relationships/hyperlink" Target="http://simple.wikipedia.org/wiki/Atmosphere"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imple.wikipedia.org/wiki/Water_vapor" TargetMode="External"/><Relationship Id="rId11" Type="http://schemas.openxmlformats.org/officeDocument/2006/relationships/hyperlink" Target="http://simple.wikipedia.org/wiki/Celsius" TargetMode="External"/><Relationship Id="rId5" Type="http://schemas.openxmlformats.org/officeDocument/2006/relationships/hyperlink" Target="http://simple.wikipedia.org/wiki/Greenhouse_effect" TargetMode="External"/><Relationship Id="rId10" Type="http://schemas.openxmlformats.org/officeDocument/2006/relationships/hyperlink" Target="http://simple.wikipedia.org/wiki/Ozone" TargetMode="External"/><Relationship Id="rId4" Type="http://schemas.openxmlformats.org/officeDocument/2006/relationships/hyperlink" Target="http://simple.wikipedia.org/wiki/Earth" TargetMode="External"/><Relationship Id="rId9" Type="http://schemas.openxmlformats.org/officeDocument/2006/relationships/hyperlink" Target="http://simple.wikipedia.org/wiki/Nitrous_ox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reehugger.com/earth-day-action.png"/>
          <p:cNvPicPr>
            <a:picLocks noChangeAspect="1" noChangeArrowheads="1"/>
          </p:cNvPicPr>
          <p:nvPr/>
        </p:nvPicPr>
        <p:blipFill>
          <a:blip r:embed="rId2" cstate="print">
            <a:lum bright="40000" contrast="10000"/>
          </a:blip>
          <a:srcRect l="16216" r="5405"/>
          <a:stretch>
            <a:fillRect/>
          </a:stretch>
        </p:blipFill>
        <p:spPr bwMode="auto">
          <a:xfrm>
            <a:off x="1752600" y="-990600"/>
            <a:ext cx="7010400" cy="8229600"/>
          </a:xfrm>
          <a:prstGeom prst="rect">
            <a:avLst/>
          </a:prstGeom>
          <a:noFill/>
        </p:spPr>
      </p:pic>
      <p:sp>
        <p:nvSpPr>
          <p:cNvPr id="5" name="TextBox 4"/>
          <p:cNvSpPr txBox="1"/>
          <p:nvPr/>
        </p:nvSpPr>
        <p:spPr>
          <a:xfrm>
            <a:off x="1295400" y="1752600"/>
            <a:ext cx="7239000" cy="3139321"/>
          </a:xfrm>
          <a:prstGeom prst="rect">
            <a:avLst/>
          </a:prstGeom>
          <a:noFill/>
        </p:spPr>
        <p:txBody>
          <a:bodyPr wrap="square" rtlCol="0">
            <a:spAutoFit/>
          </a:bodyPr>
          <a:lstStyle/>
          <a:p>
            <a:pPr algn="ctr"/>
            <a:r>
              <a:rPr lang="en-US" sz="6600" dirty="0" smtClean="0">
                <a:solidFill>
                  <a:srgbClr val="92D050"/>
                </a:solidFill>
                <a:latin typeface="Copperplate Gothic Bold" pitchFamily="34" charset="0"/>
              </a:rPr>
              <a:t>O</a:t>
            </a:r>
            <a:r>
              <a:rPr lang="en-US" sz="6600" dirty="0" smtClean="0">
                <a:solidFill>
                  <a:srgbClr val="073EB9"/>
                </a:solidFill>
                <a:latin typeface="Copperplate Gothic Bold" pitchFamily="34" charset="0"/>
              </a:rPr>
              <a:t>U</a:t>
            </a:r>
            <a:r>
              <a:rPr lang="en-US" sz="6600" dirty="0" smtClean="0">
                <a:solidFill>
                  <a:srgbClr val="92D050"/>
                </a:solidFill>
                <a:latin typeface="Copperplate Gothic Bold" pitchFamily="34" charset="0"/>
              </a:rPr>
              <a:t>R </a:t>
            </a:r>
            <a:r>
              <a:rPr lang="en-US" sz="6600" dirty="0" smtClean="0">
                <a:solidFill>
                  <a:srgbClr val="073EB9"/>
                </a:solidFill>
                <a:latin typeface="Copperplate Gothic Bold" pitchFamily="34" charset="0"/>
              </a:rPr>
              <a:t>E</a:t>
            </a:r>
            <a:r>
              <a:rPr lang="en-US" sz="6600" dirty="0" smtClean="0">
                <a:solidFill>
                  <a:srgbClr val="92D050"/>
                </a:solidFill>
                <a:latin typeface="Copperplate Gothic Bold" pitchFamily="34" charset="0"/>
              </a:rPr>
              <a:t>N</a:t>
            </a:r>
            <a:r>
              <a:rPr lang="en-US" sz="6600" dirty="0" smtClean="0">
                <a:solidFill>
                  <a:srgbClr val="073EB9"/>
                </a:solidFill>
                <a:latin typeface="Copperplate Gothic Bold" pitchFamily="34" charset="0"/>
              </a:rPr>
              <a:t>D</a:t>
            </a:r>
            <a:r>
              <a:rPr lang="en-US" sz="6600" dirty="0" smtClean="0">
                <a:solidFill>
                  <a:srgbClr val="92D050"/>
                </a:solidFill>
                <a:latin typeface="Copperplate Gothic Bold" pitchFamily="34" charset="0"/>
              </a:rPr>
              <a:t>A</a:t>
            </a:r>
            <a:r>
              <a:rPr lang="en-US" sz="6600" dirty="0" smtClean="0">
                <a:solidFill>
                  <a:srgbClr val="073EB9"/>
                </a:solidFill>
                <a:latin typeface="Copperplate Gothic Bold" pitchFamily="34" charset="0"/>
              </a:rPr>
              <a:t>N</a:t>
            </a:r>
            <a:r>
              <a:rPr lang="en-US" sz="6600" dirty="0" smtClean="0">
                <a:solidFill>
                  <a:srgbClr val="92D050"/>
                </a:solidFill>
                <a:latin typeface="Copperplate Gothic Bold" pitchFamily="34" charset="0"/>
              </a:rPr>
              <a:t>G</a:t>
            </a:r>
            <a:r>
              <a:rPr lang="en-US" sz="6600" dirty="0" smtClean="0">
                <a:solidFill>
                  <a:srgbClr val="073EB9"/>
                </a:solidFill>
                <a:latin typeface="Copperplate Gothic Bold" pitchFamily="34" charset="0"/>
              </a:rPr>
              <a:t>E</a:t>
            </a:r>
            <a:r>
              <a:rPr lang="en-US" sz="6600" dirty="0" smtClean="0">
                <a:solidFill>
                  <a:srgbClr val="92D050"/>
                </a:solidFill>
                <a:latin typeface="Copperplate Gothic Bold" pitchFamily="34" charset="0"/>
              </a:rPr>
              <a:t>R</a:t>
            </a:r>
            <a:r>
              <a:rPr lang="en-US" sz="6600" dirty="0" smtClean="0">
                <a:solidFill>
                  <a:srgbClr val="073EB9"/>
                </a:solidFill>
                <a:latin typeface="Copperplate Gothic Bold" pitchFamily="34" charset="0"/>
              </a:rPr>
              <a:t>E</a:t>
            </a:r>
            <a:r>
              <a:rPr lang="en-US" sz="6600" dirty="0" smtClean="0">
                <a:solidFill>
                  <a:srgbClr val="92D050"/>
                </a:solidFill>
                <a:latin typeface="Copperplate Gothic Bold" pitchFamily="34" charset="0"/>
              </a:rPr>
              <a:t>D</a:t>
            </a:r>
            <a:r>
              <a:rPr lang="en-US" sz="6600" dirty="0" smtClean="0">
                <a:solidFill>
                  <a:srgbClr val="073EB9"/>
                </a:solidFill>
                <a:latin typeface="Copperplate Gothic Bold" pitchFamily="34" charset="0"/>
              </a:rPr>
              <a:t> P</a:t>
            </a:r>
            <a:r>
              <a:rPr lang="en-US" sz="6600" dirty="0" smtClean="0">
                <a:solidFill>
                  <a:srgbClr val="92D050"/>
                </a:solidFill>
                <a:latin typeface="Copperplate Gothic Bold" pitchFamily="34" charset="0"/>
              </a:rPr>
              <a:t>L</a:t>
            </a:r>
            <a:r>
              <a:rPr lang="en-US" sz="6600" dirty="0" smtClean="0">
                <a:solidFill>
                  <a:srgbClr val="073EB9"/>
                </a:solidFill>
                <a:latin typeface="Copperplate Gothic Bold" pitchFamily="34" charset="0"/>
              </a:rPr>
              <a:t>A</a:t>
            </a:r>
            <a:r>
              <a:rPr lang="en-US" sz="6600" dirty="0" smtClean="0">
                <a:solidFill>
                  <a:srgbClr val="92D050"/>
                </a:solidFill>
                <a:latin typeface="Copperplate Gothic Bold" pitchFamily="34" charset="0"/>
              </a:rPr>
              <a:t>N</a:t>
            </a:r>
            <a:r>
              <a:rPr lang="en-US" sz="6600" dirty="0" smtClean="0">
                <a:solidFill>
                  <a:srgbClr val="073EB9"/>
                </a:solidFill>
                <a:latin typeface="Copperplate Gothic Bold" pitchFamily="34" charset="0"/>
              </a:rPr>
              <a:t>E</a:t>
            </a:r>
            <a:r>
              <a:rPr lang="en-US" sz="6600" dirty="0" smtClean="0">
                <a:solidFill>
                  <a:srgbClr val="92D050"/>
                </a:solidFill>
                <a:latin typeface="Copperplate Gothic Bold" pitchFamily="34" charset="0"/>
              </a:rPr>
              <a:t>T</a:t>
            </a:r>
            <a:endParaRPr lang="en-US" sz="7200" dirty="0">
              <a:solidFill>
                <a:srgbClr val="92D050"/>
              </a:solidFill>
              <a:latin typeface="Copperplate Gothic Bold"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400" advTm="7161">
        <p14:ripple/>
      </p:transition>
    </mc:Choice>
    <mc:Fallback>
      <p:transition spd="slow" advTm="7161">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worldphoto360.com/wp-content/uploads/2010/05/ozone-layer.jpg"/>
          <p:cNvPicPr/>
          <p:nvPr/>
        </p:nvPicPr>
        <p:blipFill>
          <a:blip r:embed="rId2" cstate="print"/>
          <a:srcRect/>
          <a:stretch>
            <a:fillRect/>
          </a:stretch>
        </p:blipFill>
        <p:spPr bwMode="auto">
          <a:xfrm>
            <a:off x="228600" y="228600"/>
            <a:ext cx="8686800" cy="6400800"/>
          </a:xfrm>
          <a:prstGeom prst="rect">
            <a:avLst/>
          </a:prstGeom>
          <a:noFill/>
          <a:ln w="9525">
            <a:noFill/>
            <a:miter lim="800000"/>
            <a:headEnd/>
            <a:tailEnd/>
          </a:ln>
        </p:spPr>
      </p:pic>
      <p:sp>
        <p:nvSpPr>
          <p:cNvPr id="3" name="Title 2"/>
          <p:cNvSpPr>
            <a:spLocks noGrp="1"/>
          </p:cNvSpPr>
          <p:nvPr>
            <p:ph type="title"/>
          </p:nvPr>
        </p:nvSpPr>
        <p:spPr>
          <a:xfrm rot="20337275">
            <a:off x="304800" y="2133600"/>
            <a:ext cx="8229600" cy="1143000"/>
          </a:xfrm>
        </p:spPr>
        <p:txBody>
          <a:bodyPr>
            <a:noAutofit/>
          </a:bodyPr>
          <a:lstStyle/>
          <a:p>
            <a:r>
              <a:rPr lang="en-US" sz="6000" b="1" dirty="0" smtClean="0">
                <a:solidFill>
                  <a:srgbClr val="FF0000"/>
                </a:solidFill>
              </a:rPr>
              <a:t>OZONE LAYER DEPLETION</a:t>
            </a:r>
            <a:endParaRPr lang="en-US" sz="6000" b="1"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400" advTm="1654">
        <p14:ripple/>
      </p:transition>
    </mc:Choice>
    <mc:Fallback>
      <p:transition spd="slow" advTm="1654">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acwastewatcher.org/data/library/images/ozone-cartoons.jpg"/>
          <p:cNvPicPr>
            <a:picLocks noChangeAspect="1" noChangeArrowheads="1"/>
          </p:cNvPicPr>
          <p:nvPr/>
        </p:nvPicPr>
        <p:blipFill>
          <a:blip r:embed="rId3" cstate="print"/>
          <a:srcRect/>
          <a:stretch>
            <a:fillRect/>
          </a:stretch>
        </p:blipFill>
        <p:spPr bwMode="auto">
          <a:xfrm>
            <a:off x="152401" y="152400"/>
            <a:ext cx="2438400" cy="6400800"/>
          </a:xfrm>
          <a:prstGeom prst="rect">
            <a:avLst/>
          </a:prstGeom>
          <a:noFill/>
        </p:spPr>
      </p:pic>
      <p:sp>
        <p:nvSpPr>
          <p:cNvPr id="4" name="Rectangle 3"/>
          <p:cNvSpPr/>
          <p:nvPr/>
        </p:nvSpPr>
        <p:spPr>
          <a:xfrm>
            <a:off x="2743200" y="1"/>
            <a:ext cx="6400800" cy="6863417"/>
          </a:xfrm>
          <a:prstGeom prst="rect">
            <a:avLst/>
          </a:prstGeom>
        </p:spPr>
        <p:txBody>
          <a:bodyPr wrap="square">
            <a:spAutoFit/>
          </a:bodyPr>
          <a:lstStyle/>
          <a:p>
            <a:r>
              <a:rPr lang="en-US" sz="2000" b="1" dirty="0" smtClean="0">
                <a:latin typeface="Arabic Typesetting" pitchFamily="66" charset="-78"/>
                <a:cs typeface="Arabic Typesetting" pitchFamily="66" charset="-78"/>
              </a:rPr>
              <a:t>The ozone layer is a layer of </a:t>
            </a:r>
            <a:r>
              <a:rPr lang="en-US" sz="2000" b="1" u="sng" dirty="0" smtClean="0">
                <a:latin typeface="Arabic Typesetting" pitchFamily="66" charset="-78"/>
                <a:cs typeface="Arabic Typesetting" pitchFamily="66" charset="-78"/>
                <a:hlinkClick r:id="rId4" tooltip="Ozone"/>
              </a:rPr>
              <a:t>ozone</a:t>
            </a:r>
            <a:r>
              <a:rPr lang="en-US" sz="2000" b="1" dirty="0" smtClean="0">
                <a:latin typeface="Arabic Typesetting" pitchFamily="66" charset="-78"/>
                <a:cs typeface="Arabic Typesetting" pitchFamily="66" charset="-78"/>
              </a:rPr>
              <a:t> high up in the </a:t>
            </a:r>
            <a:r>
              <a:rPr lang="en-US" sz="2000" b="1" u="sng" dirty="0" smtClean="0">
                <a:latin typeface="Arabic Typesetting" pitchFamily="66" charset="-78"/>
                <a:cs typeface="Arabic Typesetting" pitchFamily="66" charset="-78"/>
                <a:hlinkClick r:id="rId5" tooltip="Earth"/>
              </a:rPr>
              <a:t>Earth</a:t>
            </a:r>
            <a:r>
              <a:rPr lang="en-US" sz="2000" b="1" dirty="0" smtClean="0">
                <a:latin typeface="Arabic Typesetting" pitchFamily="66" charset="-78"/>
                <a:cs typeface="Arabic Typesetting" pitchFamily="66" charset="-78"/>
              </a:rPr>
              <a:t>'s atmosphere (</a:t>
            </a:r>
            <a:r>
              <a:rPr lang="en-US" sz="2000" b="1" u="sng" dirty="0" smtClean="0">
                <a:latin typeface="Arabic Typesetting" pitchFamily="66" charset="-78"/>
                <a:cs typeface="Arabic Typesetting" pitchFamily="66" charset="-78"/>
                <a:hlinkClick r:id="rId6" tooltip="Stratosphere (not yet started)"/>
              </a:rPr>
              <a:t>stratosphere</a:t>
            </a:r>
            <a:r>
              <a:rPr lang="en-US" sz="2000" b="1" dirty="0" smtClean="0">
                <a:latin typeface="Arabic Typesetting" pitchFamily="66" charset="-78"/>
                <a:cs typeface="Arabic Typesetting" pitchFamily="66" charset="-78"/>
              </a:rPr>
              <a:t>). In the region between about 10 kilometers and about 50 kilometers above ground, the atmosphere contains more </a:t>
            </a:r>
            <a:r>
              <a:rPr lang="en-US" sz="2000" b="1" u="sng" dirty="0" smtClean="0">
                <a:latin typeface="Arabic Typesetting" pitchFamily="66" charset="-78"/>
                <a:cs typeface="Arabic Typesetting" pitchFamily="66" charset="-78"/>
                <a:hlinkClick r:id="rId4" tooltip="Ozone"/>
              </a:rPr>
              <a:t>ozone</a:t>
            </a:r>
            <a:r>
              <a:rPr lang="en-US" sz="2000" b="1" dirty="0" smtClean="0">
                <a:latin typeface="Arabic Typesetting" pitchFamily="66" charset="-78"/>
                <a:cs typeface="Arabic Typesetting" pitchFamily="66" charset="-78"/>
              </a:rPr>
              <a:t> (O</a:t>
            </a:r>
            <a:r>
              <a:rPr lang="en-US" sz="2000" b="1" baseline="-25000" dirty="0" smtClean="0">
                <a:latin typeface="Arabic Typesetting" pitchFamily="66" charset="-78"/>
                <a:cs typeface="Arabic Typesetting" pitchFamily="66" charset="-78"/>
              </a:rPr>
              <a:t>3</a:t>
            </a:r>
            <a:r>
              <a:rPr lang="en-US" sz="2000" b="1" dirty="0" smtClean="0">
                <a:latin typeface="Arabic Typesetting" pitchFamily="66" charset="-78"/>
                <a:cs typeface="Arabic Typesetting" pitchFamily="66" charset="-78"/>
              </a:rPr>
              <a:t>). The exact amount of ozone that can be found varies, the </a:t>
            </a:r>
            <a:r>
              <a:rPr lang="en-US" sz="2000" b="1" u="sng" dirty="0" smtClean="0">
                <a:latin typeface="Arabic Typesetting" pitchFamily="66" charset="-78"/>
                <a:cs typeface="Arabic Typesetting" pitchFamily="66" charset="-78"/>
                <a:hlinkClick r:id="rId7" tooltip="Season"/>
              </a:rPr>
              <a:t>seasons</a:t>
            </a:r>
            <a:r>
              <a:rPr lang="en-US" sz="2000" b="1" dirty="0" smtClean="0">
                <a:latin typeface="Arabic Typesetting" pitchFamily="66" charset="-78"/>
                <a:cs typeface="Arabic Typesetting" pitchFamily="66" charset="-78"/>
              </a:rPr>
              <a:t> influence it; it is also different in different places on the earth. </a:t>
            </a:r>
            <a:r>
              <a:rPr lang="en-US" sz="2000" b="1" u="sng" baseline="30000" dirty="0" smtClean="0">
                <a:latin typeface="Arabic Typesetting" pitchFamily="66" charset="-78"/>
                <a:cs typeface="Arabic Typesetting" pitchFamily="66" charset="-78"/>
                <a:hlinkClick r:id="rId8"/>
              </a:rPr>
              <a:t>[1]</a:t>
            </a:r>
            <a:r>
              <a:rPr lang="en-US" sz="2000" b="1" dirty="0" smtClean="0">
                <a:latin typeface="Arabic Typesetting" pitchFamily="66" charset="-78"/>
                <a:cs typeface="Arabic Typesetting" pitchFamily="66" charset="-78"/>
              </a:rPr>
              <a:t> This layer can absorb between 93 and 99 percent of the </a:t>
            </a:r>
            <a:r>
              <a:rPr lang="en-US" sz="2000" b="1" u="sng" dirty="0" smtClean="0">
                <a:latin typeface="Arabic Typesetting" pitchFamily="66" charset="-78"/>
                <a:cs typeface="Arabic Typesetting" pitchFamily="66" charset="-78"/>
                <a:hlinkClick r:id="rId9" tooltip="Ultraviolet"/>
              </a:rPr>
              <a:t>ultraviolet</a:t>
            </a:r>
            <a:r>
              <a:rPr lang="en-US" sz="2000" b="1" dirty="0" smtClean="0">
                <a:latin typeface="Arabic Typesetting" pitchFamily="66" charset="-78"/>
                <a:cs typeface="Arabic Typesetting" pitchFamily="66" charset="-78"/>
              </a:rPr>
              <a:t> </a:t>
            </a:r>
            <a:r>
              <a:rPr lang="en-US" sz="2000" b="1" u="sng" dirty="0" smtClean="0">
                <a:latin typeface="Arabic Typesetting" pitchFamily="66" charset="-78"/>
                <a:cs typeface="Arabic Typesetting" pitchFamily="66" charset="-78"/>
                <a:hlinkClick r:id="rId10" tooltip="Radiation"/>
              </a:rPr>
              <a:t>radiation</a:t>
            </a:r>
            <a:r>
              <a:rPr lang="en-US" sz="2000" b="1" dirty="0" smtClean="0">
                <a:latin typeface="Arabic Typesetting" pitchFamily="66" charset="-78"/>
                <a:cs typeface="Arabic Typesetting" pitchFamily="66" charset="-78"/>
              </a:rPr>
              <a:t> from the </a:t>
            </a:r>
            <a:r>
              <a:rPr lang="en-US" sz="2000" b="1" u="sng" dirty="0" smtClean="0">
                <a:latin typeface="Arabic Typesetting" pitchFamily="66" charset="-78"/>
                <a:cs typeface="Arabic Typesetting" pitchFamily="66" charset="-78"/>
                <a:hlinkClick r:id="rId11" tooltip="Sun"/>
              </a:rPr>
              <a:t>sun</a:t>
            </a:r>
            <a:r>
              <a:rPr lang="en-US" sz="2000" b="1" dirty="0" smtClean="0">
                <a:latin typeface="Arabic Typesetting" pitchFamily="66" charset="-78"/>
                <a:cs typeface="Arabic Typesetting" pitchFamily="66" charset="-78"/>
              </a:rPr>
              <a:t>.</a:t>
            </a:r>
            <a:r>
              <a:rPr lang="en-US" sz="2000" b="1" u="sng" baseline="30000" dirty="0" smtClean="0">
                <a:latin typeface="Arabic Typesetting" pitchFamily="66" charset="-78"/>
                <a:cs typeface="Arabic Typesetting" pitchFamily="66" charset="-78"/>
                <a:hlinkClick r:id="rId8"/>
              </a:rPr>
              <a:t>[2]</a:t>
            </a:r>
            <a:r>
              <a:rPr lang="en-US" sz="2000" b="1" dirty="0" smtClean="0">
                <a:latin typeface="Arabic Typesetting" pitchFamily="66" charset="-78"/>
                <a:cs typeface="Arabic Typesetting" pitchFamily="66" charset="-78"/>
              </a:rPr>
              <a:t> This radiation is dangerous to many living </a:t>
            </a:r>
            <a:r>
              <a:rPr lang="en-US" sz="2000" b="1" u="sng" dirty="0" smtClean="0">
                <a:latin typeface="Arabic Typesetting" pitchFamily="66" charset="-78"/>
                <a:cs typeface="Arabic Typesetting" pitchFamily="66" charset="-78"/>
                <a:hlinkClick r:id="rId12" tooltip="Organism"/>
              </a:rPr>
              <a:t>organisms</a:t>
            </a:r>
            <a:r>
              <a:rPr lang="en-US" sz="2000" b="1" dirty="0" smtClean="0">
                <a:latin typeface="Arabic Typesetting" pitchFamily="66" charset="-78"/>
                <a:cs typeface="Arabic Typesetting" pitchFamily="66" charset="-78"/>
              </a:rPr>
              <a:t> on earth.</a:t>
            </a:r>
          </a:p>
          <a:p>
            <a:r>
              <a:rPr lang="en-US" sz="2000" b="1" dirty="0" smtClean="0">
                <a:latin typeface="Arabic Typesetting" pitchFamily="66" charset="-78"/>
                <a:cs typeface="Arabic Typesetting" pitchFamily="66" charset="-78"/>
              </a:rPr>
              <a:t>Over the last hundred years the ozone layer has been </a:t>
            </a:r>
            <a:r>
              <a:rPr lang="en-US" sz="2000" b="1" u="sng" dirty="0" smtClean="0">
                <a:latin typeface="Arabic Typesetting" pitchFamily="66" charset="-78"/>
                <a:cs typeface="Arabic Typesetting" pitchFamily="66" charset="-78"/>
                <a:hlinkClick r:id="rId13" tooltip="wikt:damage"/>
              </a:rPr>
              <a:t>damaged</a:t>
            </a:r>
            <a:r>
              <a:rPr lang="en-US" sz="2000" b="1" dirty="0" smtClean="0">
                <a:latin typeface="Arabic Typesetting" pitchFamily="66" charset="-78"/>
                <a:cs typeface="Arabic Typesetting" pitchFamily="66" charset="-78"/>
              </a:rPr>
              <a:t> by man-made </a:t>
            </a:r>
            <a:r>
              <a:rPr lang="en-US" sz="2000" b="1" u="sng" dirty="0" smtClean="0">
                <a:latin typeface="Arabic Typesetting" pitchFamily="66" charset="-78"/>
                <a:cs typeface="Arabic Typesetting" pitchFamily="66" charset="-78"/>
                <a:hlinkClick r:id="rId14" tooltip="Chemicals"/>
              </a:rPr>
              <a:t>chemicals</a:t>
            </a:r>
            <a:r>
              <a:rPr lang="en-US" sz="2000" b="1" dirty="0" smtClean="0">
                <a:latin typeface="Arabic Typesetting" pitchFamily="66" charset="-78"/>
                <a:cs typeface="Arabic Typesetting" pitchFamily="66" charset="-78"/>
              </a:rPr>
              <a:t>, especially ones called CFCs (</a:t>
            </a:r>
            <a:r>
              <a:rPr lang="en-US" sz="2000" b="1" u="sng" dirty="0" smtClean="0">
                <a:latin typeface="Arabic Typesetting" pitchFamily="66" charset="-78"/>
                <a:cs typeface="Arabic Typesetting" pitchFamily="66" charset="-78"/>
                <a:hlinkClick r:id="rId15" tooltip="Chlorofluorocarbon"/>
              </a:rPr>
              <a:t>chlorofluorocarbons</a:t>
            </a:r>
            <a:r>
              <a:rPr lang="en-US" sz="2000" b="1" dirty="0" smtClean="0">
                <a:latin typeface="Arabic Typesetting" pitchFamily="66" charset="-78"/>
                <a:cs typeface="Arabic Typesetting" pitchFamily="66" charset="-78"/>
              </a:rPr>
              <a:t>). CFCs were used in </a:t>
            </a:r>
            <a:r>
              <a:rPr lang="en-US" sz="2000" b="1" u="sng" dirty="0" smtClean="0">
                <a:latin typeface="Arabic Typesetting" pitchFamily="66" charset="-78"/>
                <a:cs typeface="Arabic Typesetting" pitchFamily="66" charset="-78"/>
                <a:hlinkClick r:id="rId16" tooltip="Spray can (not yet started)"/>
              </a:rPr>
              <a:t>spray cans</a:t>
            </a:r>
            <a:r>
              <a:rPr lang="en-US" sz="2000" b="1" dirty="0" smtClean="0">
                <a:latin typeface="Arabic Typesetting" pitchFamily="66" charset="-78"/>
                <a:cs typeface="Arabic Typesetting" pitchFamily="66" charset="-78"/>
              </a:rPr>
              <a:t>, but also as </a:t>
            </a:r>
            <a:r>
              <a:rPr lang="en-US" sz="2000" b="1" u="sng" dirty="0" smtClean="0">
                <a:latin typeface="Arabic Typesetting" pitchFamily="66" charset="-78"/>
                <a:cs typeface="Arabic Typesetting" pitchFamily="66" charset="-78"/>
                <a:hlinkClick r:id="rId17" tooltip="Solvent"/>
              </a:rPr>
              <a:t>solvents</a:t>
            </a:r>
            <a:r>
              <a:rPr lang="en-US" sz="2000" b="1" dirty="0" smtClean="0">
                <a:latin typeface="Arabic Typesetting" pitchFamily="66" charset="-78"/>
                <a:cs typeface="Arabic Typesetting" pitchFamily="66" charset="-78"/>
              </a:rPr>
              <a:t> or as </a:t>
            </a:r>
            <a:r>
              <a:rPr lang="en-US" sz="2000" b="1" u="sng" dirty="0" smtClean="0">
                <a:latin typeface="Arabic Typesetting" pitchFamily="66" charset="-78"/>
                <a:cs typeface="Arabic Typesetting" pitchFamily="66" charset="-78"/>
                <a:hlinkClick r:id="rId18" tooltip="Cooling agent (not yet started)"/>
              </a:rPr>
              <a:t>cooling agents</a:t>
            </a:r>
            <a:r>
              <a:rPr lang="en-US" sz="2000" b="1" dirty="0" smtClean="0">
                <a:latin typeface="Arabic Typesetting" pitchFamily="66" charset="-78"/>
                <a:cs typeface="Arabic Typesetting" pitchFamily="66" charset="-78"/>
              </a:rPr>
              <a:t> in </a:t>
            </a:r>
            <a:r>
              <a:rPr lang="en-US" sz="2000" b="1" u="sng" dirty="0" smtClean="0">
                <a:latin typeface="Arabic Typesetting" pitchFamily="66" charset="-78"/>
                <a:cs typeface="Arabic Typesetting" pitchFamily="66" charset="-78"/>
                <a:hlinkClick r:id="rId19" tooltip="Refrigerator"/>
              </a:rPr>
              <a:t>refrigerators</a:t>
            </a:r>
            <a:r>
              <a:rPr lang="en-US" sz="2000" b="1" dirty="0" smtClean="0">
                <a:latin typeface="Arabic Typesetting" pitchFamily="66" charset="-78"/>
                <a:cs typeface="Arabic Typesetting" pitchFamily="66" charset="-78"/>
              </a:rPr>
              <a:t>. They have been replaced by other substances for most applications. There is now a hole in the layer over </a:t>
            </a:r>
            <a:r>
              <a:rPr lang="en-US" sz="2000" b="1" u="sng" dirty="0" smtClean="0">
                <a:latin typeface="Arabic Typesetting" pitchFamily="66" charset="-78"/>
                <a:cs typeface="Arabic Typesetting" pitchFamily="66" charset="-78"/>
                <a:hlinkClick r:id="rId20" tooltip="Antarctica"/>
              </a:rPr>
              <a:t>Antarctica</a:t>
            </a:r>
            <a:r>
              <a:rPr lang="en-US" sz="2000" b="1" dirty="0" smtClean="0">
                <a:latin typeface="Arabic Typesetting" pitchFamily="66" charset="-78"/>
                <a:cs typeface="Arabic Typesetting" pitchFamily="66" charset="-78"/>
              </a:rPr>
              <a:t>. This means that there will be more ozone in the atmosphere, and that </a:t>
            </a:r>
            <a:r>
              <a:rPr lang="en-US" sz="2000" b="1" u="sng" dirty="0" smtClean="0">
                <a:latin typeface="Arabic Typesetting" pitchFamily="66" charset="-78"/>
                <a:cs typeface="Arabic Typesetting" pitchFamily="66" charset="-78"/>
                <a:hlinkClick r:id="rId21" tooltip="Disease"/>
              </a:rPr>
              <a:t>diseases</a:t>
            </a:r>
            <a:r>
              <a:rPr lang="en-US" sz="2000" b="1" dirty="0" smtClean="0">
                <a:latin typeface="Arabic Typesetting" pitchFamily="66" charset="-78"/>
                <a:cs typeface="Arabic Typesetting" pitchFamily="66" charset="-78"/>
              </a:rPr>
              <a:t> of the </a:t>
            </a:r>
            <a:r>
              <a:rPr lang="en-US" sz="2000" b="1" u="sng" dirty="0" smtClean="0">
                <a:latin typeface="Arabic Typesetting" pitchFamily="66" charset="-78"/>
                <a:cs typeface="Arabic Typesetting" pitchFamily="66" charset="-78"/>
                <a:hlinkClick r:id="rId22" tooltip="Skin"/>
              </a:rPr>
              <a:t>skin</a:t>
            </a:r>
            <a:r>
              <a:rPr lang="en-US" sz="2000" b="1" dirty="0" smtClean="0">
                <a:latin typeface="Arabic Typesetting" pitchFamily="66" charset="-78"/>
                <a:cs typeface="Arabic Typesetting" pitchFamily="66" charset="-78"/>
              </a:rPr>
              <a:t> which are related to this UV radiation will be more common</a:t>
            </a:r>
            <a:endParaRPr lang="en-US" sz="2000" b="1" dirty="0">
              <a:latin typeface="Arabic Typesetting" pitchFamily="66" charset="-78"/>
              <a:cs typeface="Arabic Typesetting" pitchFamily="66"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400" advTm="2356">
        <p14:ripple/>
      </p:transition>
    </mc:Choice>
    <mc:Fallback>
      <p:transition spd="slow" advTm="2356">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uranium-stocks.net/wp-content/img/2007/07/chinapoll.gif"/>
          <p:cNvPicPr>
            <a:picLocks noChangeAspect="1" noChangeArrowheads="1"/>
          </p:cNvPicPr>
          <p:nvPr/>
        </p:nvPicPr>
        <p:blipFill>
          <a:blip r:embed="rId2" cstate="print"/>
          <a:srcRect/>
          <a:stretch>
            <a:fillRect/>
          </a:stretch>
        </p:blipFill>
        <p:spPr bwMode="auto">
          <a:xfrm>
            <a:off x="533400" y="457200"/>
            <a:ext cx="8305800" cy="6019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4580" name="AutoShape 4" descr="http://www.pasadena.edu/wetlands_research/images/coastal_pollution.jpg"/>
          <p:cNvSpPr>
            <a:spLocks noChangeAspect="1" noChangeArrowheads="1"/>
          </p:cNvSpPr>
          <p:nvPr/>
        </p:nvSpPr>
        <p:spPr bwMode="auto">
          <a:xfrm>
            <a:off x="0" y="0"/>
            <a:ext cx="6400800" cy="42291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Title 4"/>
          <p:cNvSpPr>
            <a:spLocks noGrp="1"/>
          </p:cNvSpPr>
          <p:nvPr>
            <p:ph type="title"/>
          </p:nvPr>
        </p:nvSpPr>
        <p:spPr>
          <a:xfrm rot="19798024">
            <a:off x="419372" y="2363717"/>
            <a:ext cx="8229600" cy="1143000"/>
          </a:xfrm>
        </p:spPr>
        <p:txBody>
          <a:bodyPr>
            <a:noAutofit/>
          </a:bodyPr>
          <a:lstStyle/>
          <a:p>
            <a:r>
              <a:rPr lang="en-US" sz="11500" dirty="0" smtClean="0">
                <a:solidFill>
                  <a:srgbClr val="FF0000"/>
                </a:solidFill>
              </a:rPr>
              <a:t>POLLUTION </a:t>
            </a:r>
            <a:endParaRPr lang="en-US" sz="11500"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400" advTm="2433">
        <p14:ripple/>
      </p:transition>
    </mc:Choice>
    <mc:Fallback>
      <p:transition spd="slow" advTm="2433">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mynews.in/News/dailyimage/news/Industrial%20Pollution--350-1.jpg"/>
          <p:cNvPicPr>
            <a:picLocks noChangeAspect="1" noChangeArrowheads="1"/>
          </p:cNvPicPr>
          <p:nvPr/>
        </p:nvPicPr>
        <p:blipFill>
          <a:blip r:embed="rId2" cstate="print"/>
          <a:srcRect/>
          <a:stretch>
            <a:fillRect/>
          </a:stretch>
        </p:blipFill>
        <p:spPr bwMode="auto">
          <a:xfrm>
            <a:off x="0" y="0"/>
            <a:ext cx="3333750" cy="6858000"/>
          </a:xfrm>
          <a:prstGeom prst="rect">
            <a:avLst/>
          </a:prstGeom>
          <a:noFill/>
        </p:spPr>
      </p:pic>
      <p:sp>
        <p:nvSpPr>
          <p:cNvPr id="4" name="Rectangle 3"/>
          <p:cNvSpPr/>
          <p:nvPr/>
        </p:nvSpPr>
        <p:spPr>
          <a:xfrm>
            <a:off x="3505200" y="0"/>
            <a:ext cx="5334000" cy="6632585"/>
          </a:xfrm>
          <a:prstGeom prst="rect">
            <a:avLst/>
          </a:prstGeom>
        </p:spPr>
        <p:txBody>
          <a:bodyPr wrap="square">
            <a:spAutoFit/>
          </a:bodyPr>
          <a:lstStyle/>
          <a:p>
            <a:r>
              <a:rPr lang="en-US" sz="2500" b="1" dirty="0" smtClean="0">
                <a:latin typeface="Arabic Typesetting" pitchFamily="66" charset="-78"/>
                <a:cs typeface="Arabic Typesetting" pitchFamily="66" charset="-78"/>
              </a:rPr>
              <a:t>Pollution</a:t>
            </a:r>
            <a:r>
              <a:rPr lang="en-US" sz="2500" dirty="0" smtClean="0">
                <a:latin typeface="Arabic Typesetting" pitchFamily="66" charset="-78"/>
                <a:cs typeface="Arabic Typesetting" pitchFamily="66" charset="-78"/>
              </a:rPr>
              <a:t> is the introduction of contaminants into a natural environment that causes instability, disorder, harm or discomfort to the </a:t>
            </a:r>
            <a:r>
              <a:rPr lang="en-US" sz="2500" dirty="0" smtClean="0">
                <a:latin typeface="Arabic Typesetting" pitchFamily="66" charset="-78"/>
                <a:cs typeface="Arabic Typesetting" pitchFamily="66" charset="-78"/>
                <a:hlinkClick r:id="rId3" action="ppaction://hlinkfile" tooltip="Ecosystem"/>
              </a:rPr>
              <a:t>ecosystem</a:t>
            </a:r>
            <a:r>
              <a:rPr lang="en-US" sz="2500" dirty="0" smtClean="0">
                <a:latin typeface="Arabic Typesetting" pitchFamily="66" charset="-78"/>
                <a:cs typeface="Arabic Typesetting" pitchFamily="66" charset="-78"/>
              </a:rPr>
              <a:t> i.e. physical systems or living organisms.</a:t>
            </a:r>
            <a:r>
              <a:rPr lang="en-US" sz="2500" baseline="30000" dirty="0" smtClean="0">
                <a:latin typeface="Arabic Typesetting" pitchFamily="66" charset="-78"/>
                <a:cs typeface="Arabic Typesetting" pitchFamily="66" charset="-78"/>
                <a:hlinkClick r:id="" action="ppaction://hlinkfile"/>
              </a:rPr>
              <a:t>[1]</a:t>
            </a:r>
            <a:r>
              <a:rPr lang="en-US" sz="2500" dirty="0" smtClean="0">
                <a:latin typeface="Arabic Typesetting" pitchFamily="66" charset="-78"/>
                <a:cs typeface="Arabic Typesetting" pitchFamily="66" charset="-78"/>
              </a:rPr>
              <a:t> Pollution can take the form of </a:t>
            </a:r>
            <a:r>
              <a:rPr lang="en-US" sz="2500" dirty="0" smtClean="0">
                <a:latin typeface="Arabic Typesetting" pitchFamily="66" charset="-78"/>
                <a:cs typeface="Arabic Typesetting" pitchFamily="66" charset="-78"/>
                <a:hlinkClick r:id="rId4" action="ppaction://hlinkfile" tooltip="Chemical substance"/>
              </a:rPr>
              <a:t>chemical substances</a:t>
            </a:r>
            <a:r>
              <a:rPr lang="en-US" sz="2500" dirty="0" smtClean="0">
                <a:latin typeface="Arabic Typesetting" pitchFamily="66" charset="-78"/>
                <a:cs typeface="Arabic Typesetting" pitchFamily="66" charset="-78"/>
              </a:rPr>
              <a:t> or </a:t>
            </a:r>
            <a:r>
              <a:rPr lang="en-US" sz="2500" dirty="0" smtClean="0">
                <a:latin typeface="Arabic Typesetting" pitchFamily="66" charset="-78"/>
                <a:cs typeface="Arabic Typesetting" pitchFamily="66" charset="-78"/>
                <a:hlinkClick r:id="rId5" action="ppaction://hlinkfile" tooltip="Energy"/>
              </a:rPr>
              <a:t>energy</a:t>
            </a:r>
            <a:r>
              <a:rPr lang="en-US" sz="2500" dirty="0" smtClean="0">
                <a:latin typeface="Arabic Typesetting" pitchFamily="66" charset="-78"/>
                <a:cs typeface="Arabic Typesetting" pitchFamily="66" charset="-78"/>
              </a:rPr>
              <a:t>, such as noise, heat, or light. Pollutants, the elements of pollution, can be foreign substances or energies, or naturally occurring; when naturally occurring, they are considered contaminants when they exceed natural levels. the major cause of pollution is the carbon dioxide and smoke released when fossil fuels are burnt</a:t>
            </a:r>
            <a:endParaRPr lang="en-US" sz="2500" dirty="0">
              <a:latin typeface="Arabic Typesetting" pitchFamily="66" charset="-78"/>
              <a:cs typeface="Arabic Typesetting" pitchFamily="66"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400" advTm="2153">
        <p14:ripple/>
      </p:transition>
    </mc:Choice>
    <mc:Fallback>
      <p:transition spd="slow" advTm="2153">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1143000"/>
          </a:xfrm>
        </p:spPr>
        <p:txBody>
          <a:bodyPr/>
          <a:lstStyle/>
          <a:p>
            <a:r>
              <a:rPr lang="en-US" dirty="0" smtClean="0">
                <a:solidFill>
                  <a:srgbClr val="92D050"/>
                </a:solidFill>
              </a:rPr>
              <a:t>P</a:t>
            </a:r>
            <a:r>
              <a:rPr lang="en-US" dirty="0" smtClean="0"/>
              <a:t>R</a:t>
            </a:r>
            <a:r>
              <a:rPr lang="en-US" dirty="0" smtClean="0">
                <a:solidFill>
                  <a:srgbClr val="92D050"/>
                </a:solidFill>
              </a:rPr>
              <a:t>O</a:t>
            </a:r>
            <a:r>
              <a:rPr lang="en-US" dirty="0" smtClean="0"/>
              <a:t>J</a:t>
            </a:r>
            <a:r>
              <a:rPr lang="en-US" dirty="0" smtClean="0">
                <a:solidFill>
                  <a:srgbClr val="92D050"/>
                </a:solidFill>
              </a:rPr>
              <a:t>E</a:t>
            </a:r>
            <a:r>
              <a:rPr lang="en-US" dirty="0" smtClean="0"/>
              <a:t>C</a:t>
            </a:r>
            <a:r>
              <a:rPr lang="en-US" dirty="0" smtClean="0">
                <a:solidFill>
                  <a:srgbClr val="92D050"/>
                </a:solidFill>
              </a:rPr>
              <a:t>T : </a:t>
            </a:r>
            <a:r>
              <a:rPr lang="en-US" dirty="0" smtClean="0"/>
              <a:t>S</a:t>
            </a:r>
            <a:r>
              <a:rPr lang="en-US" dirty="0" smtClean="0">
                <a:solidFill>
                  <a:srgbClr val="92D050"/>
                </a:solidFill>
              </a:rPr>
              <a:t>A</a:t>
            </a:r>
            <a:r>
              <a:rPr lang="en-US" dirty="0" smtClean="0"/>
              <a:t>V</a:t>
            </a:r>
            <a:r>
              <a:rPr lang="en-US" dirty="0" smtClean="0">
                <a:solidFill>
                  <a:srgbClr val="92D050"/>
                </a:solidFill>
              </a:rPr>
              <a:t>E </a:t>
            </a:r>
            <a:r>
              <a:rPr lang="en-US" dirty="0" smtClean="0"/>
              <a:t>P</a:t>
            </a:r>
            <a:r>
              <a:rPr lang="en-US" dirty="0" smtClean="0">
                <a:solidFill>
                  <a:srgbClr val="92D050"/>
                </a:solidFill>
              </a:rPr>
              <a:t>L</a:t>
            </a:r>
            <a:r>
              <a:rPr lang="en-US" dirty="0" smtClean="0"/>
              <a:t>A</a:t>
            </a:r>
            <a:r>
              <a:rPr lang="en-US" dirty="0" smtClean="0">
                <a:solidFill>
                  <a:srgbClr val="92D050"/>
                </a:solidFill>
              </a:rPr>
              <a:t>N</a:t>
            </a:r>
            <a:r>
              <a:rPr lang="en-US" dirty="0" smtClean="0"/>
              <a:t>E</a:t>
            </a:r>
            <a:r>
              <a:rPr lang="en-US" dirty="0" smtClean="0">
                <a:solidFill>
                  <a:srgbClr val="92D050"/>
                </a:solidFill>
              </a:rPr>
              <a:t>T </a:t>
            </a:r>
            <a:r>
              <a:rPr lang="en-US" dirty="0" smtClean="0"/>
              <a:t>E</a:t>
            </a:r>
            <a:r>
              <a:rPr lang="en-US" dirty="0" smtClean="0">
                <a:solidFill>
                  <a:srgbClr val="92D050"/>
                </a:solidFill>
              </a:rPr>
              <a:t>A</a:t>
            </a:r>
            <a:r>
              <a:rPr lang="en-US" dirty="0" smtClean="0"/>
              <a:t>R</a:t>
            </a:r>
            <a:r>
              <a:rPr lang="en-US" dirty="0" smtClean="0">
                <a:solidFill>
                  <a:srgbClr val="92D050"/>
                </a:solidFill>
              </a:rPr>
              <a:t>T</a:t>
            </a:r>
            <a:r>
              <a:rPr lang="en-US" dirty="0" smtClean="0"/>
              <a:t>H</a:t>
            </a:r>
            <a:endParaRPr lang="en-US" dirty="0"/>
          </a:p>
        </p:txBody>
      </p:sp>
      <p:pic>
        <p:nvPicPr>
          <p:cNvPr id="26626" name="Picture 2" descr="http://www.e-mailmarketing.com.au/growthcurve/aquasmart/earth_plant_crop.jpg"/>
          <p:cNvPicPr>
            <a:picLocks noChangeAspect="1" noChangeArrowheads="1"/>
          </p:cNvPicPr>
          <p:nvPr/>
        </p:nvPicPr>
        <p:blipFill>
          <a:blip r:embed="rId2" cstate="print"/>
          <a:srcRect/>
          <a:stretch>
            <a:fillRect/>
          </a:stretch>
        </p:blipFill>
        <p:spPr bwMode="auto">
          <a:xfrm>
            <a:off x="0" y="5257800"/>
            <a:ext cx="1219200" cy="1600200"/>
          </a:xfrm>
          <a:prstGeom prst="rect">
            <a:avLst/>
          </a:prstGeom>
          <a:noFill/>
        </p:spPr>
      </p:pic>
      <p:pic>
        <p:nvPicPr>
          <p:cNvPr id="4" name="Picture 2" descr="http://www.globallygreenliving.com/wp-content/uploads/2009/04/plant-a-tree.jpg"/>
          <p:cNvPicPr>
            <a:picLocks noChangeAspect="1" noChangeArrowheads="1"/>
          </p:cNvPicPr>
          <p:nvPr/>
        </p:nvPicPr>
        <p:blipFill>
          <a:blip r:embed="rId3" cstate="print"/>
          <a:srcRect/>
          <a:stretch>
            <a:fillRect/>
          </a:stretch>
        </p:blipFill>
        <p:spPr bwMode="auto">
          <a:xfrm>
            <a:off x="1219200" y="5257800"/>
            <a:ext cx="990600" cy="1600200"/>
          </a:xfrm>
          <a:prstGeom prst="rect">
            <a:avLst/>
          </a:prstGeom>
          <a:noFill/>
        </p:spPr>
      </p:pic>
      <p:pic>
        <p:nvPicPr>
          <p:cNvPr id="5" name="Picture 2" descr="http://www.e-mailmarketing.com.au/growthcurve/aquasmart/earth_plant_crop.jpg"/>
          <p:cNvPicPr>
            <a:picLocks noChangeAspect="1" noChangeArrowheads="1"/>
          </p:cNvPicPr>
          <p:nvPr/>
        </p:nvPicPr>
        <p:blipFill>
          <a:blip r:embed="rId2" cstate="print"/>
          <a:srcRect/>
          <a:stretch>
            <a:fillRect/>
          </a:stretch>
        </p:blipFill>
        <p:spPr bwMode="auto">
          <a:xfrm>
            <a:off x="2209800" y="5257800"/>
            <a:ext cx="1219200" cy="1600200"/>
          </a:xfrm>
          <a:prstGeom prst="rect">
            <a:avLst/>
          </a:prstGeom>
          <a:noFill/>
        </p:spPr>
      </p:pic>
      <p:pic>
        <p:nvPicPr>
          <p:cNvPr id="6" name="Picture 2" descr="http://www.globallygreenliving.com/wp-content/uploads/2009/04/plant-a-tree.jpg"/>
          <p:cNvPicPr>
            <a:picLocks noChangeAspect="1" noChangeArrowheads="1"/>
          </p:cNvPicPr>
          <p:nvPr/>
        </p:nvPicPr>
        <p:blipFill>
          <a:blip r:embed="rId3" cstate="print"/>
          <a:srcRect/>
          <a:stretch>
            <a:fillRect/>
          </a:stretch>
        </p:blipFill>
        <p:spPr bwMode="auto">
          <a:xfrm>
            <a:off x="5791200" y="5257800"/>
            <a:ext cx="990600" cy="1600200"/>
          </a:xfrm>
          <a:prstGeom prst="rect">
            <a:avLst/>
          </a:prstGeom>
          <a:noFill/>
        </p:spPr>
      </p:pic>
      <p:pic>
        <p:nvPicPr>
          <p:cNvPr id="7" name="Picture 2" descr="http://www.e-mailmarketing.com.au/growthcurve/aquasmart/earth_plant_crop.jpg"/>
          <p:cNvPicPr>
            <a:picLocks noChangeAspect="1" noChangeArrowheads="1"/>
          </p:cNvPicPr>
          <p:nvPr/>
        </p:nvPicPr>
        <p:blipFill>
          <a:blip r:embed="rId2" cstate="print"/>
          <a:srcRect/>
          <a:stretch>
            <a:fillRect/>
          </a:stretch>
        </p:blipFill>
        <p:spPr bwMode="auto">
          <a:xfrm>
            <a:off x="4648200" y="5257800"/>
            <a:ext cx="1219200" cy="1600200"/>
          </a:xfrm>
          <a:prstGeom prst="rect">
            <a:avLst/>
          </a:prstGeom>
          <a:noFill/>
        </p:spPr>
      </p:pic>
      <p:pic>
        <p:nvPicPr>
          <p:cNvPr id="8" name="Picture 2" descr="http://www.globallygreenliving.com/wp-content/uploads/2009/04/plant-a-tree.jpg"/>
          <p:cNvPicPr>
            <a:picLocks noChangeAspect="1" noChangeArrowheads="1"/>
          </p:cNvPicPr>
          <p:nvPr/>
        </p:nvPicPr>
        <p:blipFill>
          <a:blip r:embed="rId4" cstate="print"/>
          <a:srcRect/>
          <a:stretch>
            <a:fillRect/>
          </a:stretch>
        </p:blipFill>
        <p:spPr bwMode="auto">
          <a:xfrm>
            <a:off x="8001000" y="5257800"/>
            <a:ext cx="1143000" cy="1600200"/>
          </a:xfrm>
          <a:prstGeom prst="rect">
            <a:avLst/>
          </a:prstGeom>
          <a:noFill/>
        </p:spPr>
      </p:pic>
      <p:pic>
        <p:nvPicPr>
          <p:cNvPr id="9" name="Picture 2" descr="http://www.e-mailmarketing.com.au/growthcurve/aquasmart/earth_plant_crop.jpg"/>
          <p:cNvPicPr>
            <a:picLocks noChangeAspect="1" noChangeArrowheads="1"/>
          </p:cNvPicPr>
          <p:nvPr/>
        </p:nvPicPr>
        <p:blipFill>
          <a:blip r:embed="rId2" cstate="print"/>
          <a:srcRect/>
          <a:stretch>
            <a:fillRect/>
          </a:stretch>
        </p:blipFill>
        <p:spPr bwMode="auto">
          <a:xfrm>
            <a:off x="6705600" y="5257800"/>
            <a:ext cx="1295400" cy="1600200"/>
          </a:xfrm>
          <a:prstGeom prst="rect">
            <a:avLst/>
          </a:prstGeom>
          <a:noFill/>
        </p:spPr>
      </p:pic>
      <p:pic>
        <p:nvPicPr>
          <p:cNvPr id="11" name="Picture 2" descr="http://www.globallygreenliving.com/wp-content/uploads/2009/04/plant-a-tree.jpg"/>
          <p:cNvPicPr>
            <a:picLocks noChangeAspect="1" noChangeArrowheads="1"/>
          </p:cNvPicPr>
          <p:nvPr/>
        </p:nvPicPr>
        <p:blipFill>
          <a:blip r:embed="rId4" cstate="print"/>
          <a:srcRect/>
          <a:stretch>
            <a:fillRect/>
          </a:stretch>
        </p:blipFill>
        <p:spPr bwMode="auto">
          <a:xfrm>
            <a:off x="3429000" y="5257800"/>
            <a:ext cx="1219200" cy="1600200"/>
          </a:xfrm>
          <a:prstGeom prst="rect">
            <a:avLst/>
          </a:prstGeom>
          <a:noFill/>
        </p:spPr>
      </p:pic>
      <p:sp>
        <p:nvSpPr>
          <p:cNvPr id="12" name="TextBox 11"/>
          <p:cNvSpPr txBox="1"/>
          <p:nvPr/>
        </p:nvSpPr>
        <p:spPr>
          <a:xfrm>
            <a:off x="1752600" y="1524000"/>
            <a:ext cx="6019800" cy="584775"/>
          </a:xfrm>
          <a:prstGeom prst="rect">
            <a:avLst/>
          </a:prstGeom>
          <a:noFill/>
        </p:spPr>
        <p:txBody>
          <a:bodyPr wrap="square" rtlCol="0">
            <a:spAutoFit/>
          </a:bodyPr>
          <a:lstStyle/>
          <a:p>
            <a:r>
              <a:rPr lang="en-US" sz="3200" dirty="0" smtClean="0"/>
              <a:t>VIDYA DEVI JINDAL SCHOOL,HISAR</a:t>
            </a:r>
            <a:endParaRPr lang="en-US" sz="3200" dirty="0"/>
          </a:p>
        </p:txBody>
      </p:sp>
      <p:sp>
        <p:nvSpPr>
          <p:cNvPr id="13" name="TextBox 12"/>
          <p:cNvSpPr txBox="1"/>
          <p:nvPr/>
        </p:nvSpPr>
        <p:spPr>
          <a:xfrm>
            <a:off x="914400" y="2667000"/>
            <a:ext cx="6324600" cy="584775"/>
          </a:xfrm>
          <a:prstGeom prst="rect">
            <a:avLst/>
          </a:prstGeom>
          <a:noFill/>
        </p:spPr>
        <p:txBody>
          <a:bodyPr wrap="square" rtlCol="0">
            <a:spAutoFit/>
          </a:bodyPr>
          <a:lstStyle/>
          <a:p>
            <a:r>
              <a:rPr lang="en-US" sz="3200" dirty="0" smtClean="0"/>
              <a:t> </a:t>
            </a:r>
            <a:endParaRPr lang="en-US" sz="3200" dirty="0"/>
          </a:p>
        </p:txBody>
      </p:sp>
      <p:sp>
        <p:nvSpPr>
          <p:cNvPr id="14" name="TextBox 13"/>
          <p:cNvSpPr txBox="1"/>
          <p:nvPr/>
        </p:nvSpPr>
        <p:spPr>
          <a:xfrm>
            <a:off x="1447800" y="2362200"/>
            <a:ext cx="5943600" cy="1015663"/>
          </a:xfrm>
          <a:prstGeom prst="rect">
            <a:avLst/>
          </a:prstGeom>
          <a:noFill/>
        </p:spPr>
        <p:txBody>
          <a:bodyPr wrap="square" rtlCol="0">
            <a:spAutoFit/>
          </a:bodyPr>
          <a:lstStyle/>
          <a:p>
            <a:r>
              <a:rPr lang="en-US" sz="3200" dirty="0" smtClean="0"/>
              <a:t>MEMBERS :</a:t>
            </a:r>
            <a:r>
              <a:rPr lang="en-US" sz="2800" dirty="0" smtClean="0"/>
              <a:t>ALL THE GIRLS OF NATURE CLUB V.D.J.S</a:t>
            </a:r>
            <a:endParaRPr lang="en-US" sz="2800" dirty="0"/>
          </a:p>
        </p:txBody>
      </p:sp>
    </p:spTree>
  </p:cSld>
  <p:clrMapOvr>
    <a:masterClrMapping/>
  </p:clrMapOvr>
  <mc:AlternateContent xmlns:mc="http://schemas.openxmlformats.org/markup-compatibility/2006">
    <mc:Choice xmlns="" xmlns:p14="http://schemas.microsoft.com/office/powerpoint/2010/main" Requires="p14">
      <p:transition spd="slow" p14:dur="1400" advTm="889">
        <p14:ripple/>
      </p:transition>
    </mc:Choice>
    <mc:Fallback>
      <p:transition spd="slow" advTm="889">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fineartamerica.com/images-small/save-the-planet-earth-tanmay-singh.jpg"/>
          <p:cNvPicPr/>
          <p:nvPr/>
        </p:nvPicPr>
        <p:blipFill>
          <a:blip r:embed="rId2" cstate="print"/>
          <a:srcRect/>
          <a:stretch>
            <a:fillRect/>
          </a:stretch>
        </p:blipFill>
        <p:spPr bwMode="auto">
          <a:xfrm>
            <a:off x="304800" y="3581400"/>
            <a:ext cx="4114800" cy="3276600"/>
          </a:xfrm>
          <a:prstGeom prst="rect">
            <a:avLst/>
          </a:prstGeom>
          <a:ln>
            <a:noFill/>
          </a:ln>
          <a:effectLst>
            <a:softEdge rad="112500"/>
          </a:effectLst>
        </p:spPr>
      </p:pic>
      <p:pic>
        <p:nvPicPr>
          <p:cNvPr id="7" name="il_fi" descr="http://www.imbringingbloggingback.com/wp-content/kids-drawings-pollute.jpg"/>
          <p:cNvPicPr/>
          <p:nvPr/>
        </p:nvPicPr>
        <p:blipFill>
          <a:blip r:embed="rId3" cstate="print"/>
          <a:srcRect l="4487" t="2178" r="4807" b="10893"/>
          <a:stretch>
            <a:fillRect/>
          </a:stretch>
        </p:blipFill>
        <p:spPr bwMode="auto">
          <a:xfrm>
            <a:off x="228600" y="228600"/>
            <a:ext cx="4114800" cy="3200400"/>
          </a:xfrm>
          <a:prstGeom prst="rect">
            <a:avLst/>
          </a:prstGeom>
          <a:ln w="76200">
            <a:solidFill>
              <a:srgbClr val="FDFA7A"/>
            </a:solidFill>
          </a:ln>
          <a:effectLst>
            <a:softEdge rad="112500"/>
          </a:effectLst>
        </p:spPr>
      </p:pic>
      <p:pic>
        <p:nvPicPr>
          <p:cNvPr id="8" name="il_fi" descr="http://fineartamerica.com/watermark.html?id=611847"/>
          <p:cNvPicPr/>
          <p:nvPr/>
        </p:nvPicPr>
        <p:blipFill>
          <a:blip r:embed="rId4" cstate="print"/>
          <a:srcRect/>
          <a:stretch>
            <a:fillRect/>
          </a:stretch>
        </p:blipFill>
        <p:spPr bwMode="auto">
          <a:xfrm>
            <a:off x="4495800" y="228600"/>
            <a:ext cx="4419600" cy="3276600"/>
          </a:xfrm>
          <a:prstGeom prst="rect">
            <a:avLst/>
          </a:prstGeom>
          <a:ln>
            <a:noFill/>
          </a:ln>
          <a:effectLst>
            <a:softEdge rad="112500"/>
          </a:effectLst>
        </p:spPr>
      </p:pic>
      <p:sp>
        <p:nvSpPr>
          <p:cNvPr id="9" name="TextBox 8"/>
          <p:cNvSpPr txBox="1"/>
          <p:nvPr/>
        </p:nvSpPr>
        <p:spPr>
          <a:xfrm>
            <a:off x="3276600" y="4267200"/>
            <a:ext cx="6705600" cy="707886"/>
          </a:xfrm>
          <a:prstGeom prst="rect">
            <a:avLst/>
          </a:prstGeom>
          <a:noFill/>
        </p:spPr>
        <p:txBody>
          <a:bodyPr wrap="square" rtlCol="0">
            <a:spAutoFit/>
          </a:bodyPr>
          <a:lstStyle/>
          <a:p>
            <a:pPr algn="ctr"/>
            <a:r>
              <a:rPr lang="en-US" sz="4000" b="1" dirty="0" smtClean="0">
                <a:solidFill>
                  <a:srgbClr val="FFFF00"/>
                </a:solidFill>
              </a:rPr>
              <a:t>YOUNG ARTISTS</a:t>
            </a:r>
            <a:endParaRPr lang="en-US" sz="4000" b="1" dirty="0">
              <a:solidFill>
                <a:srgbClr val="FFFF00"/>
              </a:solidFill>
            </a:endParaRPr>
          </a:p>
        </p:txBody>
      </p:sp>
      <p:sp>
        <p:nvSpPr>
          <p:cNvPr id="10" name="TextBox 9"/>
          <p:cNvSpPr txBox="1"/>
          <p:nvPr/>
        </p:nvSpPr>
        <p:spPr>
          <a:xfrm>
            <a:off x="5029200" y="5257800"/>
            <a:ext cx="3276600" cy="1200329"/>
          </a:xfrm>
          <a:prstGeom prst="rect">
            <a:avLst/>
          </a:prstGeom>
          <a:noFill/>
        </p:spPr>
        <p:txBody>
          <a:bodyPr wrap="square" rtlCol="0">
            <a:spAutoFit/>
          </a:bodyPr>
          <a:lstStyle/>
          <a:p>
            <a:pPr marL="342900" indent="-342900">
              <a:buAutoNum type="arabicParenBoth"/>
            </a:pPr>
            <a:r>
              <a:rPr lang="en-US" sz="2400" b="1" i="1" dirty="0" smtClean="0">
                <a:solidFill>
                  <a:srgbClr val="FFFF00"/>
                </a:solidFill>
              </a:rPr>
              <a:t> KOMAL- [CLASS 4]</a:t>
            </a:r>
          </a:p>
          <a:p>
            <a:pPr marL="342900" indent="-342900">
              <a:buAutoNum type="arabicParenBoth"/>
            </a:pPr>
            <a:r>
              <a:rPr lang="en-US" sz="2400" b="1" i="1" dirty="0" smtClean="0">
                <a:solidFill>
                  <a:srgbClr val="FFFF00"/>
                </a:solidFill>
              </a:rPr>
              <a:t> ISHITA -  [CLASS 8]</a:t>
            </a:r>
          </a:p>
          <a:p>
            <a:pPr marL="342900" indent="-342900">
              <a:buAutoNum type="arabicParenBoth"/>
            </a:pPr>
            <a:r>
              <a:rPr lang="en-US" sz="2400" b="1" i="1" dirty="0" smtClean="0">
                <a:solidFill>
                  <a:srgbClr val="FFFF00"/>
                </a:solidFill>
              </a:rPr>
              <a:t>  ESHA   - [CLASS 6]</a:t>
            </a:r>
            <a:endParaRPr lang="en-US" sz="2400" b="1" i="1" dirty="0">
              <a:solidFill>
                <a:srgbClr val="FFFF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400" advTm="2527">
        <p14:ripple/>
      </p:transition>
    </mc:Choice>
    <mc:Fallback>
      <p:transition spd="slow" advTm="2527">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philipsymons.com/lsu_planting.jpg"/>
          <p:cNvPicPr/>
          <p:nvPr/>
        </p:nvPicPr>
        <p:blipFill>
          <a:blip r:embed="rId3" cstate="print"/>
          <a:srcRect/>
          <a:stretch>
            <a:fillRect/>
          </a:stretch>
        </p:blipFill>
        <p:spPr bwMode="auto">
          <a:xfrm>
            <a:off x="-228600" y="0"/>
            <a:ext cx="4876800"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il_fi" descr="http://t1.gstatic.com/images?q=tbn:7XApKiqOjTRi4M:http://www2.2space.net/images/upl_newsImage/1280376006.jpg&amp;t=1"/>
          <p:cNvPicPr/>
          <p:nvPr/>
        </p:nvPicPr>
        <p:blipFill>
          <a:blip r:embed="rId4" cstate="print"/>
          <a:srcRect/>
          <a:stretch>
            <a:fillRect/>
          </a:stretch>
        </p:blipFill>
        <p:spPr bwMode="auto">
          <a:xfrm>
            <a:off x="5181600" y="4114800"/>
            <a:ext cx="3733800"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p:cNvSpPr txBox="1"/>
          <p:nvPr/>
        </p:nvSpPr>
        <p:spPr>
          <a:xfrm rot="20700776">
            <a:off x="2502203" y="2306693"/>
            <a:ext cx="5105400" cy="1754326"/>
          </a:xfrm>
          <a:prstGeom prst="rect">
            <a:avLst/>
          </a:prstGeom>
          <a:noFill/>
        </p:spPr>
        <p:txBody>
          <a:bodyPr wrap="square" rtlCol="0">
            <a:spAutoFit/>
          </a:bodyPr>
          <a:lstStyle/>
          <a:p>
            <a:r>
              <a:rPr lang="en-US" dirty="0" smtClean="0"/>
              <a:t>       </a:t>
            </a:r>
            <a:r>
              <a:rPr lang="en-US" sz="3600" dirty="0" smtClean="0">
                <a:solidFill>
                  <a:srgbClr val="FFFF00"/>
                </a:solidFill>
              </a:rPr>
              <a:t>S</a:t>
            </a:r>
            <a:r>
              <a:rPr lang="en-US" sz="3600" dirty="0" smtClean="0">
                <a:solidFill>
                  <a:srgbClr val="FF0000"/>
                </a:solidFill>
              </a:rPr>
              <a:t>A</a:t>
            </a:r>
            <a:r>
              <a:rPr lang="en-US" sz="3600" dirty="0" smtClean="0">
                <a:solidFill>
                  <a:srgbClr val="FFFF00"/>
                </a:solidFill>
              </a:rPr>
              <a:t>V</a:t>
            </a:r>
            <a:r>
              <a:rPr lang="en-US" sz="3600" dirty="0" smtClean="0">
                <a:solidFill>
                  <a:srgbClr val="FF0000"/>
                </a:solidFill>
              </a:rPr>
              <a:t>E</a:t>
            </a:r>
            <a:r>
              <a:rPr lang="en-US" sz="3600" dirty="0" smtClean="0">
                <a:solidFill>
                  <a:schemeClr val="accent2">
                    <a:lumMod val="75000"/>
                  </a:schemeClr>
                </a:solidFill>
              </a:rPr>
              <a:t> </a:t>
            </a:r>
            <a:r>
              <a:rPr lang="en-US" sz="3600" dirty="0" smtClean="0">
                <a:solidFill>
                  <a:srgbClr val="FFFF00"/>
                </a:solidFill>
              </a:rPr>
              <a:t>O</a:t>
            </a:r>
            <a:r>
              <a:rPr lang="en-US" sz="3600" dirty="0" smtClean="0">
                <a:solidFill>
                  <a:srgbClr val="FF0000"/>
                </a:solidFill>
              </a:rPr>
              <a:t>U</a:t>
            </a:r>
            <a:r>
              <a:rPr lang="en-US" sz="3600" dirty="0" smtClean="0">
                <a:solidFill>
                  <a:srgbClr val="FFFF00"/>
                </a:solidFill>
              </a:rPr>
              <a:t>R</a:t>
            </a:r>
            <a:r>
              <a:rPr lang="en-US" sz="3600" dirty="0" smtClean="0">
                <a:solidFill>
                  <a:schemeClr val="accent2">
                    <a:lumMod val="75000"/>
                  </a:schemeClr>
                </a:solidFill>
              </a:rPr>
              <a:t> </a:t>
            </a:r>
            <a:r>
              <a:rPr lang="en-US" sz="3600" dirty="0" smtClean="0">
                <a:solidFill>
                  <a:srgbClr val="FF0000"/>
                </a:solidFill>
              </a:rPr>
              <a:t>P</a:t>
            </a:r>
            <a:r>
              <a:rPr lang="en-US" sz="3600" dirty="0" smtClean="0">
                <a:solidFill>
                  <a:srgbClr val="FFFF00"/>
                </a:solidFill>
              </a:rPr>
              <a:t>L</a:t>
            </a:r>
            <a:r>
              <a:rPr lang="en-US" sz="3600" dirty="0" smtClean="0">
                <a:solidFill>
                  <a:srgbClr val="FF0000"/>
                </a:solidFill>
              </a:rPr>
              <a:t>A</a:t>
            </a:r>
            <a:r>
              <a:rPr lang="en-US" sz="3600" dirty="0" smtClean="0">
                <a:solidFill>
                  <a:srgbClr val="FFFF00"/>
                </a:solidFill>
              </a:rPr>
              <a:t>N</a:t>
            </a:r>
            <a:r>
              <a:rPr lang="en-US" sz="3600" dirty="0" smtClean="0">
                <a:solidFill>
                  <a:srgbClr val="FF0000"/>
                </a:solidFill>
              </a:rPr>
              <a:t>E</a:t>
            </a:r>
            <a:r>
              <a:rPr lang="en-US" sz="3600" dirty="0" smtClean="0">
                <a:solidFill>
                  <a:srgbClr val="FFFF00"/>
                </a:solidFill>
              </a:rPr>
              <a:t>T</a:t>
            </a:r>
          </a:p>
          <a:p>
            <a:pPr marL="514350" indent="-514350">
              <a:buAutoNum type="arabicParenBoth"/>
            </a:pPr>
            <a:r>
              <a:rPr lang="en-US" sz="3600" dirty="0" smtClean="0">
                <a:solidFill>
                  <a:srgbClr val="FFFF00"/>
                </a:solidFill>
              </a:rPr>
              <a:t>E</a:t>
            </a:r>
            <a:r>
              <a:rPr lang="en-US" sz="3600" dirty="0" smtClean="0">
                <a:solidFill>
                  <a:srgbClr val="FF0000"/>
                </a:solidFill>
              </a:rPr>
              <a:t>A</a:t>
            </a:r>
            <a:r>
              <a:rPr lang="en-US" sz="3600" dirty="0" smtClean="0">
                <a:solidFill>
                  <a:srgbClr val="FFFF00"/>
                </a:solidFill>
              </a:rPr>
              <a:t>C</a:t>
            </a:r>
            <a:r>
              <a:rPr lang="en-US" sz="3600" dirty="0" smtClean="0">
                <a:solidFill>
                  <a:srgbClr val="FF0000"/>
                </a:solidFill>
              </a:rPr>
              <a:t>H</a:t>
            </a:r>
            <a:r>
              <a:rPr lang="en-US" sz="3600" dirty="0" smtClean="0">
                <a:solidFill>
                  <a:schemeClr val="accent2">
                    <a:lumMod val="75000"/>
                  </a:schemeClr>
                </a:solidFill>
              </a:rPr>
              <a:t> </a:t>
            </a:r>
            <a:r>
              <a:rPr lang="en-US" sz="3600" dirty="0" smtClean="0">
                <a:solidFill>
                  <a:srgbClr val="FFFF00"/>
                </a:solidFill>
              </a:rPr>
              <a:t>O</a:t>
            </a:r>
            <a:r>
              <a:rPr lang="en-US" sz="3600" dirty="0" smtClean="0">
                <a:solidFill>
                  <a:srgbClr val="FF0000"/>
                </a:solidFill>
              </a:rPr>
              <a:t>N</a:t>
            </a:r>
            <a:r>
              <a:rPr lang="en-US" sz="3600" dirty="0" smtClean="0">
                <a:solidFill>
                  <a:srgbClr val="FFFF00"/>
                </a:solidFill>
              </a:rPr>
              <a:t>E</a:t>
            </a:r>
            <a:r>
              <a:rPr lang="en-US" sz="3600" dirty="0" smtClean="0">
                <a:solidFill>
                  <a:schemeClr val="accent2">
                    <a:lumMod val="75000"/>
                  </a:schemeClr>
                </a:solidFill>
              </a:rPr>
              <a:t> </a:t>
            </a:r>
            <a:r>
              <a:rPr lang="en-US" sz="3600" dirty="0" smtClean="0">
                <a:solidFill>
                  <a:srgbClr val="FF0000"/>
                </a:solidFill>
              </a:rPr>
              <a:t>P</a:t>
            </a:r>
            <a:r>
              <a:rPr lang="en-US" sz="3600" dirty="0" smtClean="0">
                <a:solidFill>
                  <a:srgbClr val="FFFF00"/>
                </a:solidFill>
              </a:rPr>
              <a:t>L</a:t>
            </a:r>
            <a:r>
              <a:rPr lang="en-US" sz="3600" dirty="0" smtClean="0">
                <a:solidFill>
                  <a:srgbClr val="FF0000"/>
                </a:solidFill>
              </a:rPr>
              <a:t>A</a:t>
            </a:r>
            <a:r>
              <a:rPr lang="en-US" sz="3600" dirty="0" smtClean="0">
                <a:solidFill>
                  <a:srgbClr val="FFFF00"/>
                </a:solidFill>
              </a:rPr>
              <a:t>N</a:t>
            </a:r>
            <a:r>
              <a:rPr lang="en-US" sz="3600" dirty="0" smtClean="0">
                <a:solidFill>
                  <a:schemeClr val="accent2">
                    <a:lumMod val="75000"/>
                  </a:schemeClr>
                </a:solidFill>
              </a:rPr>
              <a:t>T </a:t>
            </a:r>
            <a:r>
              <a:rPr lang="en-US" sz="3600" dirty="0" smtClean="0">
                <a:solidFill>
                  <a:srgbClr val="FFFF00"/>
                </a:solidFill>
              </a:rPr>
              <a:t>O</a:t>
            </a:r>
            <a:r>
              <a:rPr lang="en-US" sz="3600" dirty="0" smtClean="0">
                <a:solidFill>
                  <a:srgbClr val="FF0000"/>
                </a:solidFill>
              </a:rPr>
              <a:t>N</a:t>
            </a:r>
            <a:r>
              <a:rPr lang="en-US" sz="3600" dirty="0" smtClean="0">
                <a:solidFill>
                  <a:srgbClr val="FFFF00"/>
                </a:solidFill>
              </a:rPr>
              <a:t>E</a:t>
            </a:r>
          </a:p>
          <a:p>
            <a:pPr marL="514350" indent="-514350">
              <a:buAutoNum type="arabicParenBoth"/>
            </a:pPr>
            <a:r>
              <a:rPr lang="en-US" sz="3600" dirty="0" smtClean="0">
                <a:solidFill>
                  <a:srgbClr val="FF0000"/>
                </a:solidFill>
              </a:rPr>
              <a:t>S</a:t>
            </a:r>
            <a:r>
              <a:rPr lang="en-US" sz="3600" dirty="0" smtClean="0">
                <a:solidFill>
                  <a:srgbClr val="FFFF00"/>
                </a:solidFill>
              </a:rPr>
              <a:t>A</a:t>
            </a:r>
            <a:r>
              <a:rPr lang="en-US" sz="3600" dirty="0" smtClean="0">
                <a:solidFill>
                  <a:srgbClr val="FF0000"/>
                </a:solidFill>
              </a:rPr>
              <a:t>V</a:t>
            </a:r>
            <a:r>
              <a:rPr lang="en-US" sz="3600" dirty="0" smtClean="0">
                <a:solidFill>
                  <a:srgbClr val="FFFF00"/>
                </a:solidFill>
              </a:rPr>
              <a:t>E</a:t>
            </a:r>
            <a:r>
              <a:rPr lang="en-US" sz="3600" dirty="0" smtClean="0">
                <a:solidFill>
                  <a:schemeClr val="accent2">
                    <a:lumMod val="75000"/>
                  </a:schemeClr>
                </a:solidFill>
              </a:rPr>
              <a:t> </a:t>
            </a:r>
            <a:r>
              <a:rPr lang="en-US" sz="3600" dirty="0" smtClean="0">
                <a:solidFill>
                  <a:srgbClr val="FF0000"/>
                </a:solidFill>
              </a:rPr>
              <a:t>T</a:t>
            </a:r>
            <a:r>
              <a:rPr lang="en-US" sz="3600" dirty="0" smtClean="0">
                <a:solidFill>
                  <a:srgbClr val="FFFF00"/>
                </a:solidFill>
              </a:rPr>
              <a:t>H</a:t>
            </a:r>
            <a:r>
              <a:rPr lang="en-US" sz="3600" dirty="0" smtClean="0">
                <a:solidFill>
                  <a:srgbClr val="FF0000"/>
                </a:solidFill>
              </a:rPr>
              <a:t>E</a:t>
            </a:r>
            <a:r>
              <a:rPr lang="en-US" sz="3600" dirty="0" smtClean="0">
                <a:solidFill>
                  <a:schemeClr val="accent2">
                    <a:lumMod val="75000"/>
                  </a:schemeClr>
                </a:solidFill>
              </a:rPr>
              <a:t> </a:t>
            </a:r>
            <a:r>
              <a:rPr lang="en-US" sz="3600" dirty="0" smtClean="0">
                <a:solidFill>
                  <a:srgbClr val="FFFF00"/>
                </a:solidFill>
              </a:rPr>
              <a:t>T</a:t>
            </a:r>
            <a:r>
              <a:rPr lang="en-US" sz="3600" dirty="0" smtClean="0">
                <a:solidFill>
                  <a:srgbClr val="FF0000"/>
                </a:solidFill>
              </a:rPr>
              <a:t>I</a:t>
            </a:r>
            <a:r>
              <a:rPr lang="en-US" sz="3600" dirty="0" smtClean="0">
                <a:solidFill>
                  <a:srgbClr val="FFFF00"/>
                </a:solidFill>
              </a:rPr>
              <a:t>G</a:t>
            </a:r>
            <a:r>
              <a:rPr lang="en-US" sz="3600" dirty="0" smtClean="0">
                <a:solidFill>
                  <a:srgbClr val="FF0000"/>
                </a:solidFill>
              </a:rPr>
              <a:t>E</a:t>
            </a:r>
            <a:r>
              <a:rPr lang="en-US" sz="3600" dirty="0" smtClean="0">
                <a:solidFill>
                  <a:srgbClr val="FFFF00"/>
                </a:solidFill>
              </a:rPr>
              <a:t>R</a:t>
            </a:r>
            <a:endParaRPr lang="en-US" sz="3600" dirty="0">
              <a:solidFill>
                <a:srgbClr val="FFFF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400" advTm="4071">
        <p14:ripple/>
      </p:transition>
    </mc:Choice>
    <mc:Fallback>
      <p:transition spd="slow" advTm="4071">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t>
            </a:r>
            <a:r>
              <a:rPr lang="en-US" dirty="0" smtClean="0">
                <a:solidFill>
                  <a:srgbClr val="00B0F0"/>
                </a:solidFill>
              </a:rPr>
              <a:t>U</a:t>
            </a:r>
            <a:r>
              <a:rPr lang="en-US" dirty="0" smtClean="0"/>
              <a:t>R</a:t>
            </a:r>
            <a:r>
              <a:rPr lang="en-US" dirty="0" smtClean="0">
                <a:solidFill>
                  <a:srgbClr val="00B0F0"/>
                </a:solidFill>
              </a:rPr>
              <a:t> B</a:t>
            </a:r>
            <a:r>
              <a:rPr lang="en-US" dirty="0" smtClean="0"/>
              <a:t>E</a:t>
            </a:r>
            <a:r>
              <a:rPr lang="en-US" dirty="0" smtClean="0">
                <a:solidFill>
                  <a:srgbClr val="00B0F0"/>
                </a:solidFill>
              </a:rPr>
              <a:t>S</a:t>
            </a:r>
            <a:r>
              <a:rPr lang="en-US" dirty="0" smtClean="0"/>
              <a:t>T</a:t>
            </a:r>
            <a:r>
              <a:rPr lang="en-US" dirty="0" smtClean="0">
                <a:solidFill>
                  <a:srgbClr val="00B0F0"/>
                </a:solidFill>
              </a:rPr>
              <a:t> S</a:t>
            </a:r>
            <a:r>
              <a:rPr lang="en-US" dirty="0" smtClean="0"/>
              <a:t>L</a:t>
            </a:r>
            <a:r>
              <a:rPr lang="en-US" dirty="0" smtClean="0">
                <a:solidFill>
                  <a:srgbClr val="00B0F0"/>
                </a:solidFill>
              </a:rPr>
              <a:t>O</a:t>
            </a:r>
            <a:r>
              <a:rPr lang="en-US" dirty="0" smtClean="0"/>
              <a:t>G</a:t>
            </a:r>
            <a:r>
              <a:rPr lang="en-US" dirty="0" smtClean="0">
                <a:solidFill>
                  <a:srgbClr val="00B0F0"/>
                </a:solidFill>
              </a:rPr>
              <a:t>A</a:t>
            </a:r>
            <a:r>
              <a:rPr lang="en-US" dirty="0" smtClean="0"/>
              <a:t>N</a:t>
            </a:r>
            <a:r>
              <a:rPr lang="en-US" dirty="0" smtClean="0">
                <a:solidFill>
                  <a:srgbClr val="00B0F0"/>
                </a:solidFill>
              </a:rPr>
              <a:t>S</a:t>
            </a:r>
            <a:endParaRPr lang="en-US" dirty="0">
              <a:solidFill>
                <a:srgbClr val="00B0F0"/>
              </a:solidFill>
            </a:endParaRPr>
          </a:p>
        </p:txBody>
      </p:sp>
      <p:sp>
        <p:nvSpPr>
          <p:cNvPr id="28673" name="Rectangle 1"/>
          <p:cNvSpPr>
            <a:spLocks noChangeArrowheads="1"/>
          </p:cNvSpPr>
          <p:nvPr/>
        </p:nvSpPr>
        <p:spPr bwMode="auto">
          <a:xfrm>
            <a:off x="304800" y="1219200"/>
            <a:ext cx="61722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1" i="1" u="none" strike="noStrike" cap="none" normalizeH="0" baseline="0" dirty="0" smtClean="0">
                <a:ln>
                  <a:noFill/>
                </a:ln>
                <a:effectLst/>
                <a:latin typeface="Arial" pitchFamily="34" charset="0"/>
                <a:ea typeface="Times New Roman" pitchFamily="18" charset="0"/>
                <a:cs typeface="Arial" pitchFamily="34" charset="0"/>
              </a:rPr>
              <a:t>Clean and Green </a:t>
            </a:r>
            <a:endParaRPr kumimoji="0" lang="en-US" sz="3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1"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Don’t be mean Go green</a:t>
            </a:r>
            <a:r>
              <a:rPr kumimoji="0" lang="en-US" sz="32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1" i="1" u="none" strike="noStrike" cap="none" normalizeH="0" baseline="0" dirty="0" smtClean="0">
                <a:ln>
                  <a:noFill/>
                </a:ln>
                <a:effectLst/>
                <a:latin typeface="Arial" pitchFamily="34" charset="0"/>
                <a:ea typeface="Times New Roman" pitchFamily="18" charset="0"/>
                <a:cs typeface="Arial" pitchFamily="34" charset="0"/>
              </a:rPr>
              <a:t>Earth allows you to stand. Let it stand </a:t>
            </a:r>
            <a:r>
              <a:rPr kumimoji="0" lang="en-US"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way it is.</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1"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Earth Day Every Day</a:t>
            </a:r>
            <a:endParaRPr kumimoji="0" lang="en-US" sz="32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Sleep, Recycle</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1"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Embrace the green revolution</a:t>
            </a:r>
            <a:endParaRPr kumimoji="0" lang="en-US" sz="32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 Green</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1"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Go Green for Life</a:t>
            </a:r>
            <a:endParaRPr kumimoji="0" lang="en-US" sz="32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Gotta dream green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5" name="Picture 3" descr="http://mail.colonial.net/~hkaiter/astronomyimagesC/Peace%20On%20Earth%20Hands.jpg"/>
          <p:cNvPicPr>
            <a:picLocks noChangeAspect="1" noChangeArrowheads="1"/>
          </p:cNvPicPr>
          <p:nvPr/>
        </p:nvPicPr>
        <p:blipFill>
          <a:blip r:embed="rId2" cstate="print"/>
          <a:srcRect l="10000" b="4444"/>
          <a:stretch>
            <a:fillRect/>
          </a:stretch>
        </p:blipFill>
        <p:spPr bwMode="auto">
          <a:xfrm>
            <a:off x="7467600" y="0"/>
            <a:ext cx="1676400" cy="6858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400" advTm="3214">
        <p14:ripple/>
      </p:transition>
    </mc:Choice>
    <mc:Fallback>
      <p:transition spd="slow" advTm="3214">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YOUNG POETS OF OUR NATURE CLUB</a:t>
            </a:r>
            <a:endParaRPr lang="en-US" dirty="0">
              <a:solidFill>
                <a:srgbClr val="FF0000"/>
              </a:solidFill>
            </a:endParaRPr>
          </a:p>
        </p:txBody>
      </p:sp>
      <p:sp>
        <p:nvSpPr>
          <p:cNvPr id="32769" name="Rectangle 1"/>
          <p:cNvSpPr>
            <a:spLocks noChangeArrowheads="1"/>
          </p:cNvSpPr>
          <p:nvPr/>
        </p:nvSpPr>
        <p:spPr bwMode="auto">
          <a:xfrm>
            <a:off x="304800" y="1410355"/>
            <a:ext cx="88392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Green is my favorite color</a:t>
            </a:r>
            <a:endPar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Green revolution the best solution to arrest pollution</a:t>
            </a:r>
            <a:endPar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 am a friend of nature</a:t>
            </a:r>
            <a:endPar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 brake for litter</a:t>
            </a:r>
            <a:endPar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 hear the Eco </a:t>
            </a:r>
            <a:r>
              <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br>
            <a:r>
              <a:rPr kumimoji="0" lang="en-US"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r>
            <a:br>
              <a:rPr kumimoji="0" lang="en-US"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en-US"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 live my life by the seed of my plants</a:t>
            </a:r>
            <a:endPar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Join the green side.</a:t>
            </a:r>
            <a:endPar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Keep our forests green</a:t>
            </a:r>
            <a:endPar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Keep our oceans blue</a:t>
            </a:r>
            <a:endPar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Live Green, Love Green, Think Green</a:t>
            </a:r>
            <a:endPar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Live the Green Dream</a:t>
            </a:r>
            <a:endPar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Make conservation a habit.</a:t>
            </a:r>
            <a:endPar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Make trees not stumps</a:t>
            </a:r>
            <a:endPar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Nature saves us, we have to save it. </a:t>
            </a:r>
            <a:endPar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Nurture Nature For Our Future! </a:t>
            </a:r>
            <a:endParaRPr kumimoji="0" lang="en-US"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0" name="Picture 2" descr="C:\Program Files\Microsoft Office\MEDIA\OFFICE12\Bullets\BD21421_.gif"/>
          <p:cNvPicPr>
            <a:picLocks noChangeAspect="1" noChangeArrowheads="1"/>
          </p:cNvPicPr>
          <p:nvPr/>
        </p:nvPicPr>
        <p:blipFill>
          <a:blip r:embed="rId2" cstate="print"/>
          <a:srcRect/>
          <a:stretch>
            <a:fillRect/>
          </a:stretch>
        </p:blipFill>
        <p:spPr bwMode="auto">
          <a:xfrm>
            <a:off x="6400800" y="1524000"/>
            <a:ext cx="2743200" cy="5334000"/>
          </a:xfrm>
          <a:prstGeom prst="rect">
            <a:avLst/>
          </a:prstGeom>
          <a:noFill/>
        </p:spPr>
      </p:pic>
      <p:pic>
        <p:nvPicPr>
          <p:cNvPr id="32772" name="Picture 4" descr="C:\Program Files\Microsoft Office\MEDIA\OFFICE12\Bullets\BD21421_.gif"/>
          <p:cNvPicPr>
            <a:picLocks noChangeAspect="1" noChangeArrowheads="1"/>
          </p:cNvPicPr>
          <p:nvPr/>
        </p:nvPicPr>
        <p:blipFill>
          <a:blip r:embed="rId2" cstate="print"/>
          <a:srcRect/>
          <a:stretch>
            <a:fillRect/>
          </a:stretch>
        </p:blipFill>
        <p:spPr bwMode="auto">
          <a:xfrm>
            <a:off x="3581400" y="3357562"/>
            <a:ext cx="5562600" cy="350043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400" advTm="1763">
        <p14:ripple/>
      </p:transition>
    </mc:Choice>
    <mc:Fallback>
      <p:transition spd="slow" advTm="1763">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0800000" flipV="1">
            <a:off x="1828800" y="1295400"/>
            <a:ext cx="5334002" cy="2612108"/>
          </a:xfrm>
        </p:spPr>
        <p:txBody>
          <a:bodyPr>
            <a:noAutofit/>
          </a:bodyPr>
          <a:lstStyle/>
          <a:p>
            <a:r>
              <a:rPr lang="en-US" sz="4000" dirty="0" smtClean="0">
                <a:solidFill>
                  <a:srgbClr val="FF0000"/>
                </a:solidFill>
              </a:rPr>
              <a:t>VIDYA DEVI JINDAL SCHOOL</a:t>
            </a:r>
            <a:br>
              <a:rPr lang="en-US" sz="4000" dirty="0" smtClean="0">
                <a:solidFill>
                  <a:srgbClr val="FF0000"/>
                </a:solidFill>
              </a:rPr>
            </a:br>
            <a:r>
              <a:rPr lang="en-US" sz="4000" dirty="0" smtClean="0">
                <a:solidFill>
                  <a:srgbClr val="FF0000"/>
                </a:solidFill>
              </a:rPr>
              <a:t>wants to save our planet but, </a:t>
            </a:r>
            <a:r>
              <a:rPr lang="en-US" sz="4000" dirty="0" smtClean="0">
                <a:solidFill>
                  <a:srgbClr val="FF0000"/>
                </a:solidFill>
              </a:rPr>
              <a:t>can we do it all alone ??????</a:t>
            </a:r>
            <a:endParaRPr lang="en-US" sz="4000" dirty="0">
              <a:solidFill>
                <a:srgbClr val="FF0000"/>
              </a:solidFill>
            </a:endParaRPr>
          </a:p>
        </p:txBody>
      </p:sp>
      <p:pic>
        <p:nvPicPr>
          <p:cNvPr id="33796" name="Picture 4" descr="http://profile.ak.fbcdn.net/profile-ak-snc1/object2/1031/96/n5635678583_3206.jpg"/>
          <p:cNvPicPr>
            <a:picLocks noChangeAspect="1" noChangeArrowheads="1"/>
          </p:cNvPicPr>
          <p:nvPr/>
        </p:nvPicPr>
        <p:blipFill>
          <a:blip r:embed="rId2" cstate="print"/>
          <a:srcRect t="8889" r="9167"/>
          <a:stretch>
            <a:fillRect/>
          </a:stretch>
        </p:blipFill>
        <p:spPr bwMode="auto">
          <a:xfrm>
            <a:off x="0" y="0"/>
            <a:ext cx="2032000" cy="6858000"/>
          </a:xfrm>
          <a:prstGeom prst="rect">
            <a:avLst/>
          </a:prstGeom>
          <a:noFill/>
        </p:spPr>
      </p:pic>
      <p:pic>
        <p:nvPicPr>
          <p:cNvPr id="5" name="Picture 4" descr="http://profile.ak.fbcdn.net/profile-ak-snc1/object2/1031/96/n5635678583_3206.jpg"/>
          <p:cNvPicPr>
            <a:picLocks noChangeAspect="1" noChangeArrowheads="1"/>
          </p:cNvPicPr>
          <p:nvPr/>
        </p:nvPicPr>
        <p:blipFill>
          <a:blip r:embed="rId2" cstate="print"/>
          <a:srcRect t="8889" r="9167"/>
          <a:stretch>
            <a:fillRect/>
          </a:stretch>
        </p:blipFill>
        <p:spPr bwMode="auto">
          <a:xfrm>
            <a:off x="7112000" y="0"/>
            <a:ext cx="2032000" cy="6858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400" advTm="2199">
        <p14:ripple/>
      </p:transition>
    </mc:Choice>
    <mc:Fallback>
      <p:transition spd="slow" advTm="2199">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reehugger.com/earth-day-action.png"/>
          <p:cNvPicPr>
            <a:picLocks noChangeAspect="1" noChangeArrowheads="1"/>
          </p:cNvPicPr>
          <p:nvPr/>
        </p:nvPicPr>
        <p:blipFill>
          <a:blip r:embed="rId2" cstate="print">
            <a:lum bright="40000" contrast="10000"/>
          </a:blip>
          <a:srcRect l="16216" r="5405"/>
          <a:stretch>
            <a:fillRect/>
          </a:stretch>
        </p:blipFill>
        <p:spPr bwMode="auto">
          <a:xfrm>
            <a:off x="0" y="-152400"/>
            <a:ext cx="2590800" cy="7010400"/>
          </a:xfrm>
          <a:prstGeom prst="rect">
            <a:avLst/>
          </a:prstGeom>
          <a:noFill/>
        </p:spPr>
      </p:pic>
      <p:sp>
        <p:nvSpPr>
          <p:cNvPr id="2" name="Title 1"/>
          <p:cNvSpPr>
            <a:spLocks noGrp="1"/>
          </p:cNvSpPr>
          <p:nvPr>
            <p:ph type="title"/>
          </p:nvPr>
        </p:nvSpPr>
        <p:spPr>
          <a:xfrm>
            <a:off x="2057400" y="304800"/>
            <a:ext cx="6705600" cy="1143000"/>
          </a:xfrm>
        </p:spPr>
        <p:txBody>
          <a:bodyPr>
            <a:scene3d>
              <a:camera prst="orthographicFront"/>
              <a:lightRig rig="threePt" dir="t"/>
            </a:scene3d>
            <a:sp3d extrusionH="57150">
              <a:bevelT w="38100" h="38100" prst="angle"/>
              <a:bevelB w="38100" h="38100" prst="angle"/>
            </a:sp3d>
          </a:bodyPr>
          <a:lstStyle/>
          <a:p>
            <a:r>
              <a:rPr lang="en-US" dirty="0" smtClean="0"/>
              <a:t>EARTH (OUR HOME)</a:t>
            </a:r>
            <a:endParaRPr lang="en-US" dirty="0"/>
          </a:p>
        </p:txBody>
      </p:sp>
      <p:sp>
        <p:nvSpPr>
          <p:cNvPr id="3" name="Content Placeholder 2"/>
          <p:cNvSpPr>
            <a:spLocks noGrp="1"/>
          </p:cNvSpPr>
          <p:nvPr>
            <p:ph idx="1"/>
          </p:nvPr>
        </p:nvSpPr>
        <p:spPr>
          <a:xfrm>
            <a:off x="2133600" y="1371600"/>
            <a:ext cx="6629400" cy="5791199"/>
          </a:xfrm>
        </p:spPr>
        <p:txBody>
          <a:bodyPr>
            <a:noAutofit/>
          </a:bodyPr>
          <a:lstStyle/>
          <a:p>
            <a:pPr algn="ctr">
              <a:buNone/>
            </a:pPr>
            <a:r>
              <a:rPr lang="en-US" sz="2400" b="1" dirty="0" smtClean="0">
                <a:latin typeface="Arabic Typesetting" pitchFamily="66" charset="-78"/>
                <a:cs typeface="Arabic Typesetting" pitchFamily="66" charset="-78"/>
              </a:rPr>
              <a:t>Earth (or the Earth) is the third planet from the sun, and the densest and fifth-largest of the eight planets in the solar system. It is also the largest of the Solar System's four terrestrial planets. It is sometimes referred to as the world the Blue Planet or by its Latin name, </a:t>
            </a:r>
            <a:r>
              <a:rPr lang="en-US" sz="2400" b="1" i="1" dirty="0" smtClean="0">
                <a:latin typeface="Arabic Typesetting" pitchFamily="66" charset="-78"/>
                <a:cs typeface="Arabic Typesetting" pitchFamily="66" charset="-78"/>
              </a:rPr>
              <a:t>Terra </a:t>
            </a:r>
            <a:r>
              <a:rPr lang="en-US" sz="2400" b="1" dirty="0" smtClean="0">
                <a:latin typeface="Arabic Typesetting" pitchFamily="66" charset="-78"/>
                <a:cs typeface="Arabic Typesetting" pitchFamily="66" charset="-78"/>
              </a:rPr>
              <a:t>. Home to millions of species including humans, Earth is currently the only place in the universe where life is known to exist. The planet formed 4.45 billion years ago, and life appeared on its surface within a billion years</a:t>
            </a:r>
          </a:p>
          <a:p>
            <a:pPr algn="ctr"/>
            <a:endParaRPr lang="en-US" sz="2400" b="1" dirty="0">
              <a:solidFill>
                <a:srgbClr val="073EB9"/>
              </a:solidFill>
              <a:latin typeface="Arabic Typesetting" pitchFamily="66" charset="-78"/>
              <a:cs typeface="Arabic Typesetting" pitchFamily="66"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400" advTm="3432">
        <p14:ripple/>
      </p:transition>
    </mc:Choice>
    <mc:Fallback>
      <p:transition spd="slow" advTm="34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3" name="Picture 2" descr="http://www.e-mailmarketing.com.au/growthcurve/aquasmart/earth_plant_crop.jpg"/>
          <p:cNvPicPr>
            <a:picLocks noChangeAspect="1" noChangeArrowheads="1"/>
          </p:cNvPicPr>
          <p:nvPr/>
        </p:nvPicPr>
        <p:blipFill>
          <a:blip r:embed="rId2" cstate="print"/>
          <a:srcRect/>
          <a:stretch>
            <a:fillRect/>
          </a:stretch>
        </p:blipFill>
        <p:spPr bwMode="auto">
          <a:xfrm>
            <a:off x="0" y="0"/>
            <a:ext cx="9296400" cy="6858000"/>
          </a:xfrm>
          <a:prstGeom prst="rect">
            <a:avLst/>
          </a:prstGeom>
          <a:noFill/>
        </p:spPr>
      </p:pic>
      <p:sp>
        <p:nvSpPr>
          <p:cNvPr id="4" name="TextBox 3"/>
          <p:cNvSpPr txBox="1"/>
          <p:nvPr/>
        </p:nvSpPr>
        <p:spPr>
          <a:xfrm>
            <a:off x="1752600" y="1600200"/>
            <a:ext cx="5562600" cy="2554545"/>
          </a:xfrm>
          <a:prstGeom prst="rect">
            <a:avLst/>
          </a:prstGeom>
          <a:noFill/>
        </p:spPr>
        <p:txBody>
          <a:bodyPr wrap="square" rtlCol="0">
            <a:spAutoFit/>
          </a:bodyPr>
          <a:lstStyle/>
          <a:p>
            <a:pPr algn="ctr"/>
            <a:r>
              <a:rPr lang="en-US" sz="8000"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Copperplate Gothic Bold" pitchFamily="34" charset="0"/>
              </a:rPr>
              <a:t>GO GREEN</a:t>
            </a:r>
            <a:endParaRPr lang="en-US" sz="8000" b="1"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Copperplate Gothic Bold"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advTm="827">
        <p14:gallery dir="l"/>
      </p:transition>
    </mc:Choice>
    <mc:Fallback>
      <p:transition spd="slow" advTm="82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reehugger.com/earth-day-action.png"/>
          <p:cNvPicPr>
            <a:picLocks noChangeAspect="1" noChangeArrowheads="1"/>
          </p:cNvPicPr>
          <p:nvPr/>
        </p:nvPicPr>
        <p:blipFill>
          <a:blip r:embed="rId2" cstate="print">
            <a:lum bright="40000" contrast="10000"/>
          </a:blip>
          <a:srcRect l="16216" r="5405"/>
          <a:stretch>
            <a:fillRect/>
          </a:stretch>
        </p:blipFill>
        <p:spPr bwMode="auto">
          <a:xfrm>
            <a:off x="0" y="-152400"/>
            <a:ext cx="2590800" cy="7010400"/>
          </a:xfrm>
          <a:prstGeom prst="rect">
            <a:avLst/>
          </a:prstGeom>
          <a:noFill/>
        </p:spPr>
      </p:pic>
      <p:sp>
        <p:nvSpPr>
          <p:cNvPr id="1027" name="Rectangle 3"/>
          <p:cNvSpPr>
            <a:spLocks noChangeArrowheads="1"/>
          </p:cNvSpPr>
          <p:nvPr/>
        </p:nvSpPr>
        <p:spPr bwMode="auto">
          <a:xfrm>
            <a:off x="2743200" y="240804"/>
            <a:ext cx="56388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Earth is home to millions of species of plants and   animals, including humans. Earth is the only place in the universe where life has been confirmed to exist. Due to elements like water, oxygen and the right temperatures life is possible on only this planet. However, human beings have forgotten the importance of this unique planet that is why the members of the nature club of Vidya Devi Jindal School have taken the responsibility to show you the different</a:t>
            </a:r>
            <a:r>
              <a:rPr kumimoji="0" lang="en-US" sz="2400" b="1" i="0" u="none" strike="noStrike" cap="none" normalizeH="0" dirty="0" smtClean="0">
                <a:ln>
                  <a:noFill/>
                </a:ln>
                <a:solidFill>
                  <a:schemeClr val="tx1"/>
                </a:solidFill>
                <a:effectLst/>
                <a:latin typeface="Arabic Typesetting" pitchFamily="66" charset="-78"/>
                <a:ea typeface="Times New Roman" pitchFamily="18" charset="0"/>
                <a:cs typeface="Arabic Typesetting" pitchFamily="66" charset="-78"/>
              </a:rPr>
              <a:t> ways humans are destroying their own lives</a:t>
            </a:r>
            <a:r>
              <a:rPr kumimoji="0" lang="en-US" sz="2400" b="1" i="0" u="none" strike="noStrike" cap="none" normalizeH="0" baseline="0" dirty="0" smtClean="0">
                <a:ln>
                  <a:noFill/>
                </a:ln>
                <a:solidFill>
                  <a:schemeClr val="tx1"/>
                </a:solidFill>
                <a:effectLst/>
                <a:latin typeface="Arabic Typesetting" pitchFamily="66" charset="-78"/>
                <a:ea typeface="Times New Roman" pitchFamily="18" charset="0"/>
                <a:cs typeface="Arabic Typesetting" pitchFamily="66" charset="-78"/>
              </a:rPr>
              <a:t> in 4 different stages as well as what our school is doing to protect life. So read on!</a:t>
            </a:r>
            <a:endParaRPr kumimoji="0" lang="en-US" sz="3200" b="1"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400" advTm="27440">
        <p14:ripple/>
      </p:transition>
    </mc:Choice>
    <mc:Fallback>
      <p:transition spd="slow" advTm="2744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topnews.in/files/global%20warming.jpg"/>
          <p:cNvPicPr>
            <a:picLocks noChangeAspect="1" noChangeArrowheads="1"/>
          </p:cNvPicPr>
          <p:nvPr/>
        </p:nvPicPr>
        <p:blipFill>
          <a:blip r:embed="rId2" cstate="print"/>
          <a:srcRect/>
          <a:stretch>
            <a:fillRect/>
          </a:stretch>
        </p:blipFill>
        <p:spPr bwMode="auto">
          <a:xfrm>
            <a:off x="228600" y="228600"/>
            <a:ext cx="8686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slow" p14:dur="1400" advTm="2668">
        <p14:ripple/>
      </p:transition>
    </mc:Choice>
    <mc:Fallback>
      <p:transition spd="slow" advTm="266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28600"/>
            <a:ext cx="6019800" cy="6524863"/>
          </a:xfrm>
          <a:prstGeom prst="rect">
            <a:avLst/>
          </a:prstGeom>
        </p:spPr>
        <p:txBody>
          <a:bodyPr wrap="square">
            <a:spAutoFit/>
          </a:bodyPr>
          <a:lstStyle/>
          <a:p>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Global warming is a slow but </a:t>
            </a:r>
            <a:r>
              <a:rPr lang="en-US" sz="2200" b="1" u="sng" dirty="0" smtClean="0">
                <a:effectLst>
                  <a:outerShdw blurRad="38100" dist="38100" dir="2700000" algn="tl">
                    <a:srgbClr val="000000">
                      <a:alpha val="43137"/>
                    </a:srgbClr>
                  </a:outerShdw>
                </a:effectLst>
                <a:latin typeface="Arabic Typesetting" pitchFamily="66" charset="-78"/>
                <a:cs typeface="Arabic Typesetting" pitchFamily="66" charset="-78"/>
                <a:hlinkClick r:id="rId2" tooltip="en:wikt:steady"/>
              </a:rPr>
              <a:t>steady</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a:t>
            </a:r>
            <a:r>
              <a:rPr lang="en-US" sz="2200" b="1" u="sng" dirty="0" smtClean="0">
                <a:effectLst>
                  <a:outerShdw blurRad="38100" dist="38100" dir="2700000" algn="tl">
                    <a:srgbClr val="000000">
                      <a:alpha val="43137"/>
                    </a:srgbClr>
                  </a:outerShdw>
                </a:effectLst>
                <a:latin typeface="Arabic Typesetting" pitchFamily="66" charset="-78"/>
                <a:cs typeface="Arabic Typesetting" pitchFamily="66" charset="-78"/>
                <a:hlinkClick r:id="rId3" tooltip="wikt:rise"/>
              </a:rPr>
              <a:t>rise</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in </a:t>
            </a:r>
            <a:r>
              <a:rPr lang="en-US" sz="2200" b="1" u="sng" dirty="0" smtClean="0">
                <a:effectLst>
                  <a:outerShdw blurRad="38100" dist="38100" dir="2700000" algn="tl">
                    <a:srgbClr val="000000">
                      <a:alpha val="43137"/>
                    </a:srgbClr>
                  </a:outerShdw>
                </a:effectLst>
                <a:latin typeface="Arabic Typesetting" pitchFamily="66" charset="-78"/>
                <a:cs typeface="Arabic Typesetting" pitchFamily="66" charset="-78"/>
                <a:hlinkClick r:id="rId4" tooltip="Earth"/>
              </a:rPr>
              <a:t>Earth</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's </a:t>
            </a:r>
            <a:r>
              <a:rPr lang="en-US" sz="2200" b="1" u="sng" dirty="0" smtClean="0">
                <a:effectLst>
                  <a:outerShdw blurRad="38100" dist="38100" dir="2700000" algn="tl">
                    <a:srgbClr val="000000">
                      <a:alpha val="43137"/>
                    </a:srgbClr>
                  </a:outerShdw>
                </a:effectLst>
                <a:latin typeface="Arabic Typesetting" pitchFamily="66" charset="-78"/>
                <a:cs typeface="Arabic Typesetting" pitchFamily="66" charset="-78"/>
                <a:hlinkClick r:id="rId5" tooltip="Surface"/>
              </a:rPr>
              <a:t>surface</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temperature.</a:t>
            </a:r>
            <a:r>
              <a:rPr lang="en-US" sz="2200" b="1" u="sng" baseline="30000" dirty="0" smtClean="0">
                <a:effectLst>
                  <a:outerShdw blurRad="38100" dist="38100" dir="2700000" algn="tl">
                    <a:srgbClr val="000000">
                      <a:alpha val="43137"/>
                    </a:srgbClr>
                  </a:outerShdw>
                </a:effectLst>
                <a:latin typeface="Arabic Typesetting" pitchFamily="66" charset="-78"/>
                <a:cs typeface="Arabic Typesetting" pitchFamily="66" charset="-78"/>
                <a:hlinkClick r:id="rId6"/>
              </a:rPr>
              <a:t>[1]</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Temperatures today are 0.74 °</a:t>
            </a:r>
            <a:r>
              <a:rPr lang="en-US" sz="2200" b="1" u="sng" dirty="0" smtClean="0">
                <a:effectLst>
                  <a:outerShdw blurRad="38100" dist="38100" dir="2700000" algn="tl">
                    <a:srgbClr val="000000">
                      <a:alpha val="43137"/>
                    </a:srgbClr>
                  </a:outerShdw>
                </a:effectLst>
                <a:latin typeface="Arabic Typesetting" pitchFamily="66" charset="-78"/>
                <a:cs typeface="Arabic Typesetting" pitchFamily="66" charset="-78"/>
                <a:hlinkClick r:id="rId7" tooltip="Celsius"/>
              </a:rPr>
              <a:t>C</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(1.33 °</a:t>
            </a:r>
            <a:r>
              <a:rPr lang="en-US" sz="2200" b="1" u="sng" dirty="0" smtClean="0">
                <a:effectLst>
                  <a:outerShdw blurRad="38100" dist="38100" dir="2700000" algn="tl">
                    <a:srgbClr val="000000">
                      <a:alpha val="43137"/>
                    </a:srgbClr>
                  </a:outerShdw>
                </a:effectLst>
                <a:latin typeface="Arabic Typesetting" pitchFamily="66" charset="-78"/>
                <a:cs typeface="Arabic Typesetting" pitchFamily="66" charset="-78"/>
                <a:hlinkClick r:id="rId8" tooltip="Fahrenheit"/>
              </a:rPr>
              <a:t>F</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higher than 150 years ago.</a:t>
            </a:r>
            <a:r>
              <a:rPr lang="en-US" sz="2200" b="1" u="sng" baseline="30000" dirty="0" smtClean="0">
                <a:effectLst>
                  <a:outerShdw blurRad="38100" dist="38100" dir="2700000" algn="tl">
                    <a:srgbClr val="000000">
                      <a:alpha val="43137"/>
                    </a:srgbClr>
                  </a:outerShdw>
                </a:effectLst>
                <a:latin typeface="Arabic Typesetting" pitchFamily="66" charset="-78"/>
                <a:cs typeface="Arabic Typesetting" pitchFamily="66" charset="-78"/>
                <a:hlinkClick r:id="rId6"/>
              </a:rPr>
              <a:t>[2]</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Most of the warming is because of people burning </a:t>
            </a:r>
            <a:r>
              <a:rPr lang="en-US" sz="2200" b="1" u="sng" dirty="0" smtClean="0">
                <a:effectLst>
                  <a:outerShdw blurRad="38100" dist="38100" dir="2700000" algn="tl">
                    <a:srgbClr val="000000">
                      <a:alpha val="43137"/>
                    </a:srgbClr>
                  </a:outerShdw>
                </a:effectLst>
                <a:latin typeface="Arabic Typesetting" pitchFamily="66" charset="-78"/>
                <a:cs typeface="Arabic Typesetting" pitchFamily="66" charset="-78"/>
                <a:hlinkClick r:id="rId9" tooltip="Coal"/>
              </a:rPr>
              <a:t>coal</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and </a:t>
            </a:r>
            <a:r>
              <a:rPr lang="en-US" sz="2200" b="1" u="sng" dirty="0" smtClean="0">
                <a:effectLst>
                  <a:outerShdw blurRad="38100" dist="38100" dir="2700000" algn="tl">
                    <a:srgbClr val="000000">
                      <a:alpha val="43137"/>
                    </a:srgbClr>
                  </a:outerShdw>
                </a:effectLst>
                <a:latin typeface="Arabic Typesetting" pitchFamily="66" charset="-78"/>
                <a:cs typeface="Arabic Typesetting" pitchFamily="66" charset="-78"/>
                <a:hlinkClick r:id="rId10" tooltip="Oil"/>
              </a:rPr>
              <a:t>oil</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Some of the warming is because humans are cutting down trees. Warmer temperature will cause the sea level to increase. Rain and snow amounts will change. Some areas will get more rain, while some get less. Sea ice and </a:t>
            </a:r>
            <a:r>
              <a:rPr lang="en-US" sz="2200" b="1" u="sng" dirty="0" smtClean="0">
                <a:effectLst>
                  <a:outerShdw blurRad="38100" dist="38100" dir="2700000" algn="tl">
                    <a:srgbClr val="000000">
                      <a:alpha val="43137"/>
                    </a:srgbClr>
                  </a:outerShdw>
                </a:effectLst>
                <a:latin typeface="Arabic Typesetting" pitchFamily="66" charset="-78"/>
                <a:cs typeface="Arabic Typesetting" pitchFamily="66" charset="-78"/>
                <a:hlinkClick r:id="rId11" tooltip="Glaciers"/>
              </a:rPr>
              <a:t>glaciers</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will melt. </a:t>
            </a:r>
            <a:r>
              <a:rPr lang="en-US" sz="2200" b="1" u="sng" dirty="0" smtClean="0">
                <a:effectLst>
                  <a:outerShdw blurRad="38100" dist="38100" dir="2700000" algn="tl">
                    <a:srgbClr val="000000">
                      <a:alpha val="43137"/>
                    </a:srgbClr>
                  </a:outerShdw>
                </a:effectLst>
                <a:latin typeface="Arabic Typesetting" pitchFamily="66" charset="-78"/>
                <a:cs typeface="Arabic Typesetting" pitchFamily="66" charset="-78"/>
                <a:hlinkClick r:id="rId12" tooltip="Desert"/>
              </a:rPr>
              <a:t>Deserts</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will increase in size in some areas and decrease in others. Colder areas will warm faster than warm areas. Strong </a:t>
            </a:r>
            <a:r>
              <a:rPr lang="en-US" sz="2200" b="1" u="sng" dirty="0" smtClean="0">
                <a:effectLst>
                  <a:outerShdw blurRad="38100" dist="38100" dir="2700000" algn="tl">
                    <a:srgbClr val="000000">
                      <a:alpha val="43137"/>
                    </a:srgbClr>
                  </a:outerShdw>
                </a:effectLst>
                <a:latin typeface="Arabic Typesetting" pitchFamily="66" charset="-78"/>
                <a:cs typeface="Arabic Typesetting" pitchFamily="66" charset="-78"/>
                <a:hlinkClick r:id="rId13" tooltip="Storm"/>
              </a:rPr>
              <a:t>storms</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will become more likely and </a:t>
            </a:r>
            <a:r>
              <a:rPr lang="en-US" sz="2200" b="1" u="sng" dirty="0" smtClean="0">
                <a:effectLst>
                  <a:outerShdw blurRad="38100" dist="38100" dir="2700000" algn="tl">
                    <a:srgbClr val="000000">
                      <a:alpha val="43137"/>
                    </a:srgbClr>
                  </a:outerShdw>
                </a:effectLst>
                <a:latin typeface="Arabic Typesetting" pitchFamily="66" charset="-78"/>
                <a:cs typeface="Arabic Typesetting" pitchFamily="66" charset="-78"/>
                <a:hlinkClick r:id="rId14" tooltip="Farming"/>
              </a:rPr>
              <a:t>farming</a:t>
            </a:r>
            <a:r>
              <a:rPr lang="en-US" sz="2200" b="1" dirty="0" smtClean="0">
                <a:effectLst>
                  <a:outerShdw blurRad="38100" dist="38100" dir="2700000" algn="tl">
                    <a:srgbClr val="000000">
                      <a:alpha val="43137"/>
                    </a:srgbClr>
                  </a:outerShdw>
                </a:effectLst>
                <a:latin typeface="Arabic Typesetting" pitchFamily="66" charset="-78"/>
                <a:cs typeface="Arabic Typesetting" pitchFamily="66" charset="-78"/>
              </a:rPr>
              <a:t> will not make as much food. These effects will not be the same over the entire Earth. The changes from one area to another are not well </a:t>
            </a:r>
            <a:r>
              <a:rPr lang="en-US" sz="2200" b="1" dirty="0" smtClean="0">
                <a:latin typeface="Arabic Typesetting" pitchFamily="66" charset="-78"/>
                <a:cs typeface="Arabic Typesetting" pitchFamily="66" charset="-78"/>
              </a:rPr>
              <a:t>known</a:t>
            </a:r>
            <a:r>
              <a:rPr lang="en-US" sz="2200" dirty="0" smtClean="0">
                <a:latin typeface="Arabic Typesetting" pitchFamily="66" charset="-78"/>
                <a:cs typeface="Arabic Typesetting" pitchFamily="66" charset="-78"/>
              </a:rPr>
              <a:t>.</a:t>
            </a:r>
            <a:endParaRPr lang="en-US" sz="2200" dirty="0">
              <a:latin typeface="Arabic Typesetting" pitchFamily="66" charset="-78"/>
              <a:cs typeface="Arabic Typesetting" pitchFamily="66" charset="-78"/>
            </a:endParaRPr>
          </a:p>
        </p:txBody>
      </p:sp>
      <p:pic>
        <p:nvPicPr>
          <p:cNvPr id="5" name="Picture 3" descr="http://4.bp.blogspot.com/_oRYhW62AV1U/R-rtpx0gzzI/AAAAAAAAAFk/oyHJkJ9_GUI/s320/901379_-global_warming-.jpg"/>
          <p:cNvPicPr>
            <a:picLocks noChangeAspect="1" noChangeArrowheads="1"/>
          </p:cNvPicPr>
          <p:nvPr/>
        </p:nvPicPr>
        <p:blipFill>
          <a:blip r:embed="rId15" cstate="print"/>
          <a:srcRect l="23611" t="15555" r="20833" b="27778"/>
          <a:stretch>
            <a:fillRect/>
          </a:stretch>
        </p:blipFill>
        <p:spPr bwMode="auto">
          <a:xfrm>
            <a:off x="0" y="0"/>
            <a:ext cx="2667000" cy="6858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400" advTm="30826">
        <p14:ripple/>
      </p:transition>
    </mc:Choice>
    <mc:Fallback>
      <p:transition spd="slow" advTm="30826">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aperfectworld.org/clipart/metaphors/carbonfootprint.gif"/>
          <p:cNvPicPr>
            <a:picLocks noChangeAspect="1" noChangeArrowheads="1"/>
          </p:cNvPicPr>
          <p:nvPr/>
        </p:nvPicPr>
        <p:blipFill>
          <a:blip r:embed="rId2" cstate="print"/>
          <a:srcRect/>
          <a:stretch>
            <a:fillRect/>
          </a:stretch>
        </p:blipFill>
        <p:spPr bwMode="auto">
          <a:xfrm>
            <a:off x="228600" y="228600"/>
            <a:ext cx="8763000" cy="6324600"/>
          </a:xfrm>
          <a:prstGeom prst="rect">
            <a:avLst/>
          </a:prstGeom>
          <a:noFill/>
        </p:spPr>
      </p:pic>
      <p:sp>
        <p:nvSpPr>
          <p:cNvPr id="4" name="Title 3"/>
          <p:cNvSpPr>
            <a:spLocks noGrp="1"/>
          </p:cNvSpPr>
          <p:nvPr>
            <p:ph type="title"/>
          </p:nvPr>
        </p:nvSpPr>
        <p:spPr>
          <a:xfrm rot="20142603">
            <a:off x="454922" y="1916634"/>
            <a:ext cx="8229600" cy="2190086"/>
          </a:xfrm>
          <a:ln w="57150" cmpd="dbl">
            <a:solidFill>
              <a:srgbClr val="FF0000"/>
            </a:solidFill>
          </a:ln>
        </p:spPr>
        <p:txBody>
          <a:bodyPr>
            <a:noAutofit/>
          </a:bodyPr>
          <a:lstStyle/>
          <a:p>
            <a:r>
              <a:rPr lang="en-US" sz="7200" b="1" dirty="0" smtClean="0">
                <a:solidFill>
                  <a:srgbClr val="F88128"/>
                </a:solidFill>
                <a:latin typeface="Arial Rounded MT Bold" pitchFamily="34" charset="0"/>
              </a:rPr>
              <a:t>C ARBON FOOT PRINT</a:t>
            </a:r>
            <a:endParaRPr lang="en-US" sz="7200" b="1" dirty="0">
              <a:solidFill>
                <a:srgbClr val="F88128"/>
              </a:solidFill>
              <a:latin typeface="Arial Rounded MT Bold"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400" advTm="1357">
        <p14:ripple/>
      </p:transition>
    </mc:Choice>
    <mc:Fallback>
      <p:transition spd="slow" advTm="1357">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guestofaguest.com/wp-content/uploads/2008/07/carbon.jpg"/>
          <p:cNvPicPr/>
          <p:nvPr/>
        </p:nvPicPr>
        <p:blipFill>
          <a:blip r:embed="rId2" cstate="print"/>
          <a:srcRect/>
          <a:stretch>
            <a:fillRect/>
          </a:stretch>
        </p:blipFill>
        <p:spPr bwMode="auto">
          <a:xfrm>
            <a:off x="0" y="0"/>
            <a:ext cx="2286000" cy="6858000"/>
          </a:xfrm>
          <a:prstGeom prst="rect">
            <a:avLst/>
          </a:prstGeom>
          <a:noFill/>
          <a:ln w="9525">
            <a:noFill/>
            <a:miter lim="800000"/>
            <a:headEnd/>
            <a:tailEnd/>
          </a:ln>
        </p:spPr>
      </p:pic>
      <p:sp>
        <p:nvSpPr>
          <p:cNvPr id="19459" name="Rectangle 3"/>
          <p:cNvSpPr>
            <a:spLocks noChangeArrowheads="1"/>
          </p:cNvSpPr>
          <p:nvPr/>
        </p:nvSpPr>
        <p:spPr bwMode="auto">
          <a:xfrm>
            <a:off x="0" y="0"/>
            <a:ext cx="22634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2362200" y="0"/>
            <a:ext cx="6781800" cy="6863417"/>
          </a:xfrm>
          <a:prstGeom prst="rect">
            <a:avLst/>
          </a:prstGeom>
        </p:spPr>
        <p:txBody>
          <a:bodyPr wrap="square">
            <a:spAutoFit/>
          </a:bodyPr>
          <a:lstStyle/>
          <a:p>
            <a:pPr lvl="0" fontAlgn="base">
              <a:spcBef>
                <a:spcPct val="0"/>
              </a:spcBef>
              <a:spcAft>
                <a:spcPct val="0"/>
              </a:spcAft>
            </a:pPr>
            <a:r>
              <a:rPr lang="en-US" sz="4000" dirty="0" smtClean="0">
                <a:latin typeface="Arabic Typesetting" pitchFamily="66" charset="-78"/>
                <a:ea typeface="Times New Roman" pitchFamily="18" charset="0"/>
                <a:cs typeface="Arabic Typesetting" pitchFamily="66" charset="-78"/>
              </a:rPr>
              <a:t>A </a:t>
            </a:r>
            <a:r>
              <a:rPr lang="en-US" sz="4000" b="1" dirty="0" smtClean="0">
                <a:latin typeface="Arabic Typesetting" pitchFamily="66" charset="-78"/>
                <a:ea typeface="Times New Roman" pitchFamily="18" charset="0"/>
                <a:cs typeface="Arabic Typesetting" pitchFamily="66" charset="-78"/>
              </a:rPr>
              <a:t>carbon footprint</a:t>
            </a:r>
            <a:r>
              <a:rPr lang="en-US" sz="4000" dirty="0" smtClean="0">
                <a:latin typeface="Arabic Typesetting" pitchFamily="66" charset="-78"/>
                <a:ea typeface="Times New Roman" pitchFamily="18" charset="0"/>
                <a:cs typeface="Arabic Typesetting" pitchFamily="66" charset="-78"/>
              </a:rPr>
              <a:t> is a measure of the impact our activities have on the environment, and in particular climate change. It relates to the amount of greenhouse gases produced in our day-to-day lives through burning fossil fuels for electricity, heating and transportation etc. </a:t>
            </a:r>
            <a:br>
              <a:rPr lang="en-US" sz="4000" dirty="0" smtClean="0">
                <a:latin typeface="Arabic Typesetting" pitchFamily="66" charset="-78"/>
                <a:ea typeface="Times New Roman" pitchFamily="18" charset="0"/>
                <a:cs typeface="Arabic Typesetting" pitchFamily="66" charset="-78"/>
              </a:rPr>
            </a:br>
            <a:r>
              <a:rPr lang="en-US" sz="4000" dirty="0" smtClean="0">
                <a:latin typeface="Arabic Typesetting" pitchFamily="66" charset="-78"/>
                <a:ea typeface="Times New Roman" pitchFamily="18" charset="0"/>
                <a:cs typeface="Arabic Typesetting" pitchFamily="66" charset="-78"/>
              </a:rPr>
              <a:t/>
            </a:r>
            <a:br>
              <a:rPr lang="en-US" sz="4000" dirty="0" smtClean="0">
                <a:latin typeface="Arabic Typesetting" pitchFamily="66" charset="-78"/>
                <a:ea typeface="Times New Roman" pitchFamily="18" charset="0"/>
                <a:cs typeface="Arabic Typesetting" pitchFamily="66" charset="-78"/>
              </a:rPr>
            </a:br>
            <a:r>
              <a:rPr lang="en-US" sz="4000" dirty="0" smtClean="0">
                <a:latin typeface="Arabic Typesetting" pitchFamily="66" charset="-78"/>
                <a:ea typeface="Times New Roman" pitchFamily="18" charset="0"/>
                <a:cs typeface="Arabic Typesetting" pitchFamily="66" charset="-78"/>
              </a:rPr>
              <a:t>The carbon footprint is a measurement of all greenhouse gases we individually produce and has units of  kg of carbon dioxide equivalent.</a:t>
            </a:r>
            <a:endParaRPr lang="en-US" sz="5400" dirty="0" smtClean="0">
              <a:latin typeface="Arabic Typesetting" pitchFamily="66" charset="-78"/>
              <a:cs typeface="Arabic Typesetting" pitchFamily="66"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400" advTm="4555">
        <p14:ripple/>
      </p:transition>
    </mc:Choice>
    <mc:Fallback>
      <p:transition spd="slow" advTm="4555">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noaanews.noaa.gov/stories2006/images/greenhouse-gas-collage2.jpg"/>
          <p:cNvPicPr>
            <a:picLocks noChangeAspect="1" noChangeArrowheads="1"/>
          </p:cNvPicPr>
          <p:nvPr/>
        </p:nvPicPr>
        <p:blipFill>
          <a:blip r:embed="rId2" cstate="print"/>
          <a:srcRect/>
          <a:stretch>
            <a:fillRect/>
          </a:stretch>
        </p:blipFill>
        <p:spPr bwMode="auto">
          <a:xfrm>
            <a:off x="304800" y="228600"/>
            <a:ext cx="8458200" cy="6400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400" advTm="1763">
        <p14:ripple/>
      </p:transition>
    </mc:Choice>
    <mc:Fallback>
      <p:transition spd="slow" advTm="1763">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qualitas1998.net/paul/uploaded_images/greenhouse_effect-774630.jpg"/>
          <p:cNvPicPr>
            <a:picLocks noChangeAspect="1" noChangeArrowheads="1"/>
          </p:cNvPicPr>
          <p:nvPr/>
        </p:nvPicPr>
        <p:blipFill>
          <a:blip r:embed="rId2" cstate="print"/>
          <a:srcRect/>
          <a:stretch>
            <a:fillRect/>
          </a:stretch>
        </p:blipFill>
        <p:spPr bwMode="auto">
          <a:xfrm>
            <a:off x="0" y="0"/>
            <a:ext cx="2286000" cy="6858000"/>
          </a:xfrm>
          <a:prstGeom prst="rect">
            <a:avLst/>
          </a:prstGeom>
          <a:noFill/>
        </p:spPr>
      </p:pic>
      <p:sp>
        <p:nvSpPr>
          <p:cNvPr id="3" name="Rectangle 2"/>
          <p:cNvSpPr/>
          <p:nvPr/>
        </p:nvSpPr>
        <p:spPr>
          <a:xfrm>
            <a:off x="2209800" y="228600"/>
            <a:ext cx="6934200" cy="6555641"/>
          </a:xfrm>
          <a:prstGeom prst="rect">
            <a:avLst/>
          </a:prstGeom>
        </p:spPr>
        <p:txBody>
          <a:bodyPr wrap="square">
            <a:spAutoFit/>
          </a:bodyPr>
          <a:lstStyle/>
          <a:p>
            <a:r>
              <a:rPr lang="en-US" sz="2100" b="1" dirty="0" smtClean="0">
                <a:latin typeface="Arabic Typesetting" pitchFamily="66" charset="-78"/>
                <a:cs typeface="Arabic Typesetting" pitchFamily="66" charset="-78"/>
              </a:rPr>
              <a:t>Greenhouse gases reflect </a:t>
            </a:r>
            <a:r>
              <a:rPr lang="en-US" sz="2100" b="1" u="sng" dirty="0" smtClean="0">
                <a:latin typeface="Arabic Typesetting" pitchFamily="66" charset="-78"/>
                <a:cs typeface="Arabic Typesetting" pitchFamily="66" charset="-78"/>
                <a:hlinkClick r:id="rId3" tooltip="Infrared radiation"/>
              </a:rPr>
              <a:t>radiation</a:t>
            </a:r>
            <a:r>
              <a:rPr lang="en-US" sz="2100" b="1" dirty="0" smtClean="0">
                <a:latin typeface="Arabic Typesetting" pitchFamily="66" charset="-78"/>
                <a:cs typeface="Arabic Typesetting" pitchFamily="66" charset="-78"/>
              </a:rPr>
              <a:t> from the </a:t>
            </a:r>
            <a:r>
              <a:rPr lang="en-US" sz="2100" b="1" u="sng" dirty="0" smtClean="0">
                <a:latin typeface="Arabic Typesetting" pitchFamily="66" charset="-78"/>
                <a:cs typeface="Arabic Typesetting" pitchFamily="66" charset="-78"/>
                <a:hlinkClick r:id="rId4" tooltip="Earth"/>
              </a:rPr>
              <a:t>Earth</a:t>
            </a:r>
            <a:r>
              <a:rPr lang="en-US" sz="2100" b="1" dirty="0" smtClean="0">
                <a:latin typeface="Arabic Typesetting" pitchFamily="66" charset="-78"/>
                <a:cs typeface="Arabic Typesetting" pitchFamily="66" charset="-78"/>
              </a:rPr>
              <a:t> and stop it from being lost into space. This causes the Earth's temperature to be higher than it would be without greenhouse gases. The name for this is the "</a:t>
            </a:r>
            <a:r>
              <a:rPr lang="en-US" sz="2100" b="1" u="sng" dirty="0" smtClean="0">
                <a:latin typeface="Arabic Typesetting" pitchFamily="66" charset="-78"/>
                <a:cs typeface="Arabic Typesetting" pitchFamily="66" charset="-78"/>
                <a:hlinkClick r:id="rId5" tooltip="Greenhouse effect"/>
              </a:rPr>
              <a:t>greenhouse effect</a:t>
            </a:r>
            <a:r>
              <a:rPr lang="en-US" sz="2100" b="1" dirty="0" smtClean="0">
                <a:latin typeface="Arabic Typesetting" pitchFamily="66" charset="-78"/>
                <a:cs typeface="Arabic Typesetting" pitchFamily="66" charset="-78"/>
              </a:rPr>
              <a:t>."</a:t>
            </a:r>
          </a:p>
          <a:p>
            <a:r>
              <a:rPr lang="en-US" sz="2100" b="1" dirty="0" smtClean="0">
                <a:latin typeface="Arabic Typesetting" pitchFamily="66" charset="-78"/>
                <a:cs typeface="Arabic Typesetting" pitchFamily="66" charset="-78"/>
              </a:rPr>
              <a:t>Most greenhouse gases are natural - </a:t>
            </a:r>
            <a:r>
              <a:rPr lang="en-US" sz="2100" b="1" u="sng" dirty="0" smtClean="0">
                <a:latin typeface="Arabic Typesetting" pitchFamily="66" charset="-78"/>
                <a:cs typeface="Arabic Typesetting" pitchFamily="66" charset="-78"/>
                <a:hlinkClick r:id="rId6" tooltip="Water vapor"/>
              </a:rPr>
              <a:t>water vapor</a:t>
            </a:r>
            <a:r>
              <a:rPr lang="en-US" sz="2100" b="1" dirty="0" smtClean="0">
                <a:latin typeface="Arabic Typesetting" pitchFamily="66" charset="-78"/>
                <a:cs typeface="Arabic Typesetting" pitchFamily="66" charset="-78"/>
              </a:rPr>
              <a:t> is the most common, and causes most of the greenhouse effect on Earth. Other greenhouse gases are </a:t>
            </a:r>
            <a:r>
              <a:rPr lang="en-US" sz="2100" b="1" u="sng" dirty="0" smtClean="0">
                <a:latin typeface="Arabic Typesetting" pitchFamily="66" charset="-78"/>
                <a:cs typeface="Arabic Typesetting" pitchFamily="66" charset="-78"/>
                <a:hlinkClick r:id="rId7" tooltip="Carbon dioxide"/>
              </a:rPr>
              <a:t>carbon dioxide</a:t>
            </a:r>
            <a:r>
              <a:rPr lang="en-US" sz="2100" b="1" dirty="0" smtClean="0">
                <a:latin typeface="Arabic Typesetting" pitchFamily="66" charset="-78"/>
                <a:cs typeface="Arabic Typesetting" pitchFamily="66" charset="-78"/>
              </a:rPr>
              <a:t>, </a:t>
            </a:r>
            <a:r>
              <a:rPr lang="en-US" sz="2100" b="1" u="sng" dirty="0" smtClean="0">
                <a:latin typeface="Arabic Typesetting" pitchFamily="66" charset="-78"/>
                <a:cs typeface="Arabic Typesetting" pitchFamily="66" charset="-78"/>
                <a:hlinkClick r:id="rId8" tooltip="Methane"/>
              </a:rPr>
              <a:t>methane</a:t>
            </a:r>
            <a:r>
              <a:rPr lang="en-US" sz="2100" b="1" dirty="0" smtClean="0">
                <a:latin typeface="Arabic Typesetting" pitchFamily="66" charset="-78"/>
                <a:cs typeface="Arabic Typesetting" pitchFamily="66" charset="-78"/>
              </a:rPr>
              <a:t>, </a:t>
            </a:r>
            <a:r>
              <a:rPr lang="en-US" sz="2100" b="1" u="sng" dirty="0" smtClean="0">
                <a:latin typeface="Arabic Typesetting" pitchFamily="66" charset="-78"/>
                <a:cs typeface="Arabic Typesetting" pitchFamily="66" charset="-78"/>
                <a:hlinkClick r:id="rId9" tooltip="Nitrous oxide"/>
              </a:rPr>
              <a:t>nitrous oxide</a:t>
            </a:r>
            <a:r>
              <a:rPr lang="en-US" sz="2100" b="1" dirty="0" smtClean="0">
                <a:latin typeface="Arabic Typesetting" pitchFamily="66" charset="-78"/>
                <a:cs typeface="Arabic Typesetting" pitchFamily="66" charset="-78"/>
              </a:rPr>
              <a:t> and </a:t>
            </a:r>
            <a:r>
              <a:rPr lang="en-US" sz="2100" b="1" u="sng" dirty="0" smtClean="0">
                <a:latin typeface="Arabic Typesetting" pitchFamily="66" charset="-78"/>
                <a:cs typeface="Arabic Typesetting" pitchFamily="66" charset="-78"/>
                <a:hlinkClick r:id="rId10" tooltip="Ozone"/>
              </a:rPr>
              <a:t>ozone</a:t>
            </a:r>
            <a:r>
              <a:rPr lang="en-US" sz="2100" b="1" dirty="0" smtClean="0">
                <a:latin typeface="Arabic Typesetting" pitchFamily="66" charset="-78"/>
                <a:cs typeface="Arabic Typesetting" pitchFamily="66" charset="-78"/>
              </a:rPr>
              <a:t>. A natural greenhouse effect is not bad. Without greenhouse gases, the earth would be 150 to 3000 degrees </a:t>
            </a:r>
            <a:r>
              <a:rPr lang="en-US" sz="2100" b="1" u="sng" dirty="0" smtClean="0">
                <a:latin typeface="Arabic Typesetting" pitchFamily="66" charset="-78"/>
                <a:cs typeface="Arabic Typesetting" pitchFamily="66" charset="-78"/>
                <a:hlinkClick r:id="rId11" tooltip="Celsius"/>
              </a:rPr>
              <a:t>Celsius</a:t>
            </a:r>
            <a:r>
              <a:rPr lang="en-US" sz="2100" b="1" dirty="0" smtClean="0">
                <a:latin typeface="Arabic Typesetting" pitchFamily="66" charset="-78"/>
                <a:cs typeface="Arabic Typesetting" pitchFamily="66" charset="-78"/>
              </a:rPr>
              <a:t> colder, and life would probably not be possible here.</a:t>
            </a:r>
          </a:p>
          <a:p>
            <a:r>
              <a:rPr lang="en-US" sz="2100" b="1" dirty="0" smtClean="0">
                <a:latin typeface="Arabic Typesetting" pitchFamily="66" charset="-78"/>
                <a:cs typeface="Arabic Typesetting" pitchFamily="66" charset="-78"/>
              </a:rPr>
              <a:t>However, humans are adding too much more greenhouse gases to the </a:t>
            </a:r>
            <a:r>
              <a:rPr lang="en-US" sz="2100" b="1" u="sng" dirty="0" smtClean="0">
                <a:latin typeface="Arabic Typesetting" pitchFamily="66" charset="-78"/>
                <a:cs typeface="Arabic Typesetting" pitchFamily="66" charset="-78"/>
                <a:hlinkClick r:id="rId12" tooltip="Atmosphere"/>
              </a:rPr>
              <a:t>atmosphere</a:t>
            </a:r>
            <a:r>
              <a:rPr lang="en-US" sz="2100" b="1" dirty="0" smtClean="0">
                <a:latin typeface="Arabic Typesetting" pitchFamily="66" charset="-78"/>
                <a:cs typeface="Arabic Typesetting" pitchFamily="66" charset="-78"/>
              </a:rPr>
              <a:t>. Mainstream Science believes that this has caused the </a:t>
            </a:r>
            <a:r>
              <a:rPr lang="en-US" sz="2100" b="1" u="sng" dirty="0" smtClean="0">
                <a:latin typeface="Arabic Typesetting" pitchFamily="66" charset="-78"/>
                <a:cs typeface="Arabic Typesetting" pitchFamily="66" charset="-78"/>
                <a:hlinkClick r:id="rId13" tooltip="Global warming"/>
              </a:rPr>
              <a:t>planet's average temperature to rise</a:t>
            </a:r>
            <a:r>
              <a:rPr lang="en-US" sz="2100" b="1" dirty="0" smtClean="0">
                <a:latin typeface="Arabic Typesetting" pitchFamily="66" charset="-78"/>
                <a:cs typeface="Arabic Typesetting" pitchFamily="66" charset="-78"/>
              </a:rPr>
              <a:t>. The most important greenhouse gas that humans add to the atmosphere is carbon dioxide which there is less then 1% in the atmosphere.</a:t>
            </a:r>
            <a:endParaRPr lang="en-US" sz="2100" b="1" dirty="0">
              <a:latin typeface="Arabic Typesetting" pitchFamily="66" charset="-78"/>
              <a:cs typeface="Arabic Typesetting" pitchFamily="66"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400" advTm="2262">
        <p14:ripple/>
      </p:transition>
    </mc:Choice>
    <mc:Fallback>
      <p:transition spd="slow" advTm="2262">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892</Words>
  <Application>Microsoft Office PowerPoint</Application>
  <PresentationFormat>On-screen Show (4:3)</PresentationFormat>
  <Paragraphs>56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EARTH (OUR HOME)</vt:lpstr>
      <vt:lpstr>Slide 3</vt:lpstr>
      <vt:lpstr>Slide 4</vt:lpstr>
      <vt:lpstr>Slide 5</vt:lpstr>
      <vt:lpstr>C ARBON FOOT PRINT</vt:lpstr>
      <vt:lpstr>Slide 7</vt:lpstr>
      <vt:lpstr>Slide 8</vt:lpstr>
      <vt:lpstr>Slide 9</vt:lpstr>
      <vt:lpstr>OZONE LAYER DEPLETION</vt:lpstr>
      <vt:lpstr>Slide 11</vt:lpstr>
      <vt:lpstr>POLLUTION </vt:lpstr>
      <vt:lpstr>Slide 13</vt:lpstr>
      <vt:lpstr>PROJECT : SAVE PLANET EARTH</vt:lpstr>
      <vt:lpstr>Slide 15</vt:lpstr>
      <vt:lpstr>Slide 16</vt:lpstr>
      <vt:lpstr>OUR BEST SLOGANS</vt:lpstr>
      <vt:lpstr>YOUNG POETS OF OUR NATURE CLUB</vt:lpstr>
      <vt:lpstr>VIDYA DEVI JINDAL SCHOOL wants to save our planet but, can we do it all alone ??????</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mila</cp:lastModifiedBy>
  <cp:revision>1</cp:revision>
  <dcterms:created xsi:type="dcterms:W3CDTF">2006-08-16T00:00:00Z</dcterms:created>
  <dcterms:modified xsi:type="dcterms:W3CDTF">2010-09-30T03:05:07Z</dcterms:modified>
</cp:coreProperties>
</file>