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63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2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8285-3098-44AF-84CE-2658EB0E463E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5180-2BDB-4183-820B-13C5166F31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59EC-29CD-41DB-89C1-4A90FA50F88A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8B02-162E-4959-B334-5277C712B6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2195-4552-48BE-BF88-43FC7D81B6CD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8666-1E67-4AA9-B834-6893DF6F2C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38B9-69D5-414A-8460-11C187693244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88F2-C529-40D5-B2B4-5A68BA5DCB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F779-A475-434D-AD58-3609E3E87AE0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6644-A1CB-4601-AB9C-72D940A318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A496-C1A0-4484-BB81-FE6005ABC4F2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1989-9BAA-45ED-91F8-10B9B1C48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6AC8-32E2-413D-AD3E-0A816755C139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1215A-C7FA-4574-B1E6-D2D734F737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CFBA-FFF6-4430-903A-8FC371A86A6C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2445-1080-43D4-BD0E-A0978B7871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44B7-7CD6-489D-B7BB-D88300477649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207D-23E8-4A56-870E-B7253072FD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16F5-B30B-4F86-B206-323D2C11E30B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D15F-08EA-4C39-858D-B8BC16D40F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C3CE7-17C7-400A-86E9-1CFAB66ABFFF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383A-DE8A-4C46-B8FC-730072D845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4AE8AB-58BB-4079-9747-C3502173D329}" type="datetimeFigureOut">
              <a:rPr lang="es-ES"/>
              <a:pPr>
                <a:defRPr/>
              </a:pPr>
              <a:t>02/12/2010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2E4F4B-A83A-49A2-A374-B9EE41D4C6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6000"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Nadal%20ppt\01%20Pista%201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4" name="4 CuadroTexto"/>
          <p:cNvSpPr txBox="1">
            <a:spLocks noChangeArrowheads="1"/>
          </p:cNvSpPr>
          <p:nvPr/>
        </p:nvSpPr>
        <p:spPr bwMode="auto">
          <a:xfrm>
            <a:off x="285750" y="2571750"/>
            <a:ext cx="8715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solidFill>
                  <a:srgbClr val="FF0000"/>
                </a:solidFill>
                <a:latin typeface="AR CHRISTY"/>
              </a:rPr>
              <a:t>HOW DO YOU CELEBRATE CHRISTMAS?</a:t>
            </a:r>
          </a:p>
          <a:p>
            <a:pPr algn="ctr"/>
            <a:endParaRPr lang="es-ES" sz="2800" b="1">
              <a:latin typeface="AR CHRISTY"/>
            </a:endParaRPr>
          </a:p>
          <a:p>
            <a:pPr algn="ctr"/>
            <a:r>
              <a:rPr lang="es-ES" sz="2800" b="1">
                <a:latin typeface="AR CHRISTY"/>
              </a:rPr>
              <a:t>Escola Els Pins (Barcelona)</a:t>
            </a:r>
          </a:p>
          <a:p>
            <a:pPr algn="ctr"/>
            <a:r>
              <a:rPr lang="es-ES" sz="2800" b="1">
                <a:latin typeface="AR CHRISTY"/>
              </a:rPr>
              <a:t>December 2010</a:t>
            </a:r>
          </a:p>
        </p:txBody>
      </p:sp>
      <p:pic>
        <p:nvPicPr>
          <p:cNvPr id="6" name="01 Pista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29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0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send Christmas cards.</a:t>
            </a:r>
          </a:p>
        </p:txBody>
      </p:sp>
      <p:pic>
        <p:nvPicPr>
          <p:cNvPr id="22531" name="5 Imagen" descr="Christmas Cards.jpg"/>
          <p:cNvPicPr>
            <a:picLocks noChangeAspect="1"/>
          </p:cNvPicPr>
          <p:nvPr/>
        </p:nvPicPr>
        <p:blipFill>
          <a:blip r:embed="rId3"/>
          <a:srcRect l="1724" t="3284" r="3448" b="3108"/>
          <a:stretch>
            <a:fillRect/>
          </a:stretch>
        </p:blipFill>
        <p:spPr bwMode="auto">
          <a:xfrm>
            <a:off x="2500313" y="1428750"/>
            <a:ext cx="39290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6 CuadroTexto"/>
          <p:cNvSpPr txBox="1">
            <a:spLocks noChangeArrowheads="1"/>
          </p:cNvSpPr>
          <p:nvPr/>
        </p:nvSpPr>
        <p:spPr bwMode="auto">
          <a:xfrm>
            <a:off x="3857625" y="5857875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latin typeface="Bradley Hand ITC" pitchFamily="66" charset="0"/>
              </a:rPr>
              <a:t>POSTALES de NAVIDAD</a:t>
            </a: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29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4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eat “sopa de galets” the day of Christmas.</a:t>
            </a:r>
          </a:p>
        </p:txBody>
      </p:sp>
      <p:pic>
        <p:nvPicPr>
          <p:cNvPr id="23555" name="5 Imagen" descr="Sopa de gale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714500"/>
            <a:ext cx="5072062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6 CuadroTexto"/>
          <p:cNvSpPr txBox="1">
            <a:spLocks noChangeArrowheads="1"/>
          </p:cNvSpPr>
          <p:nvPr/>
        </p:nvSpPr>
        <p:spPr bwMode="auto">
          <a:xfrm>
            <a:off x="2643188" y="5429250"/>
            <a:ext cx="3857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latin typeface="Bradley Hand ITC" pitchFamily="66" charset="0"/>
              </a:rPr>
              <a:t>SOPA de NAVIDAD</a:t>
            </a:r>
          </a:p>
          <a:p>
            <a:pPr algn="ctr"/>
            <a:r>
              <a:rPr lang="es-ES" sz="3200" b="1">
                <a:latin typeface="Bradley Hand ITC" pitchFamily="66" charset="0"/>
              </a:rPr>
              <a:t>25 de diciembre</a:t>
            </a: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29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8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eat 12 grapes to celebrate the New Year.</a:t>
            </a:r>
          </a:p>
        </p:txBody>
      </p:sp>
      <p:pic>
        <p:nvPicPr>
          <p:cNvPr id="24579" name="5 Imagen" descr="uvas.jpg"/>
          <p:cNvPicPr>
            <a:picLocks noChangeAspect="1"/>
          </p:cNvPicPr>
          <p:nvPr/>
        </p:nvPicPr>
        <p:blipFill>
          <a:blip r:embed="rId3"/>
          <a:srcRect t="59341"/>
          <a:stretch>
            <a:fillRect/>
          </a:stretch>
        </p:blipFill>
        <p:spPr bwMode="auto">
          <a:xfrm>
            <a:off x="2500313" y="2286000"/>
            <a:ext cx="4216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6 CuadroTexto"/>
          <p:cNvSpPr txBox="1">
            <a:spLocks noChangeArrowheads="1"/>
          </p:cNvSpPr>
          <p:nvPr/>
        </p:nvSpPr>
        <p:spPr bwMode="auto">
          <a:xfrm>
            <a:off x="4714875" y="5214938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Bradley Hand ITC" pitchFamily="66" charset="0"/>
              </a:rPr>
              <a:t>UVAS de la SUERTE</a:t>
            </a: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29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2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eat “turrón” and “neulas”.</a:t>
            </a:r>
          </a:p>
        </p:txBody>
      </p:sp>
      <p:sp>
        <p:nvSpPr>
          <p:cNvPr id="25603" name="6 CuadroTexto"/>
          <p:cNvSpPr txBox="1">
            <a:spLocks noChangeArrowheads="1"/>
          </p:cNvSpPr>
          <p:nvPr/>
        </p:nvSpPr>
        <p:spPr bwMode="auto">
          <a:xfrm>
            <a:off x="4714875" y="5214938"/>
            <a:ext cx="4214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Bradley Hand ITC" pitchFamily="66" charset="0"/>
              </a:rPr>
              <a:t>TURRONES y NEULAS</a:t>
            </a:r>
          </a:p>
        </p:txBody>
      </p:sp>
      <p:pic>
        <p:nvPicPr>
          <p:cNvPr id="25604" name="7 Imagen" descr="turron-neul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357313"/>
            <a:ext cx="4960937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29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6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celebrate “Sant Esteve”.</a:t>
            </a:r>
          </a:p>
        </p:txBody>
      </p:sp>
      <p:sp>
        <p:nvSpPr>
          <p:cNvPr id="26627" name="6 CuadroTexto"/>
          <p:cNvSpPr txBox="1">
            <a:spLocks noChangeArrowheads="1"/>
          </p:cNvSpPr>
          <p:nvPr/>
        </p:nvSpPr>
        <p:spPr bwMode="auto">
          <a:xfrm>
            <a:off x="2571750" y="5715000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Bradley Hand ITC" pitchFamily="66" charset="0"/>
              </a:rPr>
              <a:t>26 de diciembre</a:t>
            </a:r>
          </a:p>
        </p:txBody>
      </p:sp>
      <p:pic>
        <p:nvPicPr>
          <p:cNvPr id="26628" name="5 Imagen" descr="Navid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285875"/>
            <a:ext cx="62150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29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0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eat “tortell de Reis”.</a:t>
            </a:r>
          </a:p>
        </p:txBody>
      </p:sp>
      <p:sp>
        <p:nvSpPr>
          <p:cNvPr id="27651" name="6 CuadroTexto"/>
          <p:cNvSpPr txBox="1">
            <a:spLocks noChangeArrowheads="1"/>
          </p:cNvSpPr>
          <p:nvPr/>
        </p:nvSpPr>
        <p:spPr bwMode="auto">
          <a:xfrm>
            <a:off x="2357438" y="5572125"/>
            <a:ext cx="4214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Bradley Hand ITC" pitchFamily="66" charset="0"/>
              </a:rPr>
              <a:t>ROSCÓN de REYES</a:t>
            </a:r>
          </a:p>
          <a:p>
            <a:pPr algn="ctr"/>
            <a:r>
              <a:rPr lang="es-ES" sz="3200" b="1">
                <a:latin typeface="Bradley Hand ITC" pitchFamily="66" charset="0"/>
              </a:rPr>
              <a:t>6 de enero</a:t>
            </a:r>
          </a:p>
        </p:txBody>
      </p:sp>
      <p:pic>
        <p:nvPicPr>
          <p:cNvPr id="27652" name="7 Imagen" descr="tortell reis.jpg"/>
          <p:cNvPicPr>
            <a:picLocks noChangeAspect="1"/>
          </p:cNvPicPr>
          <p:nvPr/>
        </p:nvPicPr>
        <p:blipFill>
          <a:blip r:embed="rId3"/>
          <a:srcRect l="1434" r="3827"/>
          <a:stretch>
            <a:fillRect/>
          </a:stretch>
        </p:blipFill>
        <p:spPr bwMode="auto">
          <a:xfrm>
            <a:off x="2214563" y="1357313"/>
            <a:ext cx="442912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29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8" name="4 CuadroTexto"/>
          <p:cNvSpPr txBox="1">
            <a:spLocks noChangeArrowheads="1"/>
          </p:cNvSpPr>
          <p:nvPr/>
        </p:nvSpPr>
        <p:spPr bwMode="auto">
          <a:xfrm>
            <a:off x="214313" y="428625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decorate the Christmas tree</a:t>
            </a:r>
            <a:r>
              <a:rPr lang="es-ES" sz="5400" b="1">
                <a:latin typeface="Bradley Hand ITC" pitchFamily="66" charset="0"/>
              </a:rPr>
              <a:t>.</a:t>
            </a:r>
          </a:p>
        </p:txBody>
      </p:sp>
      <p:pic>
        <p:nvPicPr>
          <p:cNvPr id="14339" name="6 Imagen" descr="christmas tree.jpg"/>
          <p:cNvPicPr>
            <a:picLocks noChangeAspect="1"/>
          </p:cNvPicPr>
          <p:nvPr/>
        </p:nvPicPr>
        <p:blipFill>
          <a:blip r:embed="rId3"/>
          <a:srcRect l="2254" t="1379" b="2065"/>
          <a:stretch>
            <a:fillRect/>
          </a:stretch>
        </p:blipFill>
        <p:spPr bwMode="auto">
          <a:xfrm>
            <a:off x="2714625" y="1357313"/>
            <a:ext cx="31003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7 CuadroTexto"/>
          <p:cNvSpPr txBox="1">
            <a:spLocks noChangeArrowheads="1"/>
          </p:cNvSpPr>
          <p:nvPr/>
        </p:nvSpPr>
        <p:spPr bwMode="auto">
          <a:xfrm>
            <a:off x="6143625" y="5500688"/>
            <a:ext cx="22145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latin typeface="Bradley Hand ITC" pitchFamily="66" charset="0"/>
              </a:rPr>
              <a:t>ARBOL de NAVIDAD</a:t>
            </a: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2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put “el pesebre” (the crib) to decorate the house.</a:t>
            </a:r>
          </a:p>
        </p:txBody>
      </p:sp>
      <p:pic>
        <p:nvPicPr>
          <p:cNvPr id="15363" name="5 Imagen" descr="Pessebre.jpg"/>
          <p:cNvPicPr>
            <a:picLocks noChangeAspect="1"/>
          </p:cNvPicPr>
          <p:nvPr/>
        </p:nvPicPr>
        <p:blipFill>
          <a:blip r:embed="rId3"/>
          <a:srcRect l="4068" b="2173"/>
          <a:stretch>
            <a:fillRect/>
          </a:stretch>
        </p:blipFill>
        <p:spPr bwMode="auto">
          <a:xfrm>
            <a:off x="2000250" y="1857375"/>
            <a:ext cx="50530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6 CuadroTexto"/>
          <p:cNvSpPr txBox="1">
            <a:spLocks noChangeArrowheads="1"/>
          </p:cNvSpPr>
          <p:nvPr/>
        </p:nvSpPr>
        <p:spPr bwMode="auto">
          <a:xfrm>
            <a:off x="6643688" y="5857875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latin typeface="Bradley Hand ITC" pitchFamily="66" charset="0"/>
              </a:rPr>
              <a:t>PESEBRE</a:t>
            </a: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6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write a letter to The Three Wise Men.</a:t>
            </a:r>
          </a:p>
        </p:txBody>
      </p:sp>
      <p:pic>
        <p:nvPicPr>
          <p:cNvPr id="16387" name="5 Imagen" descr="carta-rey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643063"/>
            <a:ext cx="38735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6 CuadroTexto"/>
          <p:cNvSpPr txBox="1">
            <a:spLocks noChangeArrowheads="1"/>
          </p:cNvSpPr>
          <p:nvPr/>
        </p:nvSpPr>
        <p:spPr bwMode="auto">
          <a:xfrm>
            <a:off x="3429000" y="5500688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latin typeface="Bradley Hand ITC" pitchFamily="66" charset="0"/>
              </a:rPr>
              <a:t>CARTA a los REYES MAGOS</a:t>
            </a: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open the Advent calendar and eat the chocolate.</a:t>
            </a:r>
          </a:p>
        </p:txBody>
      </p:sp>
      <p:sp>
        <p:nvSpPr>
          <p:cNvPr id="17411" name="6 CuadroTexto"/>
          <p:cNvSpPr txBox="1">
            <a:spLocks noChangeArrowheads="1"/>
          </p:cNvSpPr>
          <p:nvPr/>
        </p:nvSpPr>
        <p:spPr bwMode="auto">
          <a:xfrm>
            <a:off x="3357563" y="6072188"/>
            <a:ext cx="5500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latin typeface="Bradley Hand ITC" pitchFamily="66" charset="0"/>
              </a:rPr>
              <a:t>CALENDARIO de ADVIENTO</a:t>
            </a:r>
          </a:p>
        </p:txBody>
      </p:sp>
      <p:pic>
        <p:nvPicPr>
          <p:cNvPr id="17412" name="7 Imagen" descr="advent calend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643063"/>
            <a:ext cx="492918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4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go to see the Three Wise Men’s parade.</a:t>
            </a:r>
          </a:p>
        </p:txBody>
      </p:sp>
      <p:pic>
        <p:nvPicPr>
          <p:cNvPr id="18435" name="5 Imagen" descr="Cabalga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357313"/>
            <a:ext cx="61436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7 CuadroTexto"/>
          <p:cNvSpPr txBox="1">
            <a:spLocks noChangeArrowheads="1"/>
          </p:cNvSpPr>
          <p:nvPr/>
        </p:nvSpPr>
        <p:spPr bwMode="auto">
          <a:xfrm>
            <a:off x="1000125" y="5643563"/>
            <a:ext cx="72151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latin typeface="Bradley Hand ITC" pitchFamily="66" charset="0"/>
              </a:rPr>
              <a:t>CABALGATA de los REYES MAGOS</a:t>
            </a:r>
          </a:p>
          <a:p>
            <a:pPr algn="ctr"/>
            <a:r>
              <a:rPr lang="es-ES" sz="3200" b="1">
                <a:latin typeface="Bradley Hand ITC" pitchFamily="66" charset="0"/>
              </a:rPr>
              <a:t>5 de diciembre</a:t>
            </a: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8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get presents.</a:t>
            </a:r>
          </a:p>
        </p:txBody>
      </p:sp>
      <p:pic>
        <p:nvPicPr>
          <p:cNvPr id="19459" name="5 Imagen" descr="opening-christmas-pres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428750"/>
            <a:ext cx="5237162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6 CuadroTexto"/>
          <p:cNvSpPr txBox="1">
            <a:spLocks noChangeArrowheads="1"/>
          </p:cNvSpPr>
          <p:nvPr/>
        </p:nvSpPr>
        <p:spPr bwMode="auto">
          <a:xfrm>
            <a:off x="5572125" y="5500688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Bradley Hand ITC" pitchFamily="66" charset="0"/>
              </a:rPr>
              <a:t>REGALOS</a:t>
            </a: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29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2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celebrate “Tió the night of Christmas.</a:t>
            </a:r>
          </a:p>
        </p:txBody>
      </p:sp>
      <p:sp>
        <p:nvSpPr>
          <p:cNvPr id="20483" name="7 CuadroTexto"/>
          <p:cNvSpPr txBox="1">
            <a:spLocks noChangeArrowheads="1"/>
          </p:cNvSpPr>
          <p:nvPr/>
        </p:nvSpPr>
        <p:spPr bwMode="auto">
          <a:xfrm>
            <a:off x="2786063" y="5500688"/>
            <a:ext cx="3571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latin typeface="Bradley Hand ITC" pitchFamily="66" charset="0"/>
              </a:rPr>
              <a:t>TIÓ de NAVIDAD</a:t>
            </a:r>
          </a:p>
          <a:p>
            <a:pPr algn="ctr"/>
            <a:r>
              <a:rPr lang="es-ES" sz="3200" b="1">
                <a:latin typeface="Bradley Hand ITC" pitchFamily="66" charset="0"/>
              </a:rPr>
              <a:t>24 de diciembre</a:t>
            </a:r>
          </a:p>
        </p:txBody>
      </p:sp>
      <p:pic>
        <p:nvPicPr>
          <p:cNvPr id="20484" name="6 Imagen" descr="poemes 026.JPG"/>
          <p:cNvPicPr>
            <a:picLocks noChangeAspect="1"/>
          </p:cNvPicPr>
          <p:nvPr/>
        </p:nvPicPr>
        <p:blipFill>
          <a:blip r:embed="rId3"/>
          <a:srcRect r="30426"/>
          <a:stretch>
            <a:fillRect/>
          </a:stretch>
        </p:blipFill>
        <p:spPr bwMode="auto">
          <a:xfrm>
            <a:off x="827088" y="1128713"/>
            <a:ext cx="3744912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8 Imagen" descr="poemes 028.JPG"/>
          <p:cNvPicPr>
            <a:picLocks noChangeAspect="1"/>
          </p:cNvPicPr>
          <p:nvPr/>
        </p:nvPicPr>
        <p:blipFill>
          <a:blip r:embed="rId4"/>
          <a:srcRect l="14423" t="57739" r="50722"/>
          <a:stretch>
            <a:fillRect/>
          </a:stretch>
        </p:blipFill>
        <p:spPr bwMode="auto">
          <a:xfrm>
            <a:off x="5292725" y="2349500"/>
            <a:ext cx="280828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ga Tió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29" y="0"/>
            <a:ext cx="913877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6" name="4 CuadroTexto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>
                <a:latin typeface="Bradley Hand ITC" pitchFamily="66" charset="0"/>
              </a:rPr>
              <a:t>I sing Christmas carols.</a:t>
            </a:r>
          </a:p>
        </p:txBody>
      </p:sp>
      <p:sp>
        <p:nvSpPr>
          <p:cNvPr id="21507" name="6 CuadroTexto"/>
          <p:cNvSpPr txBox="1">
            <a:spLocks noChangeArrowheads="1"/>
          </p:cNvSpPr>
          <p:nvPr/>
        </p:nvSpPr>
        <p:spPr bwMode="auto">
          <a:xfrm>
            <a:off x="5572125" y="5572125"/>
            <a:ext cx="321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latin typeface="Bradley Hand ITC" pitchFamily="66" charset="0"/>
              </a:rPr>
              <a:t>VILLANCICOS </a:t>
            </a:r>
          </a:p>
        </p:txBody>
      </p:sp>
      <p:pic>
        <p:nvPicPr>
          <p:cNvPr id="21508" name="7 Imagen" descr="DSC_0010.JPG"/>
          <p:cNvPicPr>
            <a:picLocks noChangeAspect="1"/>
          </p:cNvPicPr>
          <p:nvPr/>
        </p:nvPicPr>
        <p:blipFill>
          <a:blip r:embed="rId3"/>
          <a:srcRect t="19995" r="8112" b="7362"/>
          <a:stretch>
            <a:fillRect/>
          </a:stretch>
        </p:blipFill>
        <p:spPr bwMode="auto">
          <a:xfrm>
            <a:off x="1476375" y="1557338"/>
            <a:ext cx="63182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185</Words>
  <Application>Microsoft Office PowerPoint</Application>
  <PresentationFormat>Presentación en pantalla (4:3)</PresentationFormat>
  <Paragraphs>36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Toni</dc:creator>
  <cp:lastModifiedBy>.</cp:lastModifiedBy>
  <cp:revision>18</cp:revision>
  <dcterms:created xsi:type="dcterms:W3CDTF">2010-11-28T14:52:44Z</dcterms:created>
  <dcterms:modified xsi:type="dcterms:W3CDTF">2010-12-02T12:54:22Z</dcterms:modified>
</cp:coreProperties>
</file>