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sldIdLst>
    <p:sldId id="256" r:id="rId2"/>
    <p:sldId id="277" r:id="rId3"/>
    <p:sldId id="258" r:id="rId4"/>
    <p:sldId id="269" r:id="rId5"/>
    <p:sldId id="259" r:id="rId6"/>
    <p:sldId id="260" r:id="rId7"/>
    <p:sldId id="261" r:id="rId8"/>
    <p:sldId id="267" r:id="rId9"/>
    <p:sldId id="271" r:id="rId10"/>
    <p:sldId id="273" r:id="rId11"/>
    <p:sldId id="274" r:id="rId12"/>
    <p:sldId id="275" r:id="rId13"/>
    <p:sldId id="276" r:id="rId14"/>
    <p:sldId id="280" r:id="rId15"/>
    <p:sldId id="281" r:id="rId16"/>
    <p:sldId id="282" r:id="rId17"/>
    <p:sldId id="27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E061C5-750D-4601-AB3D-69D87D243152}" type="datetimeFigureOut">
              <a:rPr lang="en-US" smtClean="0"/>
              <a:pPr/>
              <a:t>3/3/2011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24ADAB-F9AE-4501-B9B1-4BCD3262A33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24ADAB-F9AE-4501-B9B1-4BCD3262A337}"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BCF3D3F-644E-459A-B7FD-6727F880D636}" type="datetimeFigureOut">
              <a:rPr lang="en-US" smtClean="0"/>
              <a:pPr/>
              <a:t>3/3/2011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7D6327C-736A-4CB0-BCB5-69E0D1A0CFCC}"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CF3D3F-644E-459A-B7FD-6727F880D636}" type="datetimeFigureOut">
              <a:rPr lang="en-US" smtClean="0"/>
              <a:pPr/>
              <a:t>3/3/2011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6327C-736A-4CB0-BCB5-69E0D1A0CFCC}" type="slidenum">
              <a:rPr lang="en-US" smtClean="0"/>
              <a:pPr/>
              <a:t>‹#›</a:t>
            </a:fld>
            <a:endParaRPr lang="en-US"/>
          </a:p>
        </p:txBody>
      </p:sp>
    </p:spTree>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CF3D3F-644E-459A-B7FD-6727F880D636}" type="datetimeFigureOut">
              <a:rPr lang="en-US" smtClean="0"/>
              <a:pPr/>
              <a:t>3/3/2011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6327C-736A-4CB0-BCB5-69E0D1A0CFCC}" type="slidenum">
              <a:rPr lang="en-US" smtClean="0"/>
              <a:pPr/>
              <a:t>‹#›</a:t>
            </a:fld>
            <a:endParaRPr lang="en-US"/>
          </a:p>
        </p:txBody>
      </p:sp>
    </p:spTree>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CF3D3F-644E-459A-B7FD-6727F880D636}" type="datetimeFigureOut">
              <a:rPr lang="en-US" smtClean="0"/>
              <a:pPr/>
              <a:t>3/3/2011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6327C-736A-4CB0-BCB5-69E0D1A0CFCC}" type="slidenum">
              <a:rPr lang="en-US" smtClean="0"/>
              <a:pPr/>
              <a:t>‹#›</a:t>
            </a:fld>
            <a:endParaRPr lang="en-US"/>
          </a:p>
        </p:txBody>
      </p:sp>
    </p:spTree>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BCF3D3F-644E-459A-B7FD-6727F880D636}" type="datetimeFigureOut">
              <a:rPr lang="en-US" smtClean="0"/>
              <a:pPr/>
              <a:t>3/3/2011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87D6327C-736A-4CB0-BCB5-69E0D1A0CFC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BCF3D3F-644E-459A-B7FD-6727F880D636}" type="datetimeFigureOut">
              <a:rPr lang="en-US" smtClean="0"/>
              <a:pPr/>
              <a:t>3/3/2011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6327C-736A-4CB0-BCB5-69E0D1A0CFCC}" type="slidenum">
              <a:rPr lang="en-US" smtClean="0"/>
              <a:pPr/>
              <a:t>‹#›</a:t>
            </a:fld>
            <a:endParaRPr lang="en-US"/>
          </a:p>
        </p:txBody>
      </p:sp>
    </p:spTree>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BCF3D3F-644E-459A-B7FD-6727F880D636}" type="datetimeFigureOut">
              <a:rPr lang="en-US" smtClean="0"/>
              <a:pPr/>
              <a:t>3/3/2011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D6327C-736A-4CB0-BCB5-69E0D1A0CFCC}" type="slidenum">
              <a:rPr lang="en-US" smtClean="0"/>
              <a:pPr/>
              <a:t>‹#›</a:t>
            </a:fld>
            <a:endParaRPr lang="en-US"/>
          </a:p>
        </p:txBody>
      </p: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BCF3D3F-644E-459A-B7FD-6727F880D636}" type="datetimeFigureOut">
              <a:rPr lang="en-US" smtClean="0"/>
              <a:pPr/>
              <a:t>3/3/2011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D6327C-736A-4CB0-BCB5-69E0D1A0CFCC}" type="slidenum">
              <a:rPr lang="en-US" smtClean="0"/>
              <a:pPr/>
              <a:t>‹#›</a:t>
            </a:fld>
            <a:endParaRPr lang="en-US"/>
          </a:p>
        </p:txBody>
      </p:sp>
    </p:spTree>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CF3D3F-644E-459A-B7FD-6727F880D636}" type="datetimeFigureOut">
              <a:rPr lang="en-US" smtClean="0"/>
              <a:pPr/>
              <a:t>3/3/2011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D6327C-736A-4CB0-BCB5-69E0D1A0CFCC}" type="slidenum">
              <a:rPr lang="en-US" smtClean="0"/>
              <a:pPr/>
              <a:t>‹#›</a:t>
            </a:fld>
            <a:endParaRPr lang="en-US"/>
          </a:p>
        </p:txBody>
      </p:sp>
    </p:spTree>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BCF3D3F-644E-459A-B7FD-6727F880D636}" type="datetimeFigureOut">
              <a:rPr lang="en-US" smtClean="0"/>
              <a:pPr/>
              <a:t>3/3/2011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6327C-736A-4CB0-BCB5-69E0D1A0CFCC}" type="slidenum">
              <a:rPr lang="en-US" smtClean="0"/>
              <a:pPr/>
              <a:t>‹#›</a:t>
            </a:fld>
            <a:endParaRPr lang="en-US"/>
          </a:p>
        </p:txBody>
      </p:sp>
    </p:spTree>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BCF3D3F-644E-459A-B7FD-6727F880D636}" type="datetimeFigureOut">
              <a:rPr lang="en-US" smtClean="0"/>
              <a:pPr/>
              <a:t>3/3/2011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6327C-736A-4CB0-BCB5-69E0D1A0CFCC}" type="slidenum">
              <a:rPr lang="en-US" smtClean="0"/>
              <a:pPr/>
              <a:t>‹#›</a:t>
            </a:fld>
            <a:endParaRPr lang="en-US"/>
          </a:p>
        </p:txBody>
      </p:sp>
    </p:spTree>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BCF3D3F-644E-459A-B7FD-6727F880D636}" type="datetimeFigureOut">
              <a:rPr lang="en-US" smtClean="0"/>
              <a:pPr/>
              <a:t>3/3/2011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7D6327C-736A-4CB0-BCB5-69E0D1A0CFC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newsflash/>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world-of-waterfalls.com/africa-victoria-falls.html"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0.xml"/><Relationship Id="rId3" Type="http://schemas.openxmlformats.org/officeDocument/2006/relationships/slide" Target="slide5.xml"/><Relationship Id="rId7" Type="http://schemas.openxmlformats.org/officeDocument/2006/relationships/slide" Target="slide15.xml"/><Relationship Id="rId12" Type="http://schemas.openxmlformats.org/officeDocument/2006/relationships/slide" Target="slide11.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2.xml"/><Relationship Id="rId5" Type="http://schemas.openxmlformats.org/officeDocument/2006/relationships/slide" Target="slide7.xml"/><Relationship Id="rId10" Type="http://schemas.openxmlformats.org/officeDocument/2006/relationships/slide" Target="slide13.xml"/><Relationship Id="rId4" Type="http://schemas.openxmlformats.org/officeDocument/2006/relationships/slide" Target="slide6.xml"/><Relationship Id="rId9" Type="http://schemas.openxmlformats.org/officeDocument/2006/relationships/slide" Target="slide16.xml"/><Relationship Id="rId14" Type="http://schemas.openxmlformats.org/officeDocument/2006/relationships/slide" Target="slide14.xml"/></Relationships>
</file>

<file path=ppt/slides/_rels/slide3.xml.rels><?xml version="1.0" encoding="UTF-8" standalone="yes"?>
<Relationships xmlns="http://schemas.openxmlformats.org/package/2006/relationships"><Relationship Id="rId3" Type="http://schemas.openxmlformats.org/officeDocument/2006/relationships/hyperlink" Target="file:///D:\waterfall_index\badulla.htm"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hyperlink" Target="file:///D:\sri_lanka\lanka.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ukhp.lk/waterfalls.htm"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1" name="Picture 5"/>
          <p:cNvPicPr>
            <a:picLocks noChangeAspect="1" noChangeArrowheads="1"/>
          </p:cNvPicPr>
          <p:nvPr/>
        </p:nvPicPr>
        <p:blipFill>
          <a:blip r:embed="rId2" cstate="print"/>
          <a:srcRect/>
          <a:stretch>
            <a:fillRect/>
          </a:stretch>
        </p:blipFill>
        <p:spPr bwMode="auto">
          <a:xfrm>
            <a:off x="0" y="0"/>
            <a:ext cx="2819400" cy="6858000"/>
          </a:xfrm>
          <a:prstGeom prst="rect">
            <a:avLst/>
          </a:prstGeom>
          <a:noFill/>
          <a:ln w="9525">
            <a:noFill/>
            <a:miter lim="800000"/>
            <a:headEnd/>
            <a:tailEnd/>
          </a:ln>
        </p:spPr>
      </p:pic>
      <p:pic>
        <p:nvPicPr>
          <p:cNvPr id="12" name="Picture 5"/>
          <p:cNvPicPr>
            <a:picLocks noChangeAspect="1" noChangeArrowheads="1"/>
          </p:cNvPicPr>
          <p:nvPr/>
        </p:nvPicPr>
        <p:blipFill>
          <a:blip r:embed="rId2" cstate="print"/>
          <a:srcRect/>
          <a:stretch>
            <a:fillRect/>
          </a:stretch>
        </p:blipFill>
        <p:spPr bwMode="auto">
          <a:xfrm>
            <a:off x="2819400" y="0"/>
            <a:ext cx="3429000" cy="6858000"/>
          </a:xfrm>
          <a:prstGeom prst="rect">
            <a:avLst/>
          </a:prstGeom>
          <a:noFill/>
          <a:ln w="9525">
            <a:noFill/>
            <a:miter lim="800000"/>
            <a:headEnd/>
            <a:tailEnd/>
          </a:ln>
        </p:spPr>
      </p:pic>
      <p:pic>
        <p:nvPicPr>
          <p:cNvPr id="13" name="Picture 5"/>
          <p:cNvPicPr>
            <a:picLocks noChangeAspect="1" noChangeArrowheads="1"/>
          </p:cNvPicPr>
          <p:nvPr/>
        </p:nvPicPr>
        <p:blipFill>
          <a:blip r:embed="rId2" cstate="print"/>
          <a:srcRect/>
          <a:stretch>
            <a:fillRect/>
          </a:stretch>
        </p:blipFill>
        <p:spPr bwMode="auto">
          <a:xfrm>
            <a:off x="6248400" y="0"/>
            <a:ext cx="2895600" cy="6858000"/>
          </a:xfrm>
          <a:prstGeom prst="rect">
            <a:avLst/>
          </a:prstGeom>
          <a:noFill/>
          <a:ln w="9525">
            <a:noFill/>
            <a:miter lim="800000"/>
            <a:headEnd/>
            <a:tailEnd/>
          </a:ln>
        </p:spPr>
      </p:pic>
      <p:sp>
        <p:nvSpPr>
          <p:cNvPr id="7" name="Rectangle 6"/>
          <p:cNvSpPr/>
          <p:nvPr/>
        </p:nvSpPr>
        <p:spPr>
          <a:xfrm>
            <a:off x="802383" y="1143000"/>
            <a:ext cx="7539243" cy="4495800"/>
          </a:xfrm>
          <a:prstGeom prst="rect">
            <a:avLst/>
          </a:prstGeom>
          <a:noFill/>
          <a:ln>
            <a:noFill/>
          </a:ln>
        </p:spPr>
        <p:txBody>
          <a:bodyPr wrap="square" lIns="91440" tIns="45720" rIns="91440" bIns="45720">
            <a:prstTxWarp prst="textStop">
              <a:avLst>
                <a:gd name="adj" fmla="val 14286"/>
              </a:avLst>
            </a:prstTxWarp>
            <a:spAutoFit/>
            <a:scene3d>
              <a:camera prst="obliqueTopLeft"/>
              <a:lightRig rig="threePt" dir="t"/>
            </a:scene3d>
          </a:bodyPr>
          <a:lstStyle/>
          <a:p>
            <a:pPr algn="ctr"/>
            <a:r>
              <a:rPr lang="en-US" sz="8000" b="1" i="1" u="sng" spc="-150" dirty="0" smtClean="0">
                <a:ln w="18415" cmpd="sng">
                  <a:solidFill>
                    <a:srgbClr val="FFFFFF"/>
                  </a:solidFill>
                  <a:prstDash val="solid"/>
                </a:ln>
                <a:solidFill>
                  <a:srgbClr val="FF0000"/>
                </a:solidFill>
                <a:effectLst>
                  <a:glow rad="228600">
                    <a:schemeClr val="accent5">
                      <a:satMod val="175000"/>
                      <a:alpha val="40000"/>
                    </a:schemeClr>
                  </a:glow>
                  <a:outerShdw blurRad="50800" dist="38100" dir="13500000" algn="br" rotWithShape="0">
                    <a:prstClr val="black">
                      <a:alpha val="40000"/>
                    </a:prstClr>
                  </a:outerShdw>
                </a:effectLst>
              </a:rPr>
              <a:t>Water falls in the world</a:t>
            </a:r>
            <a:endParaRPr lang="en-US" sz="8000" b="1" i="1" u="sng" spc="-150" dirty="0">
              <a:ln w="18415" cmpd="sng">
                <a:solidFill>
                  <a:srgbClr val="FFFFFF"/>
                </a:solidFill>
                <a:prstDash val="solid"/>
              </a:ln>
              <a:solidFill>
                <a:srgbClr val="FF0000"/>
              </a:solidFill>
              <a:effectLst>
                <a:glow rad="228600">
                  <a:schemeClr val="accent5">
                    <a:satMod val="175000"/>
                    <a:alpha val="40000"/>
                  </a:schemeClr>
                </a:glow>
                <a:outerShdw blurRad="50800" dist="38100" dir="13500000" algn="br" rotWithShape="0">
                  <a:prstClr val="black">
                    <a:alpha val="40000"/>
                  </a:prstClr>
                </a:outerShdw>
              </a:effectLst>
            </a:endParaRPr>
          </a:p>
        </p:txBody>
      </p:sp>
      <p:sp>
        <p:nvSpPr>
          <p:cNvPr id="8" name="TextBox 7"/>
          <p:cNvSpPr txBox="1"/>
          <p:nvPr/>
        </p:nvSpPr>
        <p:spPr>
          <a:xfrm>
            <a:off x="1295400" y="5791200"/>
            <a:ext cx="7543800" cy="707886"/>
          </a:xfrm>
          <a:prstGeom prst="rect">
            <a:avLst/>
          </a:prstGeom>
          <a:noFill/>
        </p:spPr>
        <p:txBody>
          <a:bodyPr wrap="square" rtlCol="0">
            <a:spAutoFit/>
          </a:bodyPr>
          <a:lstStyle/>
          <a:p>
            <a:r>
              <a:rPr lang="en-US" sz="4000" b="1" i="1" u="sng" dirty="0" smtClean="0">
                <a:solidFill>
                  <a:srgbClr val="FF0000"/>
                </a:solidFill>
                <a:effectLst>
                  <a:glow rad="228600">
                    <a:schemeClr val="accent1">
                      <a:satMod val="175000"/>
                      <a:alpha val="40000"/>
                    </a:schemeClr>
                  </a:glow>
                </a:effectLst>
              </a:rPr>
              <a:t>S.M.D.C.SENANAYAKA</a:t>
            </a:r>
            <a:r>
              <a:rPr lang="en-US" sz="4000" b="1" i="1" u="sng" strike="sngStrike" dirty="0" smtClean="0">
                <a:solidFill>
                  <a:srgbClr val="FF0000"/>
                </a:solidFill>
                <a:effectLst>
                  <a:glow rad="228600">
                    <a:schemeClr val="accent1">
                      <a:satMod val="175000"/>
                      <a:alpha val="40000"/>
                    </a:schemeClr>
                  </a:glow>
                </a:effectLst>
              </a:rPr>
              <a:t>.</a:t>
            </a:r>
            <a:endParaRPr lang="en-US" sz="4000" b="1" i="1" u="sng" strike="sngStrike" dirty="0">
              <a:solidFill>
                <a:srgbClr val="FF0000"/>
              </a:solidFill>
              <a:effectLst>
                <a:glow rad="228600">
                  <a:schemeClr val="accent1">
                    <a:satMod val="175000"/>
                    <a:alpha val="40000"/>
                  </a:schemeClr>
                </a:glow>
              </a:effectLst>
            </a:endParaRPr>
          </a:p>
        </p:txBody>
      </p:sp>
      <p:sp>
        <p:nvSpPr>
          <p:cNvPr id="9" name="Rectangle 8"/>
          <p:cNvSpPr/>
          <p:nvPr/>
        </p:nvSpPr>
        <p:spPr>
          <a:xfrm>
            <a:off x="4479634" y="2967335"/>
            <a:ext cx="184731" cy="923330"/>
          </a:xfrm>
          <a:prstGeom prst="rect">
            <a:avLst/>
          </a:prstGeom>
          <a:noFill/>
        </p:spPr>
        <p:txBody>
          <a:bodyPr wrap="none" lIns="91440" tIns="45720" rIns="91440" bIns="45720">
            <a:spAutoFit/>
          </a:bodyPr>
          <a:lstStyle/>
          <a:p>
            <a:pPr algn="ct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7696200" y="6553200"/>
            <a:ext cx="1194043" cy="369332"/>
          </a:xfrm>
          <a:prstGeom prst="rect">
            <a:avLst/>
          </a:prstGeom>
        </p:spPr>
        <p:txBody>
          <a:bodyPr wrap="square">
            <a:spAutoFit/>
          </a:bodyPr>
          <a:lstStyle/>
          <a:p>
            <a:pPr algn="ctr"/>
            <a:r>
              <a:rPr lang="en-US" b="1" i="1" dirty="0" smtClean="0">
                <a:solidFill>
                  <a:srgbClr val="FFFF00"/>
                </a:solidFill>
                <a:effectLst>
                  <a:glow rad="228600">
                    <a:schemeClr val="accent1">
                      <a:satMod val="175000"/>
                      <a:alpha val="40000"/>
                    </a:schemeClr>
                  </a:glow>
                </a:effectLst>
              </a:rPr>
              <a:t>NEXT</a:t>
            </a:r>
            <a:endParaRPr lang="en-US" b="1" i="1" dirty="0">
              <a:solidFill>
                <a:srgbClr val="FFFF00"/>
              </a:solidFill>
              <a:effectLst>
                <a:glow rad="228600">
                  <a:schemeClr val="accent1">
                    <a:satMod val="175000"/>
                    <a:alpha val="40000"/>
                  </a:schemeClr>
                </a:glow>
              </a:effectLst>
            </a:endParaRP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Grp="1" noChangeAspect="1" noChangeArrowheads="1"/>
          </p:cNvPicPr>
          <p:nvPr>
            <p:ph idx="1"/>
          </p:nvPr>
        </p:nvPicPr>
        <p:blipFill>
          <a:blip r:embed="rId2" cstate="print"/>
          <a:srcRect/>
          <a:stretch>
            <a:fillRect/>
          </a:stretch>
        </p:blipFill>
        <p:spPr bwMode="auto">
          <a:xfrm rot="21244228">
            <a:off x="293678" y="1067376"/>
            <a:ext cx="2971800" cy="5575882"/>
          </a:xfrm>
          <a:prstGeom prst="rect">
            <a:avLst/>
          </a:prstGeom>
          <a:noFill/>
          <a:ln w="9525">
            <a:noFill/>
            <a:miter lim="800000"/>
            <a:headEnd/>
            <a:tailEnd/>
          </a:ln>
        </p:spPr>
      </p:pic>
      <p:pic>
        <p:nvPicPr>
          <p:cNvPr id="27651" name="Picture 3"/>
          <p:cNvPicPr>
            <a:picLocks noChangeAspect="1" noChangeArrowheads="1"/>
          </p:cNvPicPr>
          <p:nvPr/>
        </p:nvPicPr>
        <p:blipFill>
          <a:blip r:embed="rId2" cstate="print">
            <a:lum bright="4000" contrast="-31000"/>
          </a:blip>
          <a:srcRect/>
          <a:stretch>
            <a:fillRect/>
          </a:stretch>
        </p:blipFill>
        <p:spPr bwMode="auto">
          <a:xfrm rot="21356861">
            <a:off x="4499408" y="4338284"/>
            <a:ext cx="3733800" cy="2390775"/>
          </a:xfrm>
          <a:prstGeom prst="rect">
            <a:avLst/>
          </a:prstGeom>
          <a:noFill/>
          <a:ln w="9525">
            <a:noFill/>
            <a:miter lim="800000"/>
            <a:headEnd/>
            <a:tailEnd/>
          </a:ln>
        </p:spPr>
      </p:pic>
      <p:sp>
        <p:nvSpPr>
          <p:cNvPr id="6" name="TextBox 5"/>
          <p:cNvSpPr txBox="1"/>
          <p:nvPr/>
        </p:nvSpPr>
        <p:spPr>
          <a:xfrm>
            <a:off x="990600" y="0"/>
            <a:ext cx="7391400" cy="584775"/>
          </a:xfrm>
          <a:prstGeom prst="rect">
            <a:avLst/>
          </a:prstGeom>
          <a:noFill/>
        </p:spPr>
        <p:txBody>
          <a:bodyPr wrap="square" rtlCol="0">
            <a:spAutoFit/>
          </a:bodyPr>
          <a:lstStyle/>
          <a:p>
            <a:pPr algn="ctr"/>
            <a:r>
              <a:rPr lang="en-US" sz="3200" b="1" i="1" u="sng" strike="sngStrike" dirty="0" smtClean="0">
                <a:solidFill>
                  <a:srgbClr val="00B050"/>
                </a:solidFill>
                <a:effectLst>
                  <a:outerShdw blurRad="38100" dist="38100" dir="2700000" algn="tl">
                    <a:srgbClr val="000000">
                      <a:alpha val="43137"/>
                    </a:srgbClr>
                  </a:outerShdw>
                </a:effectLst>
              </a:rPr>
              <a:t>Kirindi ella</a:t>
            </a:r>
            <a:endParaRPr lang="en-US" sz="3200" b="1" i="1" u="sng" strike="sngStrike" dirty="0">
              <a:solidFill>
                <a:srgbClr val="00B050"/>
              </a:solidFill>
              <a:effectLst>
                <a:outerShdw blurRad="38100" dist="38100" dir="2700000" algn="tl">
                  <a:srgbClr val="000000">
                    <a:alpha val="43137"/>
                  </a:srgbClr>
                </a:outerShdw>
              </a:effectLst>
            </a:endParaRPr>
          </a:p>
        </p:txBody>
      </p:sp>
      <p:sp>
        <p:nvSpPr>
          <p:cNvPr id="7" name="Rectangle 6"/>
          <p:cNvSpPr/>
          <p:nvPr/>
        </p:nvSpPr>
        <p:spPr>
          <a:xfrm>
            <a:off x="3276600" y="914400"/>
            <a:ext cx="5867400" cy="3477875"/>
          </a:xfrm>
          <a:prstGeom prst="rect">
            <a:avLst/>
          </a:prstGeom>
        </p:spPr>
        <p:txBody>
          <a:bodyPr wrap="square">
            <a:spAutoFit/>
          </a:bodyPr>
          <a:lstStyle/>
          <a:p>
            <a:r>
              <a:rPr lang="en-US" sz="2000" dirty="0" smtClean="0">
                <a:solidFill>
                  <a:srgbClr val="C00000"/>
                </a:solidFill>
              </a:rPr>
              <a:t>      The source of this breath-taking, 116m-high fall is the Kirindi Ella (stream), which flows from its starting point 940m up the Kuttapitiya Mountain. The stream travels 13km before the cascading point in the Kaluwaramukalana Jungle. It then flows via the Denawaka River to the Kaluganga River, located in the Bambarakotuwa Jungle. Local villagers say that there is a picture of a tortoise etched into stone here.</a:t>
            </a:r>
          </a:p>
          <a:p>
            <a:r>
              <a:rPr lang="en-US" sz="2000" dirty="0" smtClean="0">
                <a:solidFill>
                  <a:srgbClr val="C00000"/>
                </a:solidFill>
              </a:rPr>
              <a:t>At the base of the fall, the water plunges into a deep pool called Diyagathwala.</a:t>
            </a:r>
            <a:endParaRPr lang="en-US" sz="2000" dirty="0">
              <a:solidFill>
                <a:srgbClr val="C00000"/>
              </a:solidFill>
            </a:endParaRPr>
          </a:p>
        </p:txBody>
      </p:sp>
      <p:sp>
        <p:nvSpPr>
          <p:cNvPr id="9" name="Action Button: Back or Previous 8">
            <a:hlinkClick r:id="" action="ppaction://hlinkshowjump?jump=previousslide" highlightClick="1"/>
          </p:cNvPr>
          <p:cNvSpPr/>
          <p:nvPr/>
        </p:nvSpPr>
        <p:spPr>
          <a:xfrm>
            <a:off x="8077200" y="6324600"/>
            <a:ext cx="1066800" cy="533400"/>
          </a:xfrm>
          <a:prstGeom prst="actionButtonBackPrevious">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FFFF00"/>
                </a:solidFill>
                <a:effectLst>
                  <a:glow rad="228600">
                    <a:schemeClr val="accent1">
                      <a:satMod val="175000"/>
                      <a:alpha val="40000"/>
                    </a:schemeClr>
                  </a:glow>
                </a:effectLst>
              </a:rPr>
              <a:t>BACK</a:t>
            </a:r>
            <a:endParaRPr lang="en-US" sz="2400" b="1" i="1" dirty="0">
              <a:solidFill>
                <a:srgbClr val="FFFF00"/>
              </a:solidFill>
              <a:effectLst>
                <a:glow rad="228600">
                  <a:schemeClr val="accent1">
                    <a:satMod val="175000"/>
                    <a:alpha val="40000"/>
                  </a:schemeClr>
                </a:glow>
              </a:effectLst>
            </a:endParaRPr>
          </a:p>
        </p:txBody>
      </p:sp>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Grp="1" noChangeAspect="1" noChangeArrowheads="1"/>
          </p:cNvPicPr>
          <p:nvPr>
            <p:ph idx="1"/>
          </p:nvPr>
        </p:nvPicPr>
        <p:blipFill>
          <a:blip r:embed="rId2" cstate="print"/>
          <a:srcRect/>
          <a:stretch>
            <a:fillRect/>
          </a:stretch>
        </p:blipFill>
        <p:spPr bwMode="auto">
          <a:xfrm rot="21320178">
            <a:off x="228600" y="1066800"/>
            <a:ext cx="2895600" cy="5638800"/>
          </a:xfrm>
          <a:prstGeom prst="rect">
            <a:avLst/>
          </a:prstGeom>
          <a:noFill/>
          <a:ln w="9525">
            <a:noFill/>
            <a:miter lim="800000"/>
            <a:headEnd/>
            <a:tailEnd/>
          </a:ln>
        </p:spPr>
      </p:pic>
      <p:pic>
        <p:nvPicPr>
          <p:cNvPr id="28675" name="Picture 3"/>
          <p:cNvPicPr>
            <a:picLocks noChangeAspect="1" noChangeArrowheads="1"/>
          </p:cNvPicPr>
          <p:nvPr/>
        </p:nvPicPr>
        <p:blipFill>
          <a:blip r:embed="rId2" cstate="print"/>
          <a:srcRect/>
          <a:stretch>
            <a:fillRect/>
          </a:stretch>
        </p:blipFill>
        <p:spPr bwMode="auto">
          <a:xfrm rot="21208112">
            <a:off x="5127952" y="4487232"/>
            <a:ext cx="3581400" cy="2174133"/>
          </a:xfrm>
          <a:prstGeom prst="rect">
            <a:avLst/>
          </a:prstGeom>
          <a:noFill/>
          <a:ln w="9525">
            <a:noFill/>
            <a:miter lim="800000"/>
            <a:headEnd/>
            <a:tailEnd/>
          </a:ln>
        </p:spPr>
      </p:pic>
      <p:sp>
        <p:nvSpPr>
          <p:cNvPr id="6" name="TextBox 5"/>
          <p:cNvSpPr txBox="1"/>
          <p:nvPr/>
        </p:nvSpPr>
        <p:spPr>
          <a:xfrm>
            <a:off x="1752600" y="228600"/>
            <a:ext cx="6781800" cy="584775"/>
          </a:xfrm>
          <a:prstGeom prst="rect">
            <a:avLst/>
          </a:prstGeom>
          <a:noFill/>
        </p:spPr>
        <p:txBody>
          <a:bodyPr wrap="square" rtlCol="0">
            <a:spAutoFit/>
          </a:bodyPr>
          <a:lstStyle/>
          <a:p>
            <a:pPr algn="ctr"/>
            <a:r>
              <a:rPr lang="en-US" sz="3200" b="1" i="1" u="sng" strike="sngStrike" dirty="0" smtClean="0">
                <a:solidFill>
                  <a:srgbClr val="00B050"/>
                </a:solidFill>
                <a:effectLst>
                  <a:outerShdw blurRad="38100" dist="38100" dir="2700000" algn="tl">
                    <a:srgbClr val="000000">
                      <a:alpha val="43137"/>
                    </a:srgbClr>
                  </a:outerShdw>
                </a:effectLst>
              </a:rPr>
              <a:t>Olu ella</a:t>
            </a:r>
            <a:endParaRPr lang="en-US" sz="3200" b="1" i="1" u="sng" strike="sngStrike" dirty="0">
              <a:solidFill>
                <a:srgbClr val="00B050"/>
              </a:solidFill>
              <a:effectLst>
                <a:outerShdw blurRad="38100" dist="38100" dir="2700000" algn="tl">
                  <a:srgbClr val="000000">
                    <a:alpha val="43137"/>
                  </a:srgbClr>
                </a:outerShdw>
              </a:effectLst>
            </a:endParaRPr>
          </a:p>
        </p:txBody>
      </p:sp>
      <p:sp>
        <p:nvSpPr>
          <p:cNvPr id="7" name="Rectangle 6"/>
          <p:cNvSpPr/>
          <p:nvPr/>
        </p:nvSpPr>
        <p:spPr>
          <a:xfrm>
            <a:off x="3048000" y="990601"/>
            <a:ext cx="6096000" cy="3385542"/>
          </a:xfrm>
          <a:prstGeom prst="rect">
            <a:avLst/>
          </a:prstGeom>
        </p:spPr>
        <p:txBody>
          <a:bodyPr wrap="square">
            <a:spAutoFit/>
          </a:bodyPr>
          <a:lstStyle/>
          <a:p>
            <a:r>
              <a:rPr lang="en-US" sz="2000" dirty="0" smtClean="0">
                <a:solidFill>
                  <a:srgbClr val="C00000"/>
                </a:solidFill>
              </a:rPr>
              <a:t>     At between 15 and 18m wide, and 100m tall, Olu Falls is an impressive sight. The second highest in the Galle District, it cascades downwards in four streams into a pool at the base known as Olu Dola. The waters then merge with the Wee River, before flowing into the Kelani River, near the Saman Temple at Yatiyantota. The water serves the areas of Mevia and Gilma</a:t>
            </a:r>
            <a:r>
              <a:rPr lang="en-US" dirty="0" smtClean="0">
                <a:solidFill>
                  <a:srgbClr val="C00000"/>
                </a:solidFill>
              </a:rPr>
              <a:t>.</a:t>
            </a:r>
          </a:p>
          <a:p>
            <a:r>
              <a:rPr lang="en-US" dirty="0" smtClean="0">
                <a:solidFill>
                  <a:srgbClr val="C00000"/>
                </a:solidFill>
              </a:rPr>
              <a:t>       A wooden bridge spans the river and during rainy weather the fall's spray soaks passing villagers. The fall can be found 19km along the road from Yatiyantota town.</a:t>
            </a:r>
            <a:endParaRPr lang="en-US" dirty="0">
              <a:solidFill>
                <a:srgbClr val="C00000"/>
              </a:solidFill>
            </a:endParaRPr>
          </a:p>
        </p:txBody>
      </p:sp>
      <p:sp>
        <p:nvSpPr>
          <p:cNvPr id="9" name="Action Button: Back or Previous 8">
            <a:hlinkClick r:id="" action="ppaction://hlinkshowjump?jump=previousslide" highlightClick="1"/>
          </p:cNvPr>
          <p:cNvSpPr/>
          <p:nvPr/>
        </p:nvSpPr>
        <p:spPr>
          <a:xfrm>
            <a:off x="8077200" y="6400800"/>
            <a:ext cx="1066800" cy="457200"/>
          </a:xfrm>
          <a:prstGeom prst="actionButtonBackPrevious">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FFFF00"/>
                </a:solidFill>
                <a:effectLst>
                  <a:glow rad="228600">
                    <a:schemeClr val="accent1">
                      <a:satMod val="175000"/>
                      <a:alpha val="40000"/>
                    </a:schemeClr>
                  </a:glow>
                </a:effectLst>
              </a:rPr>
              <a:t>BACK</a:t>
            </a:r>
            <a:endParaRPr lang="en-US" sz="2400" b="1" i="1" dirty="0">
              <a:solidFill>
                <a:srgbClr val="FFFF00"/>
              </a:solidFill>
              <a:effectLst>
                <a:glow rad="228600">
                  <a:schemeClr val="accent1">
                    <a:satMod val="175000"/>
                    <a:alpha val="40000"/>
                  </a:schemeClr>
                </a:glow>
              </a:effectLst>
            </a:endParaRPr>
          </a:p>
        </p:txBody>
      </p:sp>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Grp="1" noChangeAspect="1" noChangeArrowheads="1"/>
          </p:cNvPicPr>
          <p:nvPr>
            <p:ph idx="1"/>
          </p:nvPr>
        </p:nvPicPr>
        <p:blipFill>
          <a:blip r:embed="rId2" cstate="print"/>
          <a:srcRect/>
          <a:stretch>
            <a:fillRect/>
          </a:stretch>
        </p:blipFill>
        <p:spPr bwMode="auto">
          <a:xfrm rot="21377920">
            <a:off x="172998" y="1149661"/>
            <a:ext cx="2743200" cy="5448300"/>
          </a:xfrm>
          <a:prstGeom prst="rect">
            <a:avLst/>
          </a:prstGeom>
          <a:noFill/>
          <a:ln w="9525">
            <a:noFill/>
            <a:miter lim="800000"/>
            <a:headEnd/>
            <a:tailEnd/>
          </a:ln>
        </p:spPr>
      </p:pic>
      <p:pic>
        <p:nvPicPr>
          <p:cNvPr id="29699" name="Picture 3"/>
          <p:cNvPicPr>
            <a:picLocks noChangeAspect="1" noChangeArrowheads="1"/>
          </p:cNvPicPr>
          <p:nvPr/>
        </p:nvPicPr>
        <p:blipFill>
          <a:blip r:embed="rId2" cstate="print"/>
          <a:srcRect/>
          <a:stretch>
            <a:fillRect/>
          </a:stretch>
        </p:blipFill>
        <p:spPr bwMode="auto">
          <a:xfrm rot="21208029">
            <a:off x="5086649" y="4718593"/>
            <a:ext cx="3298671" cy="1958115"/>
          </a:xfrm>
          <a:prstGeom prst="rect">
            <a:avLst/>
          </a:prstGeom>
          <a:noFill/>
          <a:ln w="9525">
            <a:noFill/>
            <a:miter lim="800000"/>
            <a:headEnd/>
            <a:tailEnd/>
          </a:ln>
        </p:spPr>
      </p:pic>
      <p:sp>
        <p:nvSpPr>
          <p:cNvPr id="6" name="TextBox 5"/>
          <p:cNvSpPr txBox="1"/>
          <p:nvPr/>
        </p:nvSpPr>
        <p:spPr>
          <a:xfrm>
            <a:off x="2286000" y="228600"/>
            <a:ext cx="5867400" cy="584775"/>
          </a:xfrm>
          <a:prstGeom prst="rect">
            <a:avLst/>
          </a:prstGeom>
          <a:noFill/>
        </p:spPr>
        <p:txBody>
          <a:bodyPr wrap="square" rtlCol="0">
            <a:spAutoFit/>
          </a:bodyPr>
          <a:lstStyle/>
          <a:p>
            <a:pPr algn="ctr"/>
            <a:r>
              <a:rPr lang="en-US" sz="3200" b="1" i="1" u="sng" dirty="0" smtClean="0">
                <a:solidFill>
                  <a:srgbClr val="00B050"/>
                </a:solidFill>
                <a:effectLst>
                  <a:outerShdw blurRad="38100" dist="38100" dir="2700000" algn="tl">
                    <a:srgbClr val="000000">
                      <a:alpha val="43137"/>
                    </a:srgbClr>
                  </a:outerShdw>
                </a:effectLst>
              </a:rPr>
              <a:t>Lover’s Leap ella</a:t>
            </a:r>
            <a:endParaRPr lang="en-US" sz="3200" b="1" i="1" u="sng" dirty="0">
              <a:solidFill>
                <a:srgbClr val="00B050"/>
              </a:solidFill>
              <a:effectLst>
                <a:outerShdw blurRad="38100" dist="38100" dir="2700000" algn="tl">
                  <a:srgbClr val="000000">
                    <a:alpha val="43137"/>
                  </a:srgbClr>
                </a:outerShdw>
              </a:effectLst>
            </a:endParaRPr>
          </a:p>
        </p:txBody>
      </p:sp>
      <p:sp>
        <p:nvSpPr>
          <p:cNvPr id="7" name="Rectangle 6"/>
          <p:cNvSpPr/>
          <p:nvPr/>
        </p:nvSpPr>
        <p:spPr>
          <a:xfrm>
            <a:off x="2819400" y="914400"/>
            <a:ext cx="6324600" cy="3785652"/>
          </a:xfrm>
          <a:prstGeom prst="rect">
            <a:avLst/>
          </a:prstGeom>
        </p:spPr>
        <p:txBody>
          <a:bodyPr wrap="square">
            <a:spAutoFit/>
          </a:bodyPr>
          <a:lstStyle/>
          <a:p>
            <a:r>
              <a:rPr lang="en-US" sz="2000" dirty="0" smtClean="0">
                <a:solidFill>
                  <a:srgbClr val="C00000"/>
                </a:solidFill>
              </a:rPr>
              <a:t>      This beautiful 30m fall is incipient of the streams and brooks of Sri Lanka's highest mountain, the Piduruthalagala (2524m). It flows over hard granite ledges and the water is collected in a tank and used for drinking. In dry spells, the flow is languid The fall is said to derive its name from the tragic tale of a prince, who while hunting in the jungle, lost his way. He was rescued by a beautiful damsel, and the two became inseparable lovers. But the match was not to the liking of the prince's subjects, so the two decided to immortalise their love by leaping from the top of the fall to their death. </a:t>
            </a:r>
            <a:r>
              <a:rPr lang="en-US" dirty="0" smtClean="0">
                <a:solidFill>
                  <a:srgbClr val="FF0000"/>
                </a:solidFill>
              </a:rPr>
              <a:t>death.</a:t>
            </a:r>
            <a:endParaRPr lang="en-US" dirty="0">
              <a:solidFill>
                <a:srgbClr val="FF0000"/>
              </a:solidFill>
            </a:endParaRPr>
          </a:p>
        </p:txBody>
      </p:sp>
      <p:sp>
        <p:nvSpPr>
          <p:cNvPr id="9" name="Action Button: Back or Previous 8">
            <a:hlinkClick r:id="" action="ppaction://hlinkshowjump?jump=previousslide" highlightClick="1"/>
          </p:cNvPr>
          <p:cNvSpPr/>
          <p:nvPr/>
        </p:nvSpPr>
        <p:spPr>
          <a:xfrm>
            <a:off x="8077200" y="6400800"/>
            <a:ext cx="1066800" cy="457200"/>
          </a:xfrm>
          <a:prstGeom prst="actionButtonBackPrevious">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FFFF00"/>
                </a:solidFill>
                <a:effectLst>
                  <a:glow rad="228600">
                    <a:schemeClr val="accent1">
                      <a:satMod val="175000"/>
                      <a:alpha val="40000"/>
                    </a:schemeClr>
                  </a:glow>
                </a:effectLst>
              </a:rPr>
              <a:t>BACK</a:t>
            </a:r>
            <a:endParaRPr lang="en-US" sz="2400" b="1" i="1" dirty="0">
              <a:solidFill>
                <a:srgbClr val="FFFF00"/>
              </a:solidFill>
              <a:effectLst>
                <a:glow rad="228600">
                  <a:schemeClr val="accent1">
                    <a:satMod val="175000"/>
                    <a:alpha val="40000"/>
                  </a:schemeClr>
                </a:glow>
              </a:effectLst>
            </a:endParaRPr>
          </a:p>
        </p:txBody>
      </p:sp>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Grp="1" noChangeAspect="1" noChangeArrowheads="1"/>
          </p:cNvPicPr>
          <p:nvPr>
            <p:ph idx="1"/>
          </p:nvPr>
        </p:nvPicPr>
        <p:blipFill>
          <a:blip r:embed="rId2" cstate="print"/>
          <a:stretch>
            <a:fillRect/>
          </a:stretch>
        </p:blipFill>
        <p:spPr bwMode="auto">
          <a:xfrm rot="21163136">
            <a:off x="286990" y="307826"/>
            <a:ext cx="2228850" cy="5711974"/>
          </a:xfrm>
          <a:prstGeom prst="rect">
            <a:avLst/>
          </a:prstGeom>
          <a:noFill/>
          <a:ln>
            <a:noFill/>
          </a:ln>
        </p:spPr>
      </p:pic>
      <p:pic>
        <p:nvPicPr>
          <p:cNvPr id="30723" name="Picture 3"/>
          <p:cNvPicPr>
            <a:picLocks noChangeAspect="1" noChangeArrowheads="1"/>
          </p:cNvPicPr>
          <p:nvPr/>
        </p:nvPicPr>
        <p:blipFill>
          <a:blip r:embed="rId2" cstate="print"/>
          <a:srcRect/>
          <a:stretch>
            <a:fillRect/>
          </a:stretch>
        </p:blipFill>
        <p:spPr bwMode="auto">
          <a:xfrm rot="21070076">
            <a:off x="4537560" y="3955687"/>
            <a:ext cx="3245481" cy="2519883"/>
          </a:xfrm>
          <a:prstGeom prst="rect">
            <a:avLst/>
          </a:prstGeom>
          <a:noFill/>
          <a:ln w="9525">
            <a:noFill/>
            <a:miter lim="800000"/>
            <a:headEnd/>
            <a:tailEnd/>
          </a:ln>
        </p:spPr>
      </p:pic>
      <p:sp>
        <p:nvSpPr>
          <p:cNvPr id="6" name="TextBox 5"/>
          <p:cNvSpPr txBox="1"/>
          <p:nvPr/>
        </p:nvSpPr>
        <p:spPr>
          <a:xfrm>
            <a:off x="2286000" y="0"/>
            <a:ext cx="6400800" cy="584775"/>
          </a:xfrm>
          <a:prstGeom prst="rect">
            <a:avLst/>
          </a:prstGeom>
          <a:noFill/>
        </p:spPr>
        <p:txBody>
          <a:bodyPr wrap="square" rtlCol="0">
            <a:spAutoFit/>
          </a:bodyPr>
          <a:lstStyle/>
          <a:p>
            <a:pPr algn="ctr"/>
            <a:r>
              <a:rPr lang="en-US" sz="3200" b="1" i="1" u="sng" strike="sngStrike" dirty="0" smtClean="0">
                <a:solidFill>
                  <a:srgbClr val="00B050"/>
                </a:solidFill>
                <a:effectLst>
                  <a:outerShdw blurRad="38100" dist="38100" dir="2700000" algn="tl">
                    <a:srgbClr val="000000">
                      <a:alpha val="43137"/>
                    </a:srgbClr>
                  </a:outerShdw>
                </a:effectLst>
              </a:rPr>
              <a:t>Ramboda ella</a:t>
            </a:r>
            <a:endParaRPr lang="en-US" sz="3200" b="1" i="1" u="sng" strike="sngStrike" dirty="0">
              <a:solidFill>
                <a:srgbClr val="00B050"/>
              </a:solidFill>
              <a:effectLst>
                <a:outerShdw blurRad="38100" dist="38100" dir="2700000" algn="tl">
                  <a:srgbClr val="000000">
                    <a:alpha val="43137"/>
                  </a:srgbClr>
                </a:outerShdw>
              </a:effectLst>
            </a:endParaRPr>
          </a:p>
        </p:txBody>
      </p:sp>
      <p:sp>
        <p:nvSpPr>
          <p:cNvPr id="7" name="Rectangle 6"/>
          <p:cNvSpPr/>
          <p:nvPr/>
        </p:nvSpPr>
        <p:spPr>
          <a:xfrm>
            <a:off x="4038600" y="914400"/>
            <a:ext cx="4800600" cy="2554545"/>
          </a:xfrm>
          <a:prstGeom prst="rect">
            <a:avLst/>
          </a:prstGeom>
        </p:spPr>
        <p:txBody>
          <a:bodyPr wrap="square">
            <a:spAutoFit/>
          </a:bodyPr>
          <a:lstStyle/>
          <a:p>
            <a:r>
              <a:rPr lang="en-US" sz="2000" dirty="0" smtClean="0">
                <a:solidFill>
                  <a:srgbClr val="C00000"/>
                </a:solidFill>
              </a:rPr>
              <a:t>The 109m-high double fall is borne of the many convergent brooks in the area that flow into the Puna Oya Reservoir, a tributary of the Kotmala River. Take the Nuwara Eliya to Pusselawa road for 12km. The fall is located 1.5km from the highway at this point. It is 10km from Pusselawa </a:t>
            </a:r>
            <a:r>
              <a:rPr lang="en-US" dirty="0" smtClean="0">
                <a:solidFill>
                  <a:srgbClr val="C00000"/>
                </a:solidFill>
              </a:rPr>
              <a:t>Resthouse. </a:t>
            </a:r>
            <a:endParaRPr lang="en-US" dirty="0">
              <a:solidFill>
                <a:srgbClr val="C00000"/>
              </a:solidFill>
            </a:endParaRPr>
          </a:p>
        </p:txBody>
      </p:sp>
      <p:sp>
        <p:nvSpPr>
          <p:cNvPr id="9" name="Action Button: Back or Previous 8">
            <a:hlinkClick r:id="" action="ppaction://hlinkshowjump?jump=previousslide" highlightClick="1"/>
          </p:cNvPr>
          <p:cNvSpPr/>
          <p:nvPr/>
        </p:nvSpPr>
        <p:spPr>
          <a:xfrm>
            <a:off x="7696200" y="6477000"/>
            <a:ext cx="1447800" cy="381000"/>
          </a:xfrm>
          <a:prstGeom prst="actionButtonBackPrevious">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rgbClr val="FFFF00"/>
                </a:solidFill>
                <a:effectLst>
                  <a:glow rad="228600">
                    <a:schemeClr val="accent1">
                      <a:satMod val="175000"/>
                      <a:alpha val="40000"/>
                    </a:schemeClr>
                  </a:glow>
                </a:effectLst>
              </a:rPr>
              <a:t>BACK</a:t>
            </a:r>
            <a:endParaRPr lang="en-US" sz="2800" b="1" i="1" dirty="0">
              <a:solidFill>
                <a:srgbClr val="FFFF00"/>
              </a:solidFill>
              <a:effectLst>
                <a:glow rad="228600">
                  <a:schemeClr val="accent1">
                    <a:satMod val="175000"/>
                    <a:alpha val="40000"/>
                  </a:schemeClr>
                </a:glow>
              </a:effectLst>
            </a:endParaRPr>
          </a:p>
        </p:txBody>
      </p:sp>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Back or Previous 3">
            <a:hlinkClick r:id="" action="ppaction://hlinkshowjump?jump=previousslide" highlightClick="1"/>
          </p:cNvPr>
          <p:cNvSpPr/>
          <p:nvPr/>
        </p:nvSpPr>
        <p:spPr>
          <a:xfrm>
            <a:off x="7696200" y="6477000"/>
            <a:ext cx="1447800" cy="381000"/>
          </a:xfrm>
          <a:prstGeom prst="actionButtonBackPrevious">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rgbClr val="FFFF00"/>
                </a:solidFill>
                <a:effectLst>
                  <a:glow rad="228600">
                    <a:schemeClr val="accent1">
                      <a:satMod val="175000"/>
                      <a:alpha val="40000"/>
                    </a:schemeClr>
                  </a:glow>
                </a:effectLst>
              </a:rPr>
              <a:t>BACK</a:t>
            </a:r>
            <a:endParaRPr lang="en-US" sz="2800" b="1" i="1" dirty="0">
              <a:solidFill>
                <a:srgbClr val="FFFF00"/>
              </a:solidFill>
              <a:effectLst>
                <a:glow rad="228600">
                  <a:schemeClr val="accent1">
                    <a:satMod val="175000"/>
                    <a:alpha val="40000"/>
                  </a:schemeClr>
                </a:glow>
              </a:effectLst>
            </a:endParaRPr>
          </a:p>
        </p:txBody>
      </p:sp>
      <p:pic>
        <p:nvPicPr>
          <p:cNvPr id="1026" name="Picture 2"/>
          <p:cNvPicPr>
            <a:picLocks noChangeAspect="1" noChangeArrowheads="1"/>
          </p:cNvPicPr>
          <p:nvPr/>
        </p:nvPicPr>
        <p:blipFill>
          <a:blip r:embed="rId2" cstate="print">
            <a:lum bright="7000"/>
          </a:blip>
          <a:srcRect/>
          <a:stretch>
            <a:fillRect/>
          </a:stretch>
        </p:blipFill>
        <p:spPr bwMode="auto">
          <a:xfrm rot="21313289">
            <a:off x="295422" y="980853"/>
            <a:ext cx="2297500" cy="5195329"/>
          </a:xfrm>
          <a:prstGeom prst="rect">
            <a:avLst/>
          </a:prstGeom>
          <a:noFill/>
          <a:ln w="9525">
            <a:noFill/>
            <a:miter lim="800000"/>
            <a:headEnd/>
            <a:tailEnd/>
          </a:ln>
          <a:effectLst>
            <a:outerShdw blurRad="50800" dist="50800" dir="5400000" sx="1000" sy="1000" algn="ctr" rotWithShape="0">
              <a:srgbClr val="000000">
                <a:alpha val="43137"/>
              </a:srgbClr>
            </a:outerShdw>
          </a:effectLst>
        </p:spPr>
      </p:pic>
      <p:pic>
        <p:nvPicPr>
          <p:cNvPr id="1027" name="Picture 3"/>
          <p:cNvPicPr>
            <a:picLocks noChangeAspect="1" noChangeArrowheads="1"/>
          </p:cNvPicPr>
          <p:nvPr/>
        </p:nvPicPr>
        <p:blipFill>
          <a:blip r:embed="rId2" cstate="print"/>
          <a:srcRect/>
          <a:stretch>
            <a:fillRect/>
          </a:stretch>
        </p:blipFill>
        <p:spPr bwMode="auto">
          <a:xfrm>
            <a:off x="4495800" y="4495800"/>
            <a:ext cx="3352800" cy="1809750"/>
          </a:xfrm>
          <a:prstGeom prst="rect">
            <a:avLst/>
          </a:prstGeom>
          <a:noFill/>
          <a:ln w="9525">
            <a:noFill/>
            <a:miter lim="800000"/>
            <a:headEnd/>
            <a:tailEnd/>
          </a:ln>
        </p:spPr>
      </p:pic>
      <p:sp>
        <p:nvSpPr>
          <p:cNvPr id="7" name="TextBox 6"/>
          <p:cNvSpPr txBox="1"/>
          <p:nvPr/>
        </p:nvSpPr>
        <p:spPr>
          <a:xfrm>
            <a:off x="2895600" y="228600"/>
            <a:ext cx="4724400" cy="584775"/>
          </a:xfrm>
          <a:prstGeom prst="rect">
            <a:avLst/>
          </a:prstGeom>
          <a:noFill/>
        </p:spPr>
        <p:txBody>
          <a:bodyPr wrap="square" rtlCol="0">
            <a:spAutoFit/>
          </a:bodyPr>
          <a:lstStyle/>
          <a:p>
            <a:pPr algn="ctr"/>
            <a:r>
              <a:rPr lang="en-US" sz="3200" b="1" i="1" u="sng" strike="sngStrike" dirty="0" smtClean="0">
                <a:solidFill>
                  <a:srgbClr val="00B050"/>
                </a:solidFill>
                <a:effectLst>
                  <a:outerShdw blurRad="38100" dist="38100" dir="2700000" algn="tl">
                    <a:srgbClr val="000000">
                      <a:alpha val="43137"/>
                    </a:srgbClr>
                  </a:outerShdw>
                </a:effectLst>
              </a:rPr>
              <a:t>NAYAGARA FALLS</a:t>
            </a:r>
            <a:endParaRPr lang="en-US" sz="3200" b="1" i="1" u="sng" strike="sngStrike" dirty="0">
              <a:solidFill>
                <a:srgbClr val="00B050"/>
              </a:solidFill>
              <a:effectLst>
                <a:outerShdw blurRad="38100" dist="38100" dir="2700000" algn="tl">
                  <a:srgbClr val="000000">
                    <a:alpha val="43137"/>
                  </a:srgbClr>
                </a:outerShdw>
              </a:effectLst>
            </a:endParaRPr>
          </a:p>
        </p:txBody>
      </p:sp>
      <p:sp>
        <p:nvSpPr>
          <p:cNvPr id="9" name="TextBox 8"/>
          <p:cNvSpPr txBox="1"/>
          <p:nvPr/>
        </p:nvSpPr>
        <p:spPr>
          <a:xfrm>
            <a:off x="2971800" y="1524000"/>
            <a:ext cx="5791200" cy="2585323"/>
          </a:xfrm>
          <a:prstGeom prst="rect">
            <a:avLst/>
          </a:prstGeom>
          <a:noFill/>
        </p:spPr>
        <p:txBody>
          <a:bodyPr wrap="square" rtlCol="0">
            <a:spAutoFit/>
          </a:bodyPr>
          <a:lstStyle/>
          <a:p>
            <a:r>
              <a:rPr lang="en-US" dirty="0" smtClean="0">
                <a:solidFill>
                  <a:srgbClr val="FF0000"/>
                </a:solidFill>
              </a:rPr>
              <a:t>Easily the most famous waterfall in North America, this powerful waterfall also ranks as the biggest one by volume with a whopping average of about 750,000 gallons per second (2.8 million Liters per second)! In addition to its raw power, the falls is easily one of the easiest to access and view from all sorts of angles. While its surroundings are a bit less naturesque for many, it clearly makes the upper tier of our list of Top 10 Waterfalls. </a:t>
            </a:r>
            <a:endParaRPr lang="en-US" dirty="0">
              <a:solidFill>
                <a:srgbClr val="FF0000"/>
              </a:solidFill>
            </a:endParaRPr>
          </a:p>
        </p:txBody>
      </p:sp>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ction Button: Back or Previous 5">
            <a:hlinkClick r:id="" action="ppaction://hlinkshowjump?jump=previousslide" highlightClick="1"/>
          </p:cNvPr>
          <p:cNvSpPr/>
          <p:nvPr/>
        </p:nvSpPr>
        <p:spPr>
          <a:xfrm>
            <a:off x="7696200" y="6477000"/>
            <a:ext cx="1447800" cy="381000"/>
          </a:xfrm>
          <a:prstGeom prst="actionButtonBackPrevious">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rgbClr val="FFFF00"/>
                </a:solidFill>
                <a:effectLst>
                  <a:glow rad="228600">
                    <a:schemeClr val="accent1">
                      <a:satMod val="175000"/>
                      <a:alpha val="40000"/>
                    </a:schemeClr>
                  </a:glow>
                </a:effectLst>
              </a:rPr>
              <a:t>BACK</a:t>
            </a:r>
            <a:endParaRPr lang="en-US" sz="2800" b="1" i="1" dirty="0">
              <a:solidFill>
                <a:srgbClr val="FFFF00"/>
              </a:solidFill>
              <a:effectLst>
                <a:glow rad="228600">
                  <a:schemeClr val="accent1">
                    <a:satMod val="175000"/>
                    <a:alpha val="40000"/>
                  </a:schemeClr>
                </a:glow>
              </a:effectLst>
            </a:endParaRPr>
          </a:p>
        </p:txBody>
      </p:sp>
      <p:sp>
        <p:nvSpPr>
          <p:cNvPr id="4" name="Rectangle 3"/>
          <p:cNvSpPr/>
          <p:nvPr/>
        </p:nvSpPr>
        <p:spPr>
          <a:xfrm>
            <a:off x="2438400" y="228600"/>
            <a:ext cx="4495800" cy="584775"/>
          </a:xfrm>
          <a:prstGeom prst="rect">
            <a:avLst/>
          </a:prstGeom>
        </p:spPr>
        <p:txBody>
          <a:bodyPr wrap="square">
            <a:spAutoFit/>
          </a:bodyPr>
          <a:lstStyle/>
          <a:p>
            <a:pPr algn="ctr"/>
            <a:r>
              <a:rPr lang="en-US" sz="3200" b="1" i="1" u="sng" strike="sngStrike" dirty="0" smtClean="0">
                <a:solidFill>
                  <a:srgbClr val="00B050"/>
                </a:solidFill>
                <a:effectLst>
                  <a:outerShdw blurRad="38100" dist="38100" dir="2700000" algn="tl">
                    <a:srgbClr val="000000">
                      <a:alpha val="43137"/>
                    </a:srgbClr>
                  </a:outerShdw>
                </a:effectLst>
              </a:rPr>
              <a:t> VictoriaFalls</a:t>
            </a:r>
            <a:endParaRPr lang="en-US" sz="3200" b="1" i="1" u="sng" strike="sngStrike" dirty="0">
              <a:solidFill>
                <a:srgbClr val="00B050"/>
              </a:solidFill>
              <a:effectLst>
                <a:outerShdw blurRad="38100" dist="38100" dir="2700000" algn="tl">
                  <a:srgbClr val="000000">
                    <a:alpha val="43137"/>
                  </a:srgbClr>
                </a:outerShdw>
              </a:effectLst>
            </a:endParaRPr>
          </a:p>
        </p:txBody>
      </p:sp>
      <p:sp>
        <p:nvSpPr>
          <p:cNvPr id="5123" name="Rectangle 3"/>
          <p:cNvSpPr>
            <a:spLocks noChangeArrowheads="1"/>
          </p:cNvSpPr>
          <p:nvPr/>
        </p:nvSpPr>
        <p:spPr bwMode="auto">
          <a:xfrm>
            <a:off x="0" y="1515932"/>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a:t>
            </a:r>
          </a:p>
        </p:txBody>
      </p:sp>
      <p:pic>
        <p:nvPicPr>
          <p:cNvPr id="13" name="Picture 4" descr="Victoria Falls from the Zambia side">
            <a:hlinkClick r:id="rId2"/>
          </p:cNvPr>
          <p:cNvPicPr>
            <a:picLocks noChangeAspect="1" noChangeArrowheads="1"/>
          </p:cNvPicPr>
          <p:nvPr/>
        </p:nvPicPr>
        <p:blipFill>
          <a:blip r:embed="rId3" cstate="print"/>
          <a:srcRect/>
          <a:stretch>
            <a:fillRect/>
          </a:stretch>
        </p:blipFill>
        <p:spPr bwMode="auto">
          <a:xfrm rot="21161778">
            <a:off x="533400" y="1249892"/>
            <a:ext cx="2286000" cy="4922308"/>
          </a:xfrm>
          <a:prstGeom prst="rect">
            <a:avLst/>
          </a:prstGeom>
          <a:noFill/>
        </p:spPr>
      </p:pic>
      <p:pic>
        <p:nvPicPr>
          <p:cNvPr id="14" name="Picture 4" descr="Victoria Falls from the Zambia side">
            <a:hlinkClick r:id="rId2"/>
          </p:cNvPr>
          <p:cNvPicPr>
            <a:picLocks noChangeAspect="1" noChangeArrowheads="1"/>
          </p:cNvPicPr>
          <p:nvPr/>
        </p:nvPicPr>
        <p:blipFill>
          <a:blip r:embed="rId3" cstate="print"/>
          <a:srcRect/>
          <a:stretch>
            <a:fillRect/>
          </a:stretch>
        </p:blipFill>
        <p:spPr bwMode="auto">
          <a:xfrm rot="20904610">
            <a:off x="5105400" y="4495800"/>
            <a:ext cx="2514600" cy="1857375"/>
          </a:xfrm>
          <a:prstGeom prst="rect">
            <a:avLst/>
          </a:prstGeom>
          <a:noFill/>
        </p:spPr>
      </p:pic>
      <p:sp>
        <p:nvSpPr>
          <p:cNvPr id="15" name="TextBox 14"/>
          <p:cNvSpPr txBox="1"/>
          <p:nvPr/>
        </p:nvSpPr>
        <p:spPr>
          <a:xfrm>
            <a:off x="3124200" y="762000"/>
            <a:ext cx="5486400" cy="3139321"/>
          </a:xfrm>
          <a:prstGeom prst="rect">
            <a:avLst/>
          </a:prstGeom>
          <a:noFill/>
        </p:spPr>
        <p:txBody>
          <a:bodyPr wrap="square" rtlCol="0">
            <a:spAutoFit/>
          </a:bodyPr>
          <a:lstStyle/>
          <a:p>
            <a:endParaRPr lang="en-US" b="1" dirty="0" smtClean="0">
              <a:hlinkClick r:id="rId2"/>
            </a:endParaRPr>
          </a:p>
          <a:p>
            <a:r>
              <a:rPr lang="en-US" dirty="0" smtClean="0"/>
              <a:t>   </a:t>
            </a:r>
            <a:r>
              <a:rPr lang="en-US" dirty="0" smtClean="0">
                <a:solidFill>
                  <a:srgbClr val="FF0000"/>
                </a:solidFill>
              </a:rPr>
              <a:t>Easily deserving of the top spot on this list (though it finished a very close second), it's the largest singular waterfall in the world spanning a width of 1.7km, a height of 108m, and an average flow of 1 million liters per second! It's no wonder this "smoke that thunders" is considered one of the seven natural wonders of the world and is a UNESCO World Heritage site. Indeed, it's got power, beauty, and it will make you humble and awestruck. </a:t>
            </a:r>
            <a:endParaRPr lang="en-US" dirty="0">
              <a:solidFill>
                <a:srgbClr val="FF0000"/>
              </a:solidFill>
            </a:endParaRPr>
          </a:p>
        </p:txBody>
      </p:sp>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Back or Previous 3">
            <a:hlinkClick r:id="" action="ppaction://noaction" highlightClick="1"/>
          </p:cNvPr>
          <p:cNvSpPr/>
          <p:nvPr/>
        </p:nvSpPr>
        <p:spPr>
          <a:xfrm>
            <a:off x="7848600" y="6400800"/>
            <a:ext cx="1066800" cy="457200"/>
          </a:xfrm>
          <a:prstGeom prst="actionButtonBackPrevious">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FFFF00"/>
                </a:solidFill>
                <a:effectLst>
                  <a:glow rad="228600">
                    <a:schemeClr val="accent1">
                      <a:satMod val="175000"/>
                      <a:alpha val="40000"/>
                    </a:schemeClr>
                  </a:glow>
                </a:effectLst>
              </a:rPr>
              <a:t>BACK</a:t>
            </a:r>
            <a:endParaRPr lang="en-US" sz="2400" b="1" i="1" dirty="0">
              <a:solidFill>
                <a:srgbClr val="FFFF00"/>
              </a:solidFill>
              <a:effectLst>
                <a:glow rad="228600">
                  <a:schemeClr val="accent1">
                    <a:satMod val="175000"/>
                    <a:alpha val="40000"/>
                  </a:schemeClr>
                </a:glow>
              </a:effectLst>
            </a:endParaRPr>
          </a:p>
        </p:txBody>
      </p:sp>
      <p:pic>
        <p:nvPicPr>
          <p:cNvPr id="4097" name="Picture 1"/>
          <p:cNvPicPr>
            <a:picLocks noChangeAspect="1" noChangeArrowheads="1"/>
          </p:cNvPicPr>
          <p:nvPr/>
        </p:nvPicPr>
        <p:blipFill>
          <a:blip r:embed="rId2" cstate="print"/>
          <a:srcRect/>
          <a:stretch>
            <a:fillRect/>
          </a:stretch>
        </p:blipFill>
        <p:spPr bwMode="auto">
          <a:xfrm rot="21033072">
            <a:off x="597260" y="953781"/>
            <a:ext cx="2590800" cy="5411746"/>
          </a:xfrm>
          <a:prstGeom prst="rect">
            <a:avLst/>
          </a:prstGeom>
          <a:noFill/>
          <a:ln w="9525">
            <a:noFill/>
            <a:miter lim="800000"/>
            <a:headEnd/>
            <a:tailEnd/>
          </a:ln>
        </p:spPr>
      </p:pic>
      <p:pic>
        <p:nvPicPr>
          <p:cNvPr id="4098" name="Picture 2"/>
          <p:cNvPicPr>
            <a:picLocks noChangeAspect="1" noChangeArrowheads="1"/>
          </p:cNvPicPr>
          <p:nvPr/>
        </p:nvPicPr>
        <p:blipFill>
          <a:blip r:embed="rId2" cstate="print"/>
          <a:srcRect/>
          <a:stretch>
            <a:fillRect/>
          </a:stretch>
        </p:blipFill>
        <p:spPr bwMode="auto">
          <a:xfrm rot="684635">
            <a:off x="5181600" y="4572000"/>
            <a:ext cx="2286000" cy="2057400"/>
          </a:xfrm>
          <a:prstGeom prst="rect">
            <a:avLst/>
          </a:prstGeom>
          <a:noFill/>
          <a:ln w="9525">
            <a:noFill/>
            <a:miter lim="800000"/>
            <a:headEnd/>
            <a:tailEnd/>
          </a:ln>
        </p:spPr>
      </p:pic>
      <p:sp>
        <p:nvSpPr>
          <p:cNvPr id="5" name="TextBox 4"/>
          <p:cNvSpPr txBox="1"/>
          <p:nvPr/>
        </p:nvSpPr>
        <p:spPr>
          <a:xfrm>
            <a:off x="3429000" y="1066800"/>
            <a:ext cx="4114800" cy="3139321"/>
          </a:xfrm>
          <a:prstGeom prst="rect">
            <a:avLst/>
          </a:prstGeom>
          <a:noFill/>
        </p:spPr>
        <p:txBody>
          <a:bodyPr wrap="square" rtlCol="0">
            <a:spAutoFit/>
          </a:bodyPr>
          <a:lstStyle/>
          <a:p>
            <a:r>
              <a:rPr lang="en-US" dirty="0" smtClean="0">
                <a:solidFill>
                  <a:srgbClr val="FF0000"/>
                </a:solidFill>
              </a:rPr>
              <a:t>   In a country that holds a special place in our hearts, this gorgeous 580m waterfall is easily New Zealand's most spectacular waterfall and makes our list. Given its remote location deep in the wild and beautiful Fiordland National Park (also a World Heritage Area), it's one of many highlights of the Milford Track - said to be one of the finest walks in the world. </a:t>
            </a:r>
            <a:endParaRPr lang="en-US" dirty="0">
              <a:solidFill>
                <a:srgbClr val="FF0000"/>
              </a:solidFill>
            </a:endParaRPr>
          </a:p>
        </p:txBody>
      </p:sp>
      <p:sp>
        <p:nvSpPr>
          <p:cNvPr id="6" name="TextBox 5"/>
          <p:cNvSpPr txBox="1"/>
          <p:nvPr/>
        </p:nvSpPr>
        <p:spPr>
          <a:xfrm>
            <a:off x="2286000" y="0"/>
            <a:ext cx="4267200" cy="584775"/>
          </a:xfrm>
          <a:prstGeom prst="rect">
            <a:avLst/>
          </a:prstGeom>
          <a:noFill/>
        </p:spPr>
        <p:txBody>
          <a:bodyPr wrap="square" rtlCol="0">
            <a:spAutoFit/>
          </a:bodyPr>
          <a:lstStyle/>
          <a:p>
            <a:pPr algn="ctr"/>
            <a:r>
              <a:rPr lang="en-US" sz="3200" b="1" i="1" u="sng" strike="sngStrike" dirty="0" smtClean="0">
                <a:solidFill>
                  <a:srgbClr val="00B050"/>
                </a:solidFill>
                <a:effectLst>
                  <a:outerShdw blurRad="38100" dist="38100" dir="2700000" algn="tl">
                    <a:srgbClr val="000000">
                      <a:alpha val="43137"/>
                    </a:srgbClr>
                  </a:outerShdw>
                </a:effectLst>
              </a:rPr>
              <a:t>Sutherland</a:t>
            </a:r>
            <a:r>
              <a:rPr lang="en-US" b="1" i="1" u="sng" strike="sngStrike" dirty="0" smtClean="0">
                <a:solidFill>
                  <a:srgbClr val="00B050"/>
                </a:solidFill>
                <a:effectLst>
                  <a:outerShdw blurRad="38100" dist="38100" dir="2700000" algn="tl">
                    <a:srgbClr val="000000">
                      <a:alpha val="43137"/>
                    </a:srgbClr>
                  </a:outerShdw>
                </a:effectLst>
              </a:rPr>
              <a:t> </a:t>
            </a:r>
            <a:r>
              <a:rPr lang="en-US" sz="3200" b="1" i="1" u="sng" strike="sngStrike" dirty="0" smtClean="0">
                <a:solidFill>
                  <a:srgbClr val="00B050"/>
                </a:solidFill>
                <a:effectLst>
                  <a:outerShdw blurRad="38100" dist="38100" dir="2700000" algn="tl">
                    <a:srgbClr val="000000">
                      <a:alpha val="43137"/>
                    </a:srgbClr>
                  </a:outerShdw>
                </a:effectLst>
              </a:rPr>
              <a:t>Falls</a:t>
            </a:r>
            <a:endParaRPr lang="en-US" sz="3200" b="1" i="1" u="sng" strike="sngStrike" dirty="0">
              <a:solidFill>
                <a:srgbClr val="00B050"/>
              </a:solidFill>
              <a:effectLst>
                <a:outerShdw blurRad="38100" dist="38100" dir="2700000" algn="tl">
                  <a:srgbClr val="000000">
                    <a:alpha val="43137"/>
                  </a:srgbClr>
                </a:outerShdw>
              </a:effectLst>
            </a:endParaRPr>
          </a:p>
        </p:txBody>
      </p:sp>
    </p:spTree>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Documents and Settings\student\My Documents\My Pictures\welcome159.gif"/>
          <p:cNvPicPr>
            <a:picLocks noGrp="1" noChangeAspect="1" noChangeArrowheads="1" noCrop="1"/>
          </p:cNvPicPr>
          <p:nvPr>
            <p:ph idx="1"/>
          </p:nvPr>
        </p:nvPicPr>
        <p:blipFill>
          <a:blip r:embed="rId2" cstate="print"/>
          <a:srcRect/>
          <a:stretch>
            <a:fillRect/>
          </a:stretch>
        </p:blipFill>
        <p:spPr bwMode="auto">
          <a:xfrm>
            <a:off x="0" y="0"/>
            <a:ext cx="9144000" cy="6858000"/>
          </a:xfrm>
          <a:prstGeom prst="rect">
            <a:avLst/>
          </a:prstGeom>
          <a:noFill/>
          <a:ln>
            <a:gradFill>
              <a:gsLst>
                <a:gs pos="29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sx="1000" sy="1000" algn="ctr" rotWithShape="0">
              <a:srgbClr val="000000"/>
            </a:outerShdw>
          </a:effectLst>
        </p:spPr>
      </p:pic>
      <p:sp>
        <p:nvSpPr>
          <p:cNvPr id="5" name="Action Button: Back or Previous 4">
            <a:hlinkClick r:id="" action="ppaction://hlinkshowjump?jump=previousslide" highlightClick="1"/>
          </p:cNvPr>
          <p:cNvSpPr/>
          <p:nvPr/>
        </p:nvSpPr>
        <p:spPr>
          <a:xfrm>
            <a:off x="7696200" y="6477000"/>
            <a:ext cx="1447800" cy="381000"/>
          </a:xfrm>
          <a:prstGeom prst="actionButtonBackPrevious">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rgbClr val="FFFF00"/>
                </a:solidFill>
                <a:effectLst>
                  <a:glow rad="228600">
                    <a:schemeClr val="accent1">
                      <a:satMod val="175000"/>
                      <a:alpha val="40000"/>
                    </a:schemeClr>
                  </a:glow>
                </a:effectLst>
              </a:rPr>
              <a:t>BACK</a:t>
            </a:r>
            <a:endParaRPr lang="en-US" sz="2800" b="1" i="1" dirty="0">
              <a:solidFill>
                <a:srgbClr val="FFFF00"/>
              </a:solidFill>
              <a:effectLst>
                <a:glow rad="228600">
                  <a:schemeClr val="accent1">
                    <a:satMod val="175000"/>
                    <a:alpha val="40000"/>
                  </a:schemeClr>
                </a:glow>
              </a:effectLst>
            </a:endParaRPr>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153400" cy="1569660"/>
          </a:xfrm>
          <a:prstGeom prst="rect">
            <a:avLst/>
          </a:prstGeom>
          <a:noFill/>
        </p:spPr>
        <p:txBody>
          <a:bodyPr wrap="square" rtlCol="0">
            <a:spAutoFit/>
          </a:bodyPr>
          <a:lstStyle/>
          <a:p>
            <a:pPr algn="ctr"/>
            <a:r>
              <a:rPr lang="en-US" sz="3200" b="1" i="1" u="sng" spc="600" dirty="0" smtClean="0">
                <a:solidFill>
                  <a:srgbClr val="002060"/>
                </a:solidFill>
                <a:effectLst>
                  <a:glow rad="228600">
                    <a:schemeClr val="accent6">
                      <a:satMod val="175000"/>
                      <a:alpha val="40000"/>
                    </a:schemeClr>
                  </a:glow>
                  <a:outerShdw blurRad="38100" dist="38100" dir="2700000" algn="tl">
                    <a:srgbClr val="000000">
                      <a:alpha val="43137"/>
                    </a:srgbClr>
                  </a:outerShdw>
                </a:effectLst>
              </a:rPr>
              <a:t>Click to title</a:t>
            </a:r>
          </a:p>
          <a:p>
            <a:endParaRPr lang="en-US" sz="3200" b="1" i="1" u="sng" strike="sngStrike" spc="600" dirty="0" smtClean="0">
              <a:solidFill>
                <a:srgbClr val="002060"/>
              </a:solidFill>
              <a:effectLst>
                <a:outerShdw blurRad="38100" dist="38100" dir="2700000" algn="tl">
                  <a:srgbClr val="000000">
                    <a:alpha val="43137"/>
                  </a:srgbClr>
                </a:outerShdw>
              </a:effectLst>
            </a:endParaRPr>
          </a:p>
          <a:p>
            <a:endParaRPr lang="en-US" sz="3200" b="1" i="1" u="sng" strike="sngStrike" spc="600" dirty="0">
              <a:solidFill>
                <a:srgbClr val="002060"/>
              </a:solidFill>
              <a:effectLst>
                <a:outerShdw blurRad="38100" dist="38100" dir="2700000" algn="tl">
                  <a:srgbClr val="000000">
                    <a:alpha val="43137"/>
                  </a:srgbClr>
                </a:outerShdw>
              </a:effectLst>
            </a:endParaRPr>
          </a:p>
        </p:txBody>
      </p:sp>
      <p:sp>
        <p:nvSpPr>
          <p:cNvPr id="9" name="Action Button: Custom 8">
            <a:hlinkClick r:id="rId2" action="ppaction://hlinksldjump" highlightClick="1"/>
          </p:cNvPr>
          <p:cNvSpPr/>
          <p:nvPr/>
        </p:nvSpPr>
        <p:spPr>
          <a:xfrm>
            <a:off x="304800" y="990600"/>
            <a:ext cx="3124200" cy="533400"/>
          </a:xfrm>
          <a:prstGeom prst="actionButtonBlank">
            <a:avLst/>
          </a:prstGeom>
          <a:gradFill>
            <a:gsLst>
              <a:gs pos="0">
                <a:schemeClr val="accent3">
                  <a:tint val="9000"/>
                </a:schemeClr>
              </a:gs>
              <a:gs pos="100000">
                <a:schemeClr val="accent3">
                  <a:tint val="70000"/>
                  <a:satMod val="100000"/>
                </a:schemeClr>
              </a:gs>
            </a:gsLst>
          </a:gradFill>
          <a:ln>
            <a:solidFill>
              <a:schemeClr val="accent3">
                <a:shade val="48000"/>
                <a:satMod val="11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i="1" dirty="0" smtClean="0">
                <a:solidFill>
                  <a:srgbClr val="FF0000"/>
                </a:solidFill>
                <a:effectLst>
                  <a:outerShdw blurRad="38100" dist="38100" dir="2700000" algn="tl">
                    <a:srgbClr val="000000">
                      <a:alpha val="43137"/>
                    </a:srgbClr>
                  </a:outerShdw>
                </a:effectLst>
              </a:rPr>
              <a:t>Diyaluma ella.</a:t>
            </a:r>
            <a:endParaRPr lang="en-US" sz="3200" dirty="0">
              <a:solidFill>
                <a:srgbClr val="FF0000"/>
              </a:solidFill>
            </a:endParaRPr>
          </a:p>
        </p:txBody>
      </p:sp>
      <p:sp>
        <p:nvSpPr>
          <p:cNvPr id="10" name="Action Button: Custom 9">
            <a:hlinkClick r:id="rId3" action="ppaction://hlinksldjump" highlightClick="1"/>
          </p:cNvPr>
          <p:cNvSpPr/>
          <p:nvPr/>
        </p:nvSpPr>
        <p:spPr>
          <a:xfrm>
            <a:off x="304800" y="1752600"/>
            <a:ext cx="3124200" cy="609600"/>
          </a:xfrm>
          <a:prstGeom prst="actionButtonBlank">
            <a:avLst/>
          </a:prstGeom>
          <a:gradFill>
            <a:gsLst>
              <a:gs pos="0">
                <a:schemeClr val="accent3">
                  <a:tint val="9000"/>
                </a:schemeClr>
              </a:gs>
              <a:gs pos="100000">
                <a:schemeClr val="accent3">
                  <a:tint val="70000"/>
                  <a:satMod val="100000"/>
                </a:schemeClr>
              </a:gs>
            </a:gsLst>
          </a:gradFill>
          <a:ln>
            <a:solidFill>
              <a:schemeClr val="accent3">
                <a:shade val="48000"/>
                <a:satMod val="11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i="1" dirty="0" smtClean="0">
                <a:solidFill>
                  <a:srgbClr val="FF0000"/>
                </a:solidFill>
                <a:effectLst>
                  <a:outerShdw blurRad="38100" dist="38100" dir="2700000" algn="tl">
                    <a:srgbClr val="000000">
                      <a:alpha val="43137"/>
                    </a:srgbClr>
                  </a:outerShdw>
                </a:effectLst>
              </a:rPr>
              <a:t>Laxapana ella.</a:t>
            </a:r>
            <a:endParaRPr lang="en-US" sz="3200" dirty="0">
              <a:solidFill>
                <a:srgbClr val="FF0000"/>
              </a:solidFill>
            </a:endParaRPr>
          </a:p>
        </p:txBody>
      </p:sp>
      <p:sp>
        <p:nvSpPr>
          <p:cNvPr id="11" name="Action Button: Custom 10">
            <a:hlinkClick r:id="rId4" action="ppaction://hlinksldjump" highlightClick="1"/>
          </p:cNvPr>
          <p:cNvSpPr/>
          <p:nvPr/>
        </p:nvSpPr>
        <p:spPr>
          <a:xfrm>
            <a:off x="304800" y="2590800"/>
            <a:ext cx="3124200" cy="609600"/>
          </a:xfrm>
          <a:prstGeom prst="actionButtonBlank">
            <a:avLst/>
          </a:prstGeom>
          <a:gradFill>
            <a:gsLst>
              <a:gs pos="0">
                <a:schemeClr val="accent3">
                  <a:tint val="9000"/>
                </a:schemeClr>
              </a:gs>
              <a:gs pos="100000">
                <a:schemeClr val="accent3">
                  <a:tint val="70000"/>
                  <a:satMod val="100000"/>
                </a:schemeClr>
              </a:gs>
            </a:gsLst>
          </a:gradFill>
          <a:ln>
            <a:solidFill>
              <a:schemeClr val="accent3">
                <a:shade val="48000"/>
                <a:satMod val="11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b="1" i="1" dirty="0" smtClean="0">
                <a:solidFill>
                  <a:srgbClr val="FF0000"/>
                </a:solidFill>
                <a:effectLst>
                  <a:outerShdw blurRad="38100" dist="38100" dir="2700000" algn="tl">
                    <a:srgbClr val="000000">
                      <a:alpha val="43137"/>
                    </a:srgbClr>
                  </a:outerShdw>
                </a:effectLst>
              </a:rPr>
              <a:t>Abardin ella.</a:t>
            </a:r>
            <a:endParaRPr lang="en-US" sz="3600" dirty="0">
              <a:solidFill>
                <a:srgbClr val="FF0000"/>
              </a:solidFill>
            </a:endParaRPr>
          </a:p>
        </p:txBody>
      </p:sp>
      <p:sp>
        <p:nvSpPr>
          <p:cNvPr id="12" name="Action Button: Custom 11">
            <a:hlinkClick r:id="rId5" action="ppaction://hlinksldjump" highlightClick="1"/>
          </p:cNvPr>
          <p:cNvSpPr/>
          <p:nvPr/>
        </p:nvSpPr>
        <p:spPr>
          <a:xfrm>
            <a:off x="304800" y="3276600"/>
            <a:ext cx="3124200" cy="609600"/>
          </a:xfrm>
          <a:prstGeom prst="actionButtonBlank">
            <a:avLst/>
          </a:prstGeom>
          <a:gradFill>
            <a:gsLst>
              <a:gs pos="0">
                <a:schemeClr val="accent3">
                  <a:tint val="9000"/>
                </a:schemeClr>
              </a:gs>
              <a:gs pos="100000">
                <a:schemeClr val="accent3">
                  <a:tint val="70000"/>
                  <a:satMod val="100000"/>
                </a:schemeClr>
              </a:gs>
            </a:gsLst>
          </a:gradFill>
          <a:ln>
            <a:solidFill>
              <a:schemeClr val="accent3">
                <a:shade val="48000"/>
                <a:satMod val="11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b="1" i="1" dirty="0" smtClean="0">
                <a:solidFill>
                  <a:srgbClr val="FF0000"/>
                </a:solidFill>
                <a:effectLst>
                  <a:outerShdw blurRad="38100" dist="38100" dir="2700000" algn="tl">
                    <a:srgbClr val="000000">
                      <a:alpha val="43137"/>
                    </a:srgbClr>
                  </a:outerShdw>
                </a:effectLst>
              </a:rPr>
              <a:t>Devon ella.</a:t>
            </a:r>
            <a:endParaRPr lang="en-US" sz="3600" dirty="0">
              <a:solidFill>
                <a:srgbClr val="FF0000"/>
              </a:solidFill>
            </a:endParaRPr>
          </a:p>
        </p:txBody>
      </p:sp>
      <p:sp>
        <p:nvSpPr>
          <p:cNvPr id="13" name="Action Button: Custom 12">
            <a:hlinkClick r:id="rId6" action="ppaction://hlinksldjump" highlightClick="1"/>
          </p:cNvPr>
          <p:cNvSpPr/>
          <p:nvPr/>
        </p:nvSpPr>
        <p:spPr>
          <a:xfrm>
            <a:off x="4648200" y="914400"/>
            <a:ext cx="3733800" cy="609600"/>
          </a:xfrm>
          <a:prstGeom prst="actionButtonBlank">
            <a:avLst/>
          </a:prstGeom>
          <a:gradFill>
            <a:gsLst>
              <a:gs pos="0">
                <a:schemeClr val="accent3">
                  <a:tint val="9000"/>
                </a:schemeClr>
              </a:gs>
              <a:gs pos="100000">
                <a:schemeClr val="accent3">
                  <a:tint val="70000"/>
                  <a:satMod val="100000"/>
                </a:schemeClr>
              </a:gs>
            </a:gsLst>
          </a:gradFill>
          <a:ln>
            <a:solidFill>
              <a:schemeClr val="accent3">
                <a:shade val="48000"/>
                <a:satMod val="11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i="1" dirty="0" smtClean="0">
                <a:solidFill>
                  <a:srgbClr val="FF0000"/>
                </a:solidFill>
                <a:effectLst>
                  <a:outerShdw blurRad="38100" dist="38100" dir="2700000" algn="tl">
                    <a:srgbClr val="000000">
                      <a:alpha val="43137"/>
                    </a:srgbClr>
                  </a:outerShdw>
                </a:effectLst>
              </a:rPr>
              <a:t>Bakers ella.</a:t>
            </a:r>
          </a:p>
        </p:txBody>
      </p:sp>
      <p:sp>
        <p:nvSpPr>
          <p:cNvPr id="15" name="Action Button: Custom 14">
            <a:hlinkClick r:id="rId7" action="ppaction://hlinksldjump" highlightClick="1"/>
          </p:cNvPr>
          <p:cNvSpPr/>
          <p:nvPr/>
        </p:nvSpPr>
        <p:spPr>
          <a:xfrm>
            <a:off x="4648200" y="3429000"/>
            <a:ext cx="3733800" cy="609600"/>
          </a:xfrm>
          <a:prstGeom prst="actionButtonBlank">
            <a:avLst/>
          </a:prstGeom>
          <a:gradFill>
            <a:gsLst>
              <a:gs pos="0">
                <a:schemeClr val="accent3">
                  <a:tint val="9000"/>
                </a:schemeClr>
              </a:gs>
              <a:gs pos="100000">
                <a:schemeClr val="accent3">
                  <a:tint val="70000"/>
                  <a:satMod val="100000"/>
                </a:schemeClr>
              </a:gs>
            </a:gsLst>
          </a:gradFill>
          <a:ln>
            <a:solidFill>
              <a:schemeClr val="accent3">
                <a:shade val="48000"/>
                <a:satMod val="11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b="1" i="1" dirty="0" smtClean="0">
                <a:solidFill>
                  <a:srgbClr val="FF0000"/>
                </a:solidFill>
                <a:effectLst>
                  <a:outerShdw blurRad="38100" dist="38100" dir="2700000" algn="tl">
                    <a:srgbClr val="000000">
                      <a:alpha val="43137"/>
                    </a:srgbClr>
                  </a:outerShdw>
                </a:effectLst>
              </a:rPr>
              <a:t>Victoria Falls</a:t>
            </a:r>
            <a:endParaRPr lang="en-US" sz="3600" b="1" i="1" dirty="0">
              <a:solidFill>
                <a:srgbClr val="FF0000"/>
              </a:solidFill>
              <a:effectLst>
                <a:outerShdw blurRad="38100" dist="38100" dir="2700000" algn="tl">
                  <a:srgbClr val="000000">
                    <a:alpha val="43137"/>
                  </a:srgbClr>
                </a:outerShdw>
              </a:effectLst>
            </a:endParaRPr>
          </a:p>
        </p:txBody>
      </p:sp>
      <p:sp>
        <p:nvSpPr>
          <p:cNvPr id="16" name="Action Button: Custom 15">
            <a:hlinkClick r:id="rId8" action="ppaction://hlinksldjump" highlightClick="1"/>
          </p:cNvPr>
          <p:cNvSpPr/>
          <p:nvPr/>
        </p:nvSpPr>
        <p:spPr>
          <a:xfrm>
            <a:off x="4648200" y="4191000"/>
            <a:ext cx="3733800" cy="609600"/>
          </a:xfrm>
          <a:prstGeom prst="actionButtonBlank">
            <a:avLst/>
          </a:prstGeom>
          <a:gradFill>
            <a:gsLst>
              <a:gs pos="0">
                <a:schemeClr val="accent3">
                  <a:tint val="9000"/>
                </a:schemeClr>
              </a:gs>
              <a:gs pos="100000">
                <a:schemeClr val="accent3">
                  <a:tint val="70000"/>
                  <a:satMod val="100000"/>
                </a:schemeClr>
              </a:gs>
            </a:gsLst>
          </a:gradFill>
          <a:ln>
            <a:solidFill>
              <a:schemeClr val="accent3">
                <a:shade val="48000"/>
                <a:satMod val="11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b="1" i="1" dirty="0" smtClean="0">
                <a:solidFill>
                  <a:srgbClr val="FF0000"/>
                </a:solidFill>
                <a:effectLst>
                  <a:outerShdw blurRad="38100" dist="38100" dir="2700000" algn="tl">
                    <a:srgbClr val="000000">
                      <a:alpha val="43137"/>
                    </a:srgbClr>
                  </a:outerShdw>
                </a:effectLst>
              </a:rPr>
              <a:t>Kurundu ella.</a:t>
            </a:r>
          </a:p>
        </p:txBody>
      </p:sp>
      <p:sp>
        <p:nvSpPr>
          <p:cNvPr id="17" name="Action Button: Custom 16">
            <a:hlinkClick r:id="rId9" action="ppaction://hlinksldjump" highlightClick="1"/>
          </p:cNvPr>
          <p:cNvSpPr/>
          <p:nvPr/>
        </p:nvSpPr>
        <p:spPr>
          <a:xfrm>
            <a:off x="4648200" y="4953000"/>
            <a:ext cx="3733800" cy="609600"/>
          </a:xfrm>
          <a:prstGeom prst="actionButtonBlank">
            <a:avLst/>
          </a:prstGeom>
          <a:gradFill>
            <a:gsLst>
              <a:gs pos="0">
                <a:schemeClr val="accent3">
                  <a:tint val="9000"/>
                </a:schemeClr>
              </a:gs>
              <a:gs pos="100000">
                <a:schemeClr val="accent3">
                  <a:tint val="70000"/>
                  <a:satMod val="100000"/>
                </a:schemeClr>
              </a:gs>
            </a:gsLst>
          </a:gradFill>
          <a:ln>
            <a:solidFill>
              <a:schemeClr val="accent3">
                <a:shade val="48000"/>
                <a:satMod val="11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i="1" dirty="0" smtClean="0">
                <a:solidFill>
                  <a:srgbClr val="FF0000"/>
                </a:solidFill>
                <a:effectLst>
                  <a:outerShdw blurRad="38100" dist="38100" dir="2700000" algn="tl">
                    <a:srgbClr val="000000">
                      <a:alpha val="43137"/>
                    </a:srgbClr>
                  </a:outerShdw>
                </a:effectLst>
              </a:rPr>
              <a:t>Sutherland Falls</a:t>
            </a:r>
            <a:endParaRPr lang="en-US" sz="3200" b="1" i="1" dirty="0">
              <a:solidFill>
                <a:srgbClr val="FF0000"/>
              </a:solidFill>
              <a:effectLst>
                <a:outerShdw blurRad="38100" dist="38100" dir="2700000" algn="tl">
                  <a:srgbClr val="000000">
                    <a:alpha val="43137"/>
                  </a:srgbClr>
                </a:outerShdw>
              </a:effectLst>
            </a:endParaRPr>
          </a:p>
        </p:txBody>
      </p:sp>
      <p:sp>
        <p:nvSpPr>
          <p:cNvPr id="19" name="Action Button: Custom 18">
            <a:hlinkClick r:id="rId10" action="ppaction://hlinksldjump" highlightClick="1"/>
          </p:cNvPr>
          <p:cNvSpPr/>
          <p:nvPr/>
        </p:nvSpPr>
        <p:spPr>
          <a:xfrm>
            <a:off x="4648200" y="1752600"/>
            <a:ext cx="3733800" cy="762000"/>
          </a:xfrm>
          <a:prstGeom prst="actionButtonBlank">
            <a:avLst/>
          </a:prstGeom>
          <a:gradFill>
            <a:gsLst>
              <a:gs pos="0">
                <a:schemeClr val="accent3">
                  <a:tint val="9000"/>
                </a:schemeClr>
              </a:gs>
              <a:gs pos="100000">
                <a:schemeClr val="accent3">
                  <a:tint val="70000"/>
                  <a:satMod val="100000"/>
                </a:schemeClr>
              </a:gs>
            </a:gsLst>
          </a:gradFill>
          <a:ln>
            <a:solidFill>
              <a:schemeClr val="accent3">
                <a:shade val="48000"/>
                <a:satMod val="11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b="1" i="1" dirty="0" smtClean="0">
                <a:solidFill>
                  <a:srgbClr val="FF0000"/>
                </a:solidFill>
                <a:effectLst>
                  <a:outerShdw blurRad="38100" dist="38100" dir="2700000" algn="tl">
                    <a:srgbClr val="000000">
                      <a:alpha val="43137"/>
                    </a:srgbClr>
                  </a:outerShdw>
                </a:effectLst>
              </a:rPr>
              <a:t>Ramboda ella.</a:t>
            </a:r>
          </a:p>
        </p:txBody>
      </p:sp>
      <p:sp>
        <p:nvSpPr>
          <p:cNvPr id="20" name="Action Button: Custom 19">
            <a:hlinkClick r:id="rId11" action="ppaction://hlinksldjump" highlightClick="1"/>
          </p:cNvPr>
          <p:cNvSpPr/>
          <p:nvPr/>
        </p:nvSpPr>
        <p:spPr>
          <a:xfrm>
            <a:off x="304800" y="4038600"/>
            <a:ext cx="3124200" cy="533400"/>
          </a:xfrm>
          <a:prstGeom prst="actionButtonBlank">
            <a:avLst/>
          </a:prstGeom>
          <a:gradFill>
            <a:gsLst>
              <a:gs pos="0">
                <a:schemeClr val="accent3">
                  <a:tint val="9000"/>
                </a:schemeClr>
              </a:gs>
              <a:gs pos="100000">
                <a:schemeClr val="accent3">
                  <a:tint val="70000"/>
                  <a:satMod val="100000"/>
                </a:schemeClr>
              </a:gs>
            </a:gsLst>
          </a:gradFill>
          <a:ln>
            <a:solidFill>
              <a:schemeClr val="accent3">
                <a:shade val="48000"/>
                <a:satMod val="11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i="1" dirty="0" smtClean="0">
                <a:solidFill>
                  <a:srgbClr val="FF0000"/>
                </a:solidFill>
                <a:effectLst>
                  <a:outerShdw blurRad="38100" dist="38100" dir="2700000" algn="tl">
                    <a:srgbClr val="000000">
                      <a:alpha val="43137"/>
                    </a:srgbClr>
                  </a:outerShdw>
                </a:effectLst>
              </a:rPr>
              <a:t>Lover’s Leap ella</a:t>
            </a:r>
          </a:p>
        </p:txBody>
      </p:sp>
      <p:sp>
        <p:nvSpPr>
          <p:cNvPr id="21" name="Action Button: Custom 20">
            <a:hlinkClick r:id="rId12" action="ppaction://hlinksldjump" highlightClick="1"/>
          </p:cNvPr>
          <p:cNvSpPr/>
          <p:nvPr/>
        </p:nvSpPr>
        <p:spPr>
          <a:xfrm>
            <a:off x="304800" y="4800600"/>
            <a:ext cx="3124200" cy="609600"/>
          </a:xfrm>
          <a:prstGeom prst="actionButtonBlank">
            <a:avLst/>
          </a:prstGeom>
          <a:gradFill>
            <a:gsLst>
              <a:gs pos="0">
                <a:schemeClr val="accent3">
                  <a:tint val="9000"/>
                </a:schemeClr>
              </a:gs>
              <a:gs pos="100000">
                <a:schemeClr val="accent3">
                  <a:tint val="70000"/>
                  <a:satMod val="100000"/>
                </a:schemeClr>
              </a:gs>
            </a:gsLst>
          </a:gradFill>
          <a:ln>
            <a:solidFill>
              <a:schemeClr val="accent3">
                <a:shade val="48000"/>
                <a:satMod val="11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i="1" dirty="0" smtClean="0">
                <a:solidFill>
                  <a:srgbClr val="FF0000"/>
                </a:solidFill>
                <a:effectLst>
                  <a:outerShdw blurRad="38100" dist="38100" dir="2700000" algn="tl">
                    <a:srgbClr val="000000">
                      <a:alpha val="43137"/>
                    </a:srgbClr>
                  </a:outerShdw>
                </a:effectLst>
              </a:rPr>
              <a:t>Olu ella.</a:t>
            </a:r>
          </a:p>
        </p:txBody>
      </p:sp>
      <p:sp>
        <p:nvSpPr>
          <p:cNvPr id="22" name="Action Button: Custom 21">
            <a:hlinkClick r:id="rId13" action="ppaction://hlinksldjump" highlightClick="1"/>
          </p:cNvPr>
          <p:cNvSpPr/>
          <p:nvPr/>
        </p:nvSpPr>
        <p:spPr>
          <a:xfrm>
            <a:off x="2743200" y="5943600"/>
            <a:ext cx="3124200" cy="609600"/>
          </a:xfrm>
          <a:prstGeom prst="actionButtonBlank">
            <a:avLst/>
          </a:prstGeom>
          <a:gradFill>
            <a:gsLst>
              <a:gs pos="0">
                <a:schemeClr val="accent3">
                  <a:tint val="9000"/>
                </a:schemeClr>
              </a:gs>
              <a:gs pos="100000">
                <a:schemeClr val="accent3">
                  <a:tint val="70000"/>
                  <a:satMod val="100000"/>
                </a:schemeClr>
              </a:gs>
            </a:gsLst>
          </a:gradFill>
          <a:ln>
            <a:solidFill>
              <a:schemeClr val="accent3">
                <a:shade val="48000"/>
                <a:satMod val="11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i="1" dirty="0" smtClean="0">
                <a:solidFill>
                  <a:srgbClr val="FF0000"/>
                </a:solidFill>
                <a:effectLst>
                  <a:outerShdw blurRad="38100" dist="38100" dir="2700000" algn="tl">
                    <a:srgbClr val="000000">
                      <a:alpha val="43137"/>
                    </a:srgbClr>
                  </a:outerShdw>
                </a:effectLst>
              </a:rPr>
              <a:t>Kirindi ella.</a:t>
            </a:r>
          </a:p>
        </p:txBody>
      </p:sp>
      <p:sp>
        <p:nvSpPr>
          <p:cNvPr id="18" name="Action Button: Custom 17">
            <a:hlinkClick r:id="rId14" action="ppaction://hlinksldjump" highlightClick="1"/>
          </p:cNvPr>
          <p:cNvSpPr/>
          <p:nvPr/>
        </p:nvSpPr>
        <p:spPr>
          <a:xfrm>
            <a:off x="4648200" y="2667000"/>
            <a:ext cx="3733800" cy="609600"/>
          </a:xfrm>
          <a:prstGeom prst="actionButtonBlank">
            <a:avLst/>
          </a:prstGeom>
          <a:gradFill>
            <a:gsLst>
              <a:gs pos="0">
                <a:schemeClr val="accent3">
                  <a:tint val="9000"/>
                </a:schemeClr>
              </a:gs>
              <a:gs pos="100000">
                <a:schemeClr val="accent3">
                  <a:tint val="70000"/>
                  <a:satMod val="100000"/>
                </a:schemeClr>
              </a:gs>
            </a:gsLst>
          </a:gradFill>
          <a:ln>
            <a:solidFill>
              <a:schemeClr val="accent3">
                <a:shade val="48000"/>
                <a:satMod val="11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b="1" i="1" dirty="0" smtClean="0">
                <a:solidFill>
                  <a:srgbClr val="FF0000"/>
                </a:solidFill>
                <a:effectLst>
                  <a:outerShdw blurRad="38100" dist="38100" dir="2700000" algn="tl">
                    <a:srgbClr val="000000">
                      <a:alpha val="43137"/>
                    </a:srgbClr>
                  </a:outerShdw>
                </a:effectLst>
              </a:rPr>
              <a:t>Nayagara falls.</a:t>
            </a:r>
          </a:p>
        </p:txBody>
      </p:sp>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rot="21343987">
            <a:off x="228600" y="838200"/>
            <a:ext cx="2895600" cy="5714999"/>
          </a:xfrm>
          <a:prstGeom prst="rect">
            <a:avLst/>
          </a:prstGeom>
          <a:noFill/>
          <a:ln w="9525">
            <a:noFill/>
            <a:miter lim="800000"/>
            <a:headEnd/>
            <a:tailEnd/>
          </a:ln>
        </p:spPr>
      </p:pic>
      <p:sp>
        <p:nvSpPr>
          <p:cNvPr id="5" name="TextBox 4"/>
          <p:cNvSpPr txBox="1"/>
          <p:nvPr/>
        </p:nvSpPr>
        <p:spPr>
          <a:xfrm>
            <a:off x="1066800" y="0"/>
            <a:ext cx="6172200" cy="646331"/>
          </a:xfrm>
          <a:prstGeom prst="rect">
            <a:avLst/>
          </a:prstGeom>
          <a:noFill/>
        </p:spPr>
        <p:txBody>
          <a:bodyPr wrap="square" rtlCol="0">
            <a:spAutoFit/>
          </a:bodyPr>
          <a:lstStyle/>
          <a:p>
            <a:pPr algn="ctr"/>
            <a:r>
              <a:rPr lang="en-US" sz="3600" b="1" i="1" u="sng" dirty="0" smtClean="0">
                <a:solidFill>
                  <a:srgbClr val="00B050"/>
                </a:solidFill>
                <a:effectLst>
                  <a:outerShdw blurRad="38100" dist="38100" dir="2700000" algn="tl">
                    <a:srgbClr val="000000">
                      <a:alpha val="43137"/>
                    </a:srgbClr>
                  </a:outerShdw>
                </a:effectLst>
              </a:rPr>
              <a:t>Diyaluma ella</a:t>
            </a:r>
            <a:endParaRPr lang="en-US" sz="3600" b="1" i="1" u="sng" dirty="0">
              <a:solidFill>
                <a:srgbClr val="00B050"/>
              </a:solidFill>
              <a:effectLst>
                <a:outerShdw blurRad="38100" dist="38100" dir="2700000" algn="tl">
                  <a:srgbClr val="000000">
                    <a:alpha val="43137"/>
                  </a:srgbClr>
                </a:outerShdw>
              </a:effectLst>
            </a:endParaRPr>
          </a:p>
        </p:txBody>
      </p:sp>
      <p:sp>
        <p:nvSpPr>
          <p:cNvPr id="4" name="Rectangle 3"/>
          <p:cNvSpPr/>
          <p:nvPr/>
        </p:nvSpPr>
        <p:spPr>
          <a:xfrm>
            <a:off x="3886200" y="1371600"/>
            <a:ext cx="5257800" cy="3477875"/>
          </a:xfrm>
          <a:prstGeom prst="rect">
            <a:avLst/>
          </a:prstGeom>
        </p:spPr>
        <p:txBody>
          <a:bodyPr wrap="square">
            <a:spAutoFit/>
          </a:bodyPr>
          <a:lstStyle/>
          <a:p>
            <a:r>
              <a:rPr lang="en-US" dirty="0" smtClean="0">
                <a:solidFill>
                  <a:srgbClr val="C00000"/>
                </a:solidFill>
              </a:rPr>
              <a:t>     </a:t>
            </a:r>
            <a:r>
              <a:rPr lang="en-US" sz="2000" dirty="0" smtClean="0">
                <a:solidFill>
                  <a:srgbClr val="C00000"/>
                </a:solidFill>
              </a:rPr>
              <a:t>At 171m, this is the third highest fall On one side of the fall the land is covered in deciduous plants. Wildlife found in the area include this enchanting fall visible from the Koslande highway may disappear due to  in Sri Lanka. The fall is located along the Koslande - Welawaya road in the </a:t>
            </a:r>
            <a:r>
              <a:rPr lang="en-US" sz="2000" b="1" dirty="0" smtClean="0">
                <a:solidFill>
                  <a:srgbClr val="7030A0"/>
                </a:solidFill>
                <a:hlinkClick r:id="rId3"/>
              </a:rPr>
              <a:t>Badulla District</a:t>
            </a:r>
            <a:r>
              <a:rPr lang="en-US" sz="2000" b="1" dirty="0" smtClean="0">
                <a:solidFill>
                  <a:srgbClr val="7030A0"/>
                </a:solidFill>
              </a:rPr>
              <a:t>. </a:t>
            </a:r>
            <a:r>
              <a:rPr lang="en-US" sz="2000" dirty="0" smtClean="0">
                <a:solidFill>
                  <a:srgbClr val="C00000"/>
                </a:solidFill>
              </a:rPr>
              <a:t>Koslanda is the nearest town to the fall, 6km away, and Welawaya is 13km away.</a:t>
            </a:r>
          </a:p>
          <a:p>
            <a:endParaRPr lang="en-US" sz="2000" dirty="0">
              <a:solidFill>
                <a:srgbClr val="C00000"/>
              </a:solidFill>
            </a:endParaRPr>
          </a:p>
        </p:txBody>
      </p:sp>
      <p:sp>
        <p:nvSpPr>
          <p:cNvPr id="6" name="Rectangle 5"/>
          <p:cNvSpPr/>
          <p:nvPr/>
        </p:nvSpPr>
        <p:spPr>
          <a:xfrm>
            <a:off x="4038600" y="838200"/>
            <a:ext cx="4724400" cy="369332"/>
          </a:xfrm>
          <a:prstGeom prst="rect">
            <a:avLst/>
          </a:prstGeom>
        </p:spPr>
        <p:txBody>
          <a:bodyPr wrap="square">
            <a:spAutoFit/>
          </a:bodyPr>
          <a:lstStyle/>
          <a:p>
            <a:pPr algn="ctr"/>
            <a:r>
              <a:rPr lang="en-US" b="1" u="sng" dirty="0" smtClean="0">
                <a:solidFill>
                  <a:srgbClr val="7030A0"/>
                </a:solidFill>
              </a:rPr>
              <a:t>Diyaluma ella is steeped in folklore</a:t>
            </a:r>
            <a:r>
              <a:rPr lang="en-US" dirty="0" smtClean="0"/>
              <a:t>. </a:t>
            </a:r>
            <a:endParaRPr lang="en-US" dirty="0"/>
          </a:p>
        </p:txBody>
      </p:sp>
      <p:pic>
        <p:nvPicPr>
          <p:cNvPr id="7" name="Picture 6"/>
          <p:cNvPicPr/>
          <p:nvPr/>
        </p:nvPicPr>
        <p:blipFill>
          <a:blip r:embed="rId4" cstate="print"/>
          <a:srcRect/>
          <a:stretch>
            <a:fillRect/>
          </a:stretch>
        </p:blipFill>
        <p:spPr bwMode="auto">
          <a:xfrm rot="21405779">
            <a:off x="4641755" y="4419782"/>
            <a:ext cx="4047982" cy="2210106"/>
          </a:xfrm>
          <a:prstGeom prst="rect">
            <a:avLst/>
          </a:prstGeom>
          <a:noFill/>
          <a:ln w="9525">
            <a:noFill/>
            <a:miter lim="800000"/>
            <a:headEnd/>
            <a:tailEnd/>
          </a:ln>
        </p:spPr>
      </p:pic>
      <p:sp>
        <p:nvSpPr>
          <p:cNvPr id="9" name="Action Button: Back or Previous 8">
            <a:hlinkClick r:id="" action="ppaction://hlinkshowjump?jump=previousslide" highlightClick="1"/>
          </p:cNvPr>
          <p:cNvSpPr/>
          <p:nvPr/>
        </p:nvSpPr>
        <p:spPr>
          <a:xfrm>
            <a:off x="6705600" y="6400800"/>
            <a:ext cx="1066800" cy="457200"/>
          </a:xfrm>
          <a:prstGeom prst="actionButtonBackPrevious">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FFFF00"/>
                </a:solidFill>
                <a:effectLst>
                  <a:glow rad="228600">
                    <a:schemeClr val="accent1">
                      <a:satMod val="175000"/>
                      <a:alpha val="40000"/>
                    </a:schemeClr>
                  </a:glow>
                </a:effectLst>
              </a:rPr>
              <a:t>BACK</a:t>
            </a:r>
            <a:endParaRPr lang="en-US" sz="2400" b="1" i="1" dirty="0">
              <a:solidFill>
                <a:srgbClr val="FFFF00"/>
              </a:solidFill>
              <a:effectLst>
                <a:glow rad="228600">
                  <a:schemeClr val="accent1">
                    <a:satMod val="175000"/>
                    <a:alpha val="40000"/>
                  </a:schemeClr>
                </a:glow>
              </a:effectLst>
            </a:endParaRPr>
          </a:p>
        </p:txBody>
      </p:sp>
      <p:sp>
        <p:nvSpPr>
          <p:cNvPr id="10" name="Rectangle 9"/>
          <p:cNvSpPr/>
          <p:nvPr/>
        </p:nvSpPr>
        <p:spPr>
          <a:xfrm>
            <a:off x="7848600" y="6400800"/>
            <a:ext cx="1295400" cy="461665"/>
          </a:xfrm>
          <a:prstGeom prst="rect">
            <a:avLst/>
          </a:prstGeom>
        </p:spPr>
        <p:txBody>
          <a:bodyPr wrap="square">
            <a:spAutoFit/>
          </a:bodyPr>
          <a:lstStyle/>
          <a:p>
            <a:pPr algn="ctr"/>
            <a:r>
              <a:rPr lang="en-US" sz="2400" b="1" i="1" dirty="0" smtClean="0">
                <a:solidFill>
                  <a:srgbClr val="FFFF00"/>
                </a:solidFill>
                <a:effectLst>
                  <a:glow rad="228600">
                    <a:schemeClr val="accent1">
                      <a:satMod val="175000"/>
                      <a:alpha val="40000"/>
                    </a:schemeClr>
                  </a:glow>
                </a:effectLst>
              </a:rPr>
              <a:t>NEXT</a:t>
            </a:r>
            <a:endParaRPr lang="en-US" sz="2400" b="1" i="1" dirty="0">
              <a:solidFill>
                <a:srgbClr val="FFFF00"/>
              </a:solidFill>
              <a:effectLst>
                <a:glow rad="228600">
                  <a:schemeClr val="accent1">
                    <a:satMod val="175000"/>
                    <a:alpha val="40000"/>
                  </a:schemeClr>
                </a:glow>
              </a:effectLst>
            </a:endParaRPr>
          </a:p>
        </p:txBody>
      </p:sp>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1" y="0"/>
            <a:ext cx="6247870" cy="461665"/>
          </a:xfrm>
          <a:prstGeom prst="rect">
            <a:avLst/>
          </a:prstGeom>
        </p:spPr>
        <p:txBody>
          <a:bodyPr wrap="square">
            <a:spAutoFit/>
          </a:bodyPr>
          <a:lstStyle/>
          <a:p>
            <a:r>
              <a:rPr lang="en-US" sz="2400" b="1" i="1" u="sng" spc="-100" dirty="0" smtClean="0">
                <a:solidFill>
                  <a:srgbClr val="7030A0"/>
                </a:solidFill>
                <a:effectLst>
                  <a:outerShdw blurRad="38100" dist="38100" dir="2700000" algn="tl">
                    <a:srgbClr val="000000">
                      <a:alpha val="43137"/>
                    </a:srgbClr>
                  </a:outerShdw>
                </a:effectLst>
              </a:rPr>
              <a:t>Diyaluma ella is steeped in folklore</a:t>
            </a:r>
            <a:endParaRPr lang="en-US" sz="2400" i="1" u="sng" spc="-100" dirty="0">
              <a:effectLst>
                <a:outerShdw blurRad="38100" dist="38100" dir="2700000" algn="tl">
                  <a:srgbClr val="000000">
                    <a:alpha val="43137"/>
                  </a:srgbClr>
                </a:outerShdw>
              </a:effectLst>
            </a:endParaRPr>
          </a:p>
        </p:txBody>
      </p:sp>
      <p:sp>
        <p:nvSpPr>
          <p:cNvPr id="1025" name="Rectangle 1"/>
          <p:cNvSpPr>
            <a:spLocks noChangeArrowheads="1"/>
          </p:cNvSpPr>
          <p:nvPr/>
        </p:nvSpPr>
        <p:spPr bwMode="auto">
          <a:xfrm>
            <a:off x="0" y="382176"/>
            <a:ext cx="9144000"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smtClean="0">
                <a:ln>
                  <a:noFill/>
                </a:ln>
                <a:solidFill>
                  <a:srgbClr val="C00000"/>
                </a:solidFill>
                <a:effectLst>
                  <a:outerShdw blurRad="38100" dist="38100" dir="2700000" algn="tl">
                    <a:srgbClr val="000000">
                      <a:alpha val="43137"/>
                    </a:srgbClr>
                  </a:outerShdw>
                </a:effectLst>
                <a:latin typeface="Verdana" pitchFamily="34" charset="0"/>
                <a:ea typeface="Times New Roman" pitchFamily="18" charset="0"/>
                <a:cs typeface="Times New Roman" pitchFamily="18" charset="0"/>
              </a:rPr>
              <a:t>   One story tells of how a king had fallen in love with a young woman belonging to a lower caste. This affair enraged the king's subjects so the lovers decided to flee. Arriving at the site of the fall, they began climbing upwards. The king made it to the top but the creeper the woman was hanging onto became entangled in rocks and she plunged to her death. It is said that the tears shed by the king in his grief were collected by a deity and turned into the fall as it stands today. RL Brohier, a scientist and historian from the UK who served in the Surveyor General's Department, kept records detailing his intimate knowledge of </a:t>
            </a:r>
            <a:r>
              <a:rPr kumimoji="0" lang="en-US" sz="2000" i="0" u="none" strike="noStrike" cap="none" normalizeH="0" baseline="0" dirty="0" smtClean="0">
                <a:ln>
                  <a:noFill/>
                </a:ln>
                <a:solidFill>
                  <a:srgbClr val="C00000"/>
                </a:solidFill>
                <a:effectLst>
                  <a:outerShdw blurRad="38100" dist="38100" dir="2700000" algn="tl">
                    <a:srgbClr val="000000">
                      <a:alpha val="43137"/>
                    </a:srgbClr>
                  </a:outerShdw>
                </a:effectLst>
                <a:latin typeface="Verdana" pitchFamily="34" charset="0"/>
                <a:ea typeface="Times New Roman" pitchFamily="18" charset="0"/>
                <a:cs typeface="Times New Roman" pitchFamily="18" charset="0"/>
                <a:hlinkClick r:id="rId2"/>
              </a:rPr>
              <a:t>Sri Lanka</a:t>
            </a:r>
            <a:r>
              <a:rPr kumimoji="0" lang="en-US" sz="2000" i="0" u="none" strike="noStrike" cap="none" normalizeH="0" baseline="0" dirty="0" smtClean="0">
                <a:ln>
                  <a:noFill/>
                </a:ln>
                <a:solidFill>
                  <a:srgbClr val="C00000"/>
                </a:solidFill>
                <a:effectLst>
                  <a:outerShdw blurRad="38100" dist="38100" dir="2700000" algn="tl">
                    <a:srgbClr val="000000">
                      <a:alpha val="43137"/>
                    </a:srgbClr>
                  </a:outerShdw>
                </a:effectLst>
                <a:latin typeface="Verdana" pitchFamily="34" charset="0"/>
                <a:ea typeface="Times New Roman" pitchFamily="18" charset="0"/>
                <a:cs typeface="Times New Roman" pitchFamily="18" charset="0"/>
              </a:rPr>
              <a:t> and its inhabitants. Amongst them was a story concerning Diyaluma Falls, which is said to have village elders stillremember. Two tourists,Harrisand Ashna decided to </a:t>
            </a:r>
            <a:r>
              <a:rPr lang="en-US" sz="2000" dirty="0" smtClean="0">
                <a:solidFill>
                  <a:srgbClr val="C00000"/>
                </a:solidFill>
                <a:effectLst>
                  <a:outerShdw blurRad="38100" dist="38100" dir="2700000" algn="tl">
                    <a:srgbClr val="000000">
                      <a:alpha val="43137"/>
                    </a:srgbClr>
                  </a:outerShdw>
                </a:effectLst>
              </a:rPr>
              <a:t>With </a:t>
            </a:r>
            <a:r>
              <a:rPr lang="en-US" sz="2400" dirty="0" smtClean="0">
                <a:solidFill>
                  <a:srgbClr val="C00000"/>
                </a:solidFill>
                <a:effectLst>
                  <a:outerShdw blurRad="38100" dist="38100" dir="2700000" algn="tl">
                    <a:srgbClr val="000000">
                      <a:alpha val="43137"/>
                    </a:srgbClr>
                  </a:outerShdw>
                </a:effectLst>
              </a:rPr>
              <a:t>a crowd that had gathered below watching the proceedings, Harris's pride was injured. Unwilling to lose faith, he produced a knife and severed the rope, plunging Ashna to her death. He then cut his own rope and fell, their cries mingling with the sound of rushing water. The shattered bodies of the pair were unrecognizable and their blood turned the water red.</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effectLst/>
              <a:latin typeface="Arial" pitchFamily="34" charset="0"/>
              <a:cs typeface="Arial" pitchFamily="34" charset="0"/>
            </a:endParaRPr>
          </a:p>
        </p:txBody>
      </p:sp>
      <p:sp>
        <p:nvSpPr>
          <p:cNvPr id="6" name="Action Button: Back or Previous 5">
            <a:hlinkClick r:id="" action="ppaction://hlinkshowjump?jump=previousslide" highlightClick="1"/>
          </p:cNvPr>
          <p:cNvSpPr/>
          <p:nvPr/>
        </p:nvSpPr>
        <p:spPr>
          <a:xfrm>
            <a:off x="7848600" y="6400800"/>
            <a:ext cx="1066800" cy="457200"/>
          </a:xfrm>
          <a:prstGeom prst="actionButtonBackPrevious">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FFFF00"/>
                </a:solidFill>
                <a:effectLst>
                  <a:glow rad="228600">
                    <a:schemeClr val="accent1">
                      <a:satMod val="175000"/>
                      <a:alpha val="40000"/>
                    </a:schemeClr>
                  </a:glow>
                </a:effectLst>
              </a:rPr>
              <a:t>BACK</a:t>
            </a:r>
            <a:endParaRPr lang="en-US" sz="2400" b="1" i="1" dirty="0">
              <a:solidFill>
                <a:srgbClr val="FFFF00"/>
              </a:solidFill>
              <a:effectLst>
                <a:glow rad="228600">
                  <a:schemeClr val="accent1">
                    <a:satMod val="175000"/>
                    <a:alpha val="40000"/>
                  </a:schemeClr>
                </a:glow>
              </a:effectLst>
            </a:endParaRPr>
          </a:p>
        </p:txBody>
      </p:sp>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rot="21437201">
            <a:off x="360657" y="894557"/>
            <a:ext cx="2514600" cy="5638800"/>
          </a:xfrm>
          <a:prstGeom prst="rect">
            <a:avLst/>
          </a:prstGeom>
          <a:noFill/>
          <a:ln w="9525">
            <a:noFill/>
            <a:miter lim="800000"/>
            <a:headEnd/>
            <a:tailEnd/>
          </a:ln>
        </p:spPr>
      </p:pic>
      <p:sp>
        <p:nvSpPr>
          <p:cNvPr id="5" name="TextBox 4"/>
          <p:cNvSpPr txBox="1"/>
          <p:nvPr/>
        </p:nvSpPr>
        <p:spPr>
          <a:xfrm>
            <a:off x="990600" y="228600"/>
            <a:ext cx="6248400" cy="646331"/>
          </a:xfrm>
          <a:prstGeom prst="rect">
            <a:avLst/>
          </a:prstGeom>
          <a:noFill/>
        </p:spPr>
        <p:txBody>
          <a:bodyPr wrap="square" rtlCol="0">
            <a:spAutoFit/>
          </a:bodyPr>
          <a:lstStyle/>
          <a:p>
            <a:pPr algn="ctr"/>
            <a:r>
              <a:rPr lang="en-US" sz="3600" b="1" i="1" u="sng" dirty="0" smtClean="0">
                <a:solidFill>
                  <a:srgbClr val="00B050"/>
                </a:solidFill>
                <a:effectLst>
                  <a:outerShdw blurRad="38100" dist="38100" dir="2700000" algn="tl">
                    <a:srgbClr val="000000">
                      <a:alpha val="43137"/>
                    </a:srgbClr>
                  </a:outerShdw>
                </a:effectLst>
              </a:rPr>
              <a:t>Laxapana ella</a:t>
            </a:r>
            <a:endParaRPr lang="en-US" sz="3600" b="1" i="1" u="sng" dirty="0">
              <a:solidFill>
                <a:srgbClr val="00B050"/>
              </a:solidFill>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nvGraphicFramePr>
        <p:xfrm>
          <a:off x="2895601" y="990601"/>
          <a:ext cx="6248400" cy="3767436"/>
        </p:xfrm>
        <a:graphic>
          <a:graphicData uri="http://schemas.openxmlformats.org/drawingml/2006/table">
            <a:tbl>
              <a:tblPr/>
              <a:tblGrid>
                <a:gridCol w="6248400"/>
              </a:tblGrid>
              <a:tr h="2895599">
                <a:tc>
                  <a:txBody>
                    <a:bodyPr/>
                    <a:lstStyle/>
                    <a:p>
                      <a:pPr algn="l"/>
                      <a:r>
                        <a:rPr lang="en-US" sz="2000" dirty="0" smtClean="0">
                          <a:solidFill>
                            <a:srgbClr val="C00000"/>
                          </a:solidFill>
                        </a:rPr>
                        <a:t>      This </a:t>
                      </a:r>
                      <a:r>
                        <a:rPr lang="en-US" sz="2000" dirty="0">
                          <a:solidFill>
                            <a:srgbClr val="C00000"/>
                          </a:solidFill>
                        </a:rPr>
                        <a:t>very popular 129m fall is thought to derive its name from the presence of iron ore (laksha) in the rocks over which the water flows. </a:t>
                      </a:r>
                      <a:br>
                        <a:rPr lang="en-US" sz="2000" dirty="0">
                          <a:solidFill>
                            <a:srgbClr val="C00000"/>
                          </a:solidFill>
                        </a:rPr>
                      </a:br>
                      <a:r>
                        <a:rPr lang="en-US" sz="2000" dirty="0">
                          <a:solidFill>
                            <a:srgbClr val="C00000"/>
                          </a:solidFill>
                        </a:rPr>
                        <a:t>The fall was said to house a labyrinth of tunnels, one of which still exists. </a:t>
                      </a:r>
                      <a:r>
                        <a:rPr lang="en-US" sz="2000" dirty="0" smtClean="0">
                          <a:solidFill>
                            <a:srgbClr val="C00000"/>
                          </a:solidFill>
                        </a:rPr>
                        <a:t>a </a:t>
                      </a:r>
                      <a:r>
                        <a:rPr lang="en-US" sz="2000" dirty="0">
                          <a:solidFill>
                            <a:srgbClr val="C00000"/>
                          </a:solidFill>
                        </a:rPr>
                        <a:t>golden melon bobs up and down in the water.</a:t>
                      </a:r>
                    </a:p>
                    <a:p>
                      <a:pPr algn="l"/>
                      <a:r>
                        <a:rPr lang="en-US" sz="2000" dirty="0" smtClean="0">
                          <a:solidFill>
                            <a:srgbClr val="C00000"/>
                          </a:solidFill>
                        </a:rPr>
                        <a:t>    The </a:t>
                      </a:r>
                      <a:r>
                        <a:rPr lang="en-US" sz="2000" dirty="0">
                          <a:solidFill>
                            <a:srgbClr val="C00000"/>
                          </a:solidFill>
                        </a:rPr>
                        <a:t>Laksapana Reservoir, where the fall is found, is used by power stations at New Laksapana, Canyon and Polpitye Samanala resulting in a certain amount of water </a:t>
                      </a:r>
                      <a:r>
                        <a:rPr lang="en-US" sz="2000" dirty="0" smtClean="0">
                          <a:solidFill>
                            <a:srgbClr val="C00000"/>
                          </a:solidFill>
                        </a:rPr>
                        <a:t>depletion.</a:t>
                      </a:r>
                      <a:endParaRPr lang="en-US" sz="2000" dirty="0">
                        <a:solidFill>
                          <a:srgbClr val="C00000"/>
                        </a:solidFill>
                      </a:endParaRPr>
                    </a:p>
                    <a:p>
                      <a:pPr algn="l"/>
                      <a:endParaRPr lang="en-US" sz="2000" dirty="0">
                        <a:solidFill>
                          <a:srgbClr val="C00000"/>
                        </a:solidFill>
                      </a:endParaRPr>
                    </a:p>
                  </a:txBody>
                  <a:tcPr marL="54919" marR="54919" marT="27459" marB="27459">
                    <a:lnL>
                      <a:noFill/>
                    </a:lnL>
                    <a:lnR>
                      <a:noFill/>
                    </a:lnR>
                    <a:lnT>
                      <a:noFill/>
                    </a:lnT>
                    <a:lnB>
                      <a:noFill/>
                    </a:lnB>
                  </a:tcPr>
                </a:tc>
              </a:tr>
              <a:tr h="316360">
                <a:tc>
                  <a:txBody>
                    <a:bodyPr/>
                    <a:lstStyle/>
                    <a:p>
                      <a:pPr algn="l"/>
                      <a:endParaRPr lang="en-US" sz="2000" dirty="0">
                        <a:solidFill>
                          <a:srgbClr val="C00000"/>
                        </a:solidFill>
                      </a:endParaRPr>
                    </a:p>
                  </a:txBody>
                  <a:tcPr marL="54919" marR="54919" marT="27459" marB="27459" anchor="ctr">
                    <a:lnL>
                      <a:noFill/>
                    </a:lnL>
                    <a:lnR>
                      <a:noFill/>
                    </a:lnR>
                    <a:lnT>
                      <a:noFill/>
                    </a:lnT>
                    <a:lnB>
                      <a:noFill/>
                    </a:lnB>
                  </a:tcPr>
                </a:tc>
              </a:tr>
            </a:tbl>
          </a:graphicData>
        </a:graphic>
      </p:graphicFrame>
      <p:pic>
        <p:nvPicPr>
          <p:cNvPr id="7169" name="Picture 1"/>
          <p:cNvPicPr>
            <a:picLocks noChangeAspect="1" noChangeArrowheads="1"/>
          </p:cNvPicPr>
          <p:nvPr/>
        </p:nvPicPr>
        <p:blipFill>
          <a:blip r:embed="rId4" cstate="print"/>
          <a:srcRect/>
          <a:stretch>
            <a:fillRect/>
          </a:stretch>
        </p:blipFill>
        <p:spPr bwMode="auto">
          <a:xfrm rot="21334513">
            <a:off x="3801386" y="4038933"/>
            <a:ext cx="4953000" cy="2596098"/>
          </a:xfrm>
          <a:prstGeom prst="rect">
            <a:avLst/>
          </a:prstGeom>
          <a:noFill/>
          <a:ln w="9525">
            <a:noFill/>
            <a:miter lim="800000"/>
            <a:headEnd/>
            <a:tailEnd/>
          </a:ln>
        </p:spPr>
      </p:pic>
      <p:sp>
        <p:nvSpPr>
          <p:cNvPr id="7" name="Action Button: Back or Previous 6">
            <a:hlinkClick r:id="" action="ppaction://hlinkshowjump?jump=previousslide" highlightClick="1"/>
          </p:cNvPr>
          <p:cNvSpPr/>
          <p:nvPr/>
        </p:nvSpPr>
        <p:spPr>
          <a:xfrm>
            <a:off x="7848600" y="6400800"/>
            <a:ext cx="1066800" cy="457200"/>
          </a:xfrm>
          <a:prstGeom prst="actionButtonBackPrevious">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FFFF00"/>
                </a:solidFill>
                <a:effectLst>
                  <a:glow rad="228600">
                    <a:schemeClr val="accent1">
                      <a:satMod val="175000"/>
                      <a:alpha val="40000"/>
                    </a:schemeClr>
                  </a:glow>
                </a:effectLst>
              </a:rPr>
              <a:t>BACK</a:t>
            </a:r>
            <a:endParaRPr lang="en-US" sz="2400" b="1" i="1" dirty="0">
              <a:solidFill>
                <a:srgbClr val="FFFF00"/>
              </a:solidFill>
              <a:effectLst>
                <a:glow rad="228600">
                  <a:schemeClr val="accent1">
                    <a:satMod val="175000"/>
                    <a:alpha val="40000"/>
                  </a:schemeClr>
                </a:glow>
              </a:effectLst>
            </a:endParaRPr>
          </a:p>
        </p:txBody>
      </p:sp>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rot="21322027">
            <a:off x="228600" y="685800"/>
            <a:ext cx="2667000" cy="5791200"/>
          </a:xfrm>
          <a:prstGeom prst="rect">
            <a:avLst/>
          </a:prstGeom>
          <a:noFill/>
          <a:ln w="9525">
            <a:noFill/>
            <a:miter lim="800000"/>
            <a:headEnd/>
            <a:tailEnd/>
          </a:ln>
          <a:effectLst>
            <a:outerShdw dist="38100" sx="18000" sy="18000" algn="ctr" rotWithShape="0">
              <a:srgbClr val="000000">
                <a:alpha val="48000"/>
              </a:srgbClr>
            </a:outerShdw>
          </a:effectLst>
        </p:spPr>
      </p:pic>
      <p:sp>
        <p:nvSpPr>
          <p:cNvPr id="5" name="TextBox 4"/>
          <p:cNvSpPr txBox="1"/>
          <p:nvPr/>
        </p:nvSpPr>
        <p:spPr>
          <a:xfrm>
            <a:off x="1828800" y="0"/>
            <a:ext cx="5486400" cy="646331"/>
          </a:xfrm>
          <a:prstGeom prst="rect">
            <a:avLst/>
          </a:prstGeom>
          <a:noFill/>
        </p:spPr>
        <p:txBody>
          <a:bodyPr wrap="square" rtlCol="0">
            <a:spAutoFit/>
          </a:bodyPr>
          <a:lstStyle/>
          <a:p>
            <a:pPr algn="ctr"/>
            <a:r>
              <a:rPr lang="en-US" sz="3600" b="1" i="1" u="sng" dirty="0" smtClean="0">
                <a:solidFill>
                  <a:srgbClr val="00B050"/>
                </a:solidFill>
                <a:effectLst>
                  <a:outerShdw blurRad="38100" dist="38100" dir="2700000" algn="tl">
                    <a:srgbClr val="000000">
                      <a:alpha val="43137"/>
                    </a:srgbClr>
                  </a:outerShdw>
                </a:effectLst>
              </a:rPr>
              <a:t>Abardin ella</a:t>
            </a:r>
            <a:endParaRPr lang="en-US" sz="3600" b="1" i="1" u="sng" dirty="0">
              <a:solidFill>
                <a:srgbClr val="00B050"/>
              </a:solidFill>
              <a:effectLst>
                <a:outerShdw blurRad="38100" dist="38100" dir="2700000" algn="tl">
                  <a:srgbClr val="000000">
                    <a:alpha val="43137"/>
                  </a:srgbClr>
                </a:outerShdw>
              </a:effectLst>
            </a:endParaRPr>
          </a:p>
        </p:txBody>
      </p:sp>
      <p:sp>
        <p:nvSpPr>
          <p:cNvPr id="4" name="Rectangle 3"/>
          <p:cNvSpPr/>
          <p:nvPr/>
        </p:nvSpPr>
        <p:spPr>
          <a:xfrm>
            <a:off x="2971800" y="533400"/>
            <a:ext cx="6172200" cy="3416320"/>
          </a:xfrm>
          <a:prstGeom prst="rect">
            <a:avLst/>
          </a:prstGeom>
        </p:spPr>
        <p:txBody>
          <a:bodyPr wrap="square">
            <a:spAutoFit/>
          </a:bodyPr>
          <a:lstStyle/>
          <a:p>
            <a:r>
              <a:rPr lang="en-US" sz="2000" dirty="0" smtClean="0">
                <a:solidFill>
                  <a:srgbClr val="C00000"/>
                </a:solidFill>
              </a:rPr>
              <a:t>      The</a:t>
            </a:r>
            <a:r>
              <a:rPr lang="en-US" dirty="0" smtClean="0">
                <a:solidFill>
                  <a:srgbClr val="C00000"/>
                </a:solidFill>
              </a:rPr>
              <a:t> impressive 98m fall makes up a section of the Kehelgamuwa River and joins the Maskeli River at Kalugala before flowing into the ocean via the Kelani </a:t>
            </a:r>
            <a:r>
              <a:rPr lang="en-US" sz="2000" dirty="0" smtClean="0">
                <a:solidFill>
                  <a:srgbClr val="C00000"/>
                </a:solidFill>
              </a:rPr>
              <a:t>River. Aberdeen fall is located 6km from the Nuwara Eliya District in the Kehelgamuwa mountain range, which encompasses an area made up of Ginigathhena, Norton Bridge, Lakshapana and Maskeliya. Alternatively, catch a bus from Norton Bridge to Kalawelldeniya and trek from the 3rd mile post for a distance of about 1km, but watch out for wild terrain and abundant leeches (Hirundine spp). </a:t>
            </a:r>
            <a:endParaRPr lang="en-US" sz="2000" dirty="0">
              <a:solidFill>
                <a:srgbClr val="C00000"/>
              </a:solidFill>
            </a:endParaRPr>
          </a:p>
        </p:txBody>
      </p:sp>
      <p:pic>
        <p:nvPicPr>
          <p:cNvPr id="6" name="Picture 5" descr="D:\pic\aberdeen_copy.jpg"/>
          <p:cNvPicPr/>
          <p:nvPr/>
        </p:nvPicPr>
        <p:blipFill>
          <a:blip r:embed="rId3" cstate="print"/>
          <a:srcRect/>
          <a:stretch>
            <a:fillRect/>
          </a:stretch>
        </p:blipFill>
        <p:spPr bwMode="auto">
          <a:xfrm rot="21226196">
            <a:off x="4086925" y="4114400"/>
            <a:ext cx="4343400" cy="2531320"/>
          </a:xfrm>
          <a:prstGeom prst="rect">
            <a:avLst/>
          </a:prstGeom>
          <a:noFill/>
          <a:ln w="9525">
            <a:noFill/>
            <a:miter lim="800000"/>
            <a:headEnd/>
            <a:tailEnd/>
          </a:ln>
        </p:spPr>
      </p:pic>
      <p:sp>
        <p:nvSpPr>
          <p:cNvPr id="8" name="Action Button: Back or Previous 7">
            <a:hlinkClick r:id="" action="ppaction://hlinkshowjump?jump=previousslide" highlightClick="1"/>
          </p:cNvPr>
          <p:cNvSpPr/>
          <p:nvPr/>
        </p:nvSpPr>
        <p:spPr>
          <a:xfrm>
            <a:off x="7848600" y="6400800"/>
            <a:ext cx="1066800" cy="457200"/>
          </a:xfrm>
          <a:prstGeom prst="actionButtonBackPrevious">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FFFF00"/>
                </a:solidFill>
                <a:effectLst>
                  <a:glow rad="228600">
                    <a:schemeClr val="accent1">
                      <a:satMod val="175000"/>
                      <a:alpha val="40000"/>
                    </a:schemeClr>
                  </a:glow>
                </a:effectLst>
              </a:rPr>
              <a:t>BACK</a:t>
            </a:r>
            <a:endParaRPr lang="en-US" sz="2400" b="1" i="1" dirty="0">
              <a:solidFill>
                <a:srgbClr val="FFFF00"/>
              </a:solidFill>
              <a:effectLst>
                <a:glow rad="228600">
                  <a:schemeClr val="accent1">
                    <a:satMod val="175000"/>
                    <a:alpha val="40000"/>
                  </a:schemeClr>
                </a:glow>
              </a:effectLst>
            </a:endParaRPr>
          </a:p>
        </p:txBody>
      </p:sp>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lum bright="-7000" contrast="66000"/>
          </a:blip>
          <a:srcRect/>
          <a:stretch>
            <a:fillRect/>
          </a:stretch>
        </p:blipFill>
        <p:spPr bwMode="auto">
          <a:xfrm rot="21345995">
            <a:off x="228600" y="304800"/>
            <a:ext cx="2590800" cy="6324600"/>
          </a:xfrm>
          <a:prstGeom prst="rect">
            <a:avLst/>
          </a:prstGeom>
          <a:noFill/>
          <a:ln w="9525">
            <a:noFill/>
            <a:miter lim="800000"/>
            <a:headEnd/>
            <a:tailEnd/>
          </a:ln>
        </p:spPr>
      </p:pic>
      <p:sp>
        <p:nvSpPr>
          <p:cNvPr id="5" name="TextBox 4"/>
          <p:cNvSpPr txBox="1"/>
          <p:nvPr/>
        </p:nvSpPr>
        <p:spPr>
          <a:xfrm>
            <a:off x="1752600" y="0"/>
            <a:ext cx="5943600" cy="584775"/>
          </a:xfrm>
          <a:prstGeom prst="rect">
            <a:avLst/>
          </a:prstGeom>
          <a:noFill/>
        </p:spPr>
        <p:txBody>
          <a:bodyPr wrap="square" rtlCol="0">
            <a:spAutoFit/>
          </a:bodyPr>
          <a:lstStyle/>
          <a:p>
            <a:pPr algn="ctr"/>
            <a:r>
              <a:rPr lang="en-US" sz="3200" b="1" i="1" u="sng" dirty="0" smtClean="0">
                <a:solidFill>
                  <a:srgbClr val="00B050"/>
                </a:solidFill>
                <a:effectLst>
                  <a:outerShdw blurRad="38100" dist="38100" dir="2700000" algn="tl">
                    <a:srgbClr val="000000">
                      <a:alpha val="43137"/>
                    </a:srgbClr>
                  </a:outerShdw>
                </a:effectLst>
              </a:rPr>
              <a:t>Devon ella</a:t>
            </a:r>
            <a:endParaRPr lang="en-US" sz="3200" b="1" i="1" u="sng" dirty="0">
              <a:solidFill>
                <a:srgbClr val="00B050"/>
              </a:solidFill>
              <a:effectLst>
                <a:outerShdw blurRad="38100" dist="38100" dir="2700000" algn="tl">
                  <a:srgbClr val="000000">
                    <a:alpha val="43137"/>
                  </a:srgbClr>
                </a:outerShdw>
              </a:effectLst>
            </a:endParaRPr>
          </a:p>
        </p:txBody>
      </p:sp>
      <p:sp>
        <p:nvSpPr>
          <p:cNvPr id="4" name="Rectangle 3"/>
          <p:cNvSpPr/>
          <p:nvPr/>
        </p:nvSpPr>
        <p:spPr>
          <a:xfrm>
            <a:off x="3048000" y="533400"/>
            <a:ext cx="6096000" cy="3477875"/>
          </a:xfrm>
          <a:prstGeom prst="rect">
            <a:avLst/>
          </a:prstGeom>
        </p:spPr>
        <p:txBody>
          <a:bodyPr wrap="square">
            <a:spAutoFit/>
          </a:bodyPr>
          <a:lstStyle/>
          <a:p>
            <a:r>
              <a:rPr lang="en-US" sz="2000" dirty="0" smtClean="0">
                <a:solidFill>
                  <a:srgbClr val="C00000"/>
                </a:solidFill>
              </a:rPr>
              <a:t>A view of the front of this 97m-high fall is possible from Midigama. It is one of six falls affected by the </a:t>
            </a:r>
            <a:r>
              <a:rPr lang="en-US" sz="2000" b="1" u="sng" dirty="0" smtClean="0">
                <a:solidFill>
                  <a:srgbClr val="C00000"/>
                </a:solidFill>
                <a:hlinkClick r:id="rId3"/>
              </a:rPr>
              <a:t>upper Kotmale hydro-power project</a:t>
            </a:r>
            <a:r>
              <a:rPr lang="en-US" sz="2000" u="sng" dirty="0" smtClean="0">
                <a:solidFill>
                  <a:srgbClr val="C00000"/>
                </a:solidFill>
                <a:hlinkClick r:id="rId3"/>
              </a:rPr>
              <a:t>.</a:t>
            </a:r>
            <a:r>
              <a:rPr lang="en-US" sz="2000" dirty="0" smtClean="0">
                <a:solidFill>
                  <a:srgbClr val="C00000"/>
                </a:solidFill>
              </a:rPr>
              <a:t> This project has had an adverse impact on the environment. According to Sirisena, an environmentalist, poet and native of the area, Kotmale used to be famous for pure honey and jaggery, both products of the Kithul tree. These trees have disappeared since the introduction of the hydro-power project, which the Japanese government has assisted by providing credit facilities. </a:t>
            </a:r>
            <a:endParaRPr lang="en-US" sz="2000" dirty="0">
              <a:solidFill>
                <a:srgbClr val="C00000"/>
              </a:solidFill>
            </a:endParaRPr>
          </a:p>
        </p:txBody>
      </p:sp>
      <p:pic>
        <p:nvPicPr>
          <p:cNvPr id="5121" name="Picture 1"/>
          <p:cNvPicPr>
            <a:picLocks noChangeAspect="1" noChangeArrowheads="1"/>
          </p:cNvPicPr>
          <p:nvPr/>
        </p:nvPicPr>
        <p:blipFill>
          <a:blip r:embed="rId4" cstate="print"/>
          <a:srcRect/>
          <a:stretch>
            <a:fillRect/>
          </a:stretch>
        </p:blipFill>
        <p:spPr bwMode="auto">
          <a:xfrm rot="21330533">
            <a:off x="3678190" y="3777185"/>
            <a:ext cx="5105400" cy="2672324"/>
          </a:xfrm>
          <a:prstGeom prst="rect">
            <a:avLst/>
          </a:prstGeom>
          <a:noFill/>
          <a:ln w="9525">
            <a:noFill/>
            <a:miter lim="800000"/>
            <a:headEnd/>
            <a:tailEnd/>
          </a:ln>
        </p:spPr>
      </p:pic>
      <p:sp>
        <p:nvSpPr>
          <p:cNvPr id="7" name="Action Button: Back or Previous 6">
            <a:hlinkClick r:id="" action="ppaction://hlinkshowjump?jump=previousslide" highlightClick="1"/>
          </p:cNvPr>
          <p:cNvSpPr/>
          <p:nvPr/>
        </p:nvSpPr>
        <p:spPr>
          <a:xfrm>
            <a:off x="8077200" y="6400800"/>
            <a:ext cx="1066800" cy="457200"/>
          </a:xfrm>
          <a:prstGeom prst="actionButtonBackPrevious">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FFFF00"/>
                </a:solidFill>
                <a:effectLst>
                  <a:glow rad="228600">
                    <a:schemeClr val="accent1">
                      <a:satMod val="175000"/>
                      <a:alpha val="40000"/>
                    </a:schemeClr>
                  </a:glow>
                </a:effectLst>
              </a:rPr>
              <a:t>BACK</a:t>
            </a:r>
            <a:endParaRPr lang="en-US" sz="2400" b="1" i="1" dirty="0">
              <a:solidFill>
                <a:srgbClr val="FFFF00"/>
              </a:solidFill>
              <a:effectLst>
                <a:glow rad="228600">
                  <a:schemeClr val="accent1">
                    <a:satMod val="175000"/>
                    <a:alpha val="40000"/>
                  </a:schemeClr>
                </a:glow>
              </a:effectLst>
            </a:endParaRPr>
          </a:p>
        </p:txBody>
      </p:sp>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print"/>
          <a:srcRect/>
          <a:stretch>
            <a:fillRect/>
          </a:stretch>
        </p:blipFill>
        <p:spPr bwMode="auto">
          <a:xfrm rot="21292472">
            <a:off x="304800" y="381000"/>
            <a:ext cx="2743200" cy="6019800"/>
          </a:xfrm>
          <a:prstGeom prst="rect">
            <a:avLst/>
          </a:prstGeom>
          <a:noFill/>
          <a:ln w="9525">
            <a:noFill/>
            <a:miter lim="800000"/>
            <a:headEnd/>
            <a:tailEnd/>
          </a:ln>
        </p:spPr>
      </p:pic>
      <p:sp>
        <p:nvSpPr>
          <p:cNvPr id="5" name="TextBox 4"/>
          <p:cNvSpPr txBox="1"/>
          <p:nvPr/>
        </p:nvSpPr>
        <p:spPr>
          <a:xfrm>
            <a:off x="1524000" y="0"/>
            <a:ext cx="6172200" cy="584775"/>
          </a:xfrm>
          <a:prstGeom prst="rect">
            <a:avLst/>
          </a:prstGeom>
          <a:noFill/>
        </p:spPr>
        <p:txBody>
          <a:bodyPr wrap="square" rtlCol="0">
            <a:spAutoFit/>
          </a:bodyPr>
          <a:lstStyle/>
          <a:p>
            <a:pPr algn="ctr"/>
            <a:r>
              <a:rPr lang="en-US" sz="3200" b="1" i="1" u="sng" dirty="0" smtClean="0">
                <a:solidFill>
                  <a:srgbClr val="00B050"/>
                </a:solidFill>
                <a:effectLst>
                  <a:outerShdw blurRad="38100" dist="38100" dir="2700000" algn="tl">
                    <a:srgbClr val="000000">
                      <a:alpha val="43137"/>
                    </a:srgbClr>
                  </a:outerShdw>
                </a:effectLst>
              </a:rPr>
              <a:t>Bakers ella</a:t>
            </a:r>
            <a:endParaRPr lang="en-US" sz="3200" b="1" i="1" u="sng" dirty="0">
              <a:solidFill>
                <a:srgbClr val="00B050"/>
              </a:solidFill>
              <a:effectLst>
                <a:outerShdw blurRad="38100" dist="38100" dir="2700000" algn="tl">
                  <a:srgbClr val="000000">
                    <a:alpha val="43137"/>
                  </a:srgbClr>
                </a:outerShdw>
              </a:effectLst>
            </a:endParaRPr>
          </a:p>
        </p:txBody>
      </p:sp>
      <p:sp>
        <p:nvSpPr>
          <p:cNvPr id="15362" name="Rectangle 2"/>
          <p:cNvSpPr>
            <a:spLocks noChangeArrowheads="1"/>
          </p:cNvSpPr>
          <p:nvPr/>
        </p:nvSpPr>
        <p:spPr bwMode="auto">
          <a:xfrm>
            <a:off x="3200400" y="518348"/>
            <a:ext cx="59436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2000" b="0" i="0" u="none" strike="noStrike" cap="none" normalizeH="0" baseline="0" dirty="0" smtClean="0">
                <a:ln>
                  <a:noFill/>
                </a:ln>
                <a:solidFill>
                  <a:srgbClr val="C00000"/>
                </a:solidFill>
                <a:effectLst/>
                <a:latin typeface="Verdana" pitchFamily="34" charset="0"/>
                <a:ea typeface="Times New Roman" pitchFamily="18" charset="0"/>
                <a:cs typeface="Times New Roman" pitchFamily="18" charset="0"/>
              </a:rPr>
              <a:t>    This 22m fall is noted for the tremendous noise created by water pounding the large rock formation</a:t>
            </a:r>
            <a:r>
              <a:rPr lang="en-US" sz="2000" dirty="0" smtClean="0">
                <a:solidFill>
                  <a:srgbClr val="C00000"/>
                </a:solidFill>
                <a:latin typeface="Verdana" pitchFamily="34" charset="0"/>
                <a:ea typeface="Times New Roman" pitchFamily="18" charset="0"/>
                <a:cs typeface="Times New Roman" pitchFamily="18" charset="0"/>
              </a:rPr>
              <a:t> at its foot. Forming part of the Belihul River, it is surrounded by copious giant ferns.</a:t>
            </a:r>
            <a:r>
              <a:rPr lang="en-US" sz="2000" dirty="0" smtClean="0">
                <a:solidFill>
                  <a:srgbClr val="C00000"/>
                </a:solidFill>
                <a:latin typeface="Calibri" pitchFamily="34" charset="0"/>
                <a:ea typeface="Times New Roman" pitchFamily="18" charset="0"/>
                <a:cs typeface="Latha" pitchFamily="34" charset="0"/>
              </a:rPr>
              <a:t> </a:t>
            </a:r>
            <a:endParaRPr lang="en-US" sz="2000" dirty="0" smtClean="0">
              <a:solidFill>
                <a:srgbClr val="C00000"/>
              </a:solidFill>
              <a:latin typeface="Arial" pitchFamily="34" charset="0"/>
              <a:cs typeface="Arial" pitchFamily="34" charset="0"/>
            </a:endParaRPr>
          </a:p>
          <a:p>
            <a:pPr lvl="0" eaLnBrk="0" fontAlgn="base" hangingPunct="0">
              <a:spcBef>
                <a:spcPct val="0"/>
              </a:spcBef>
              <a:spcAft>
                <a:spcPct val="0"/>
              </a:spcAft>
            </a:pPr>
            <a:r>
              <a:rPr lang="en-US" sz="2000" dirty="0" smtClean="0">
                <a:solidFill>
                  <a:srgbClr val="C00000"/>
                </a:solidFill>
                <a:latin typeface="Verdana" pitchFamily="34" charset="0"/>
                <a:ea typeface="Times New Roman" pitchFamily="18" charset="0"/>
                <a:cs typeface="Times New Roman" pitchFamily="18" charset="0"/>
              </a:rPr>
              <a:t>    </a:t>
            </a:r>
            <a:r>
              <a:rPr lang="en-US" sz="2000" dirty="0" smtClean="0">
                <a:solidFill>
                  <a:srgbClr val="C00000"/>
                </a:solidFill>
              </a:rPr>
              <a:t>Baker's Falls derives its name from Sir </a:t>
            </a:r>
            <a:r>
              <a:rPr lang="en-US" sz="2000" dirty="0" smtClean="0">
                <a:solidFill>
                  <a:srgbClr val="C00000"/>
                </a:solidFill>
                <a:latin typeface="Verdana" pitchFamily="34" charset="0"/>
                <a:ea typeface="Times New Roman" pitchFamily="18" charset="0"/>
                <a:cs typeface="Times New Roman" pitchFamily="18" charset="0"/>
              </a:rPr>
              <a:t>Samuel Baker, a British man who discovered it in 1845. However, Baker is also credited with the short-sighted achievement of having shot 50 elephant, five deer and two buffalos nearby.</a:t>
            </a:r>
            <a:r>
              <a:rPr lang="en-US" sz="2000" dirty="0" smtClean="0">
                <a:solidFill>
                  <a:srgbClr val="C00000"/>
                </a:solidFill>
                <a:latin typeface="Calibri" pitchFamily="34" charset="0"/>
                <a:ea typeface="Times New Roman" pitchFamily="18" charset="0"/>
                <a:cs typeface="Latha" pitchFamily="34" charset="0"/>
              </a:rPr>
              <a:t> </a:t>
            </a:r>
            <a:endParaRPr lang="en-US" sz="2000" dirty="0" smtClean="0">
              <a:solidFill>
                <a:srgbClr val="C00000"/>
              </a:solidFill>
              <a:latin typeface="Verdana" pitchFamily="34" charset="0"/>
              <a:ea typeface="Times New Roman" pitchFamily="18" charset="0"/>
              <a:cs typeface="Times New Roman" pitchFamily="18" charset="0"/>
            </a:endParaRPr>
          </a:p>
          <a:p>
            <a:pPr lvl="0" eaLnBrk="0" fontAlgn="base" hangingPunct="0">
              <a:spcBef>
                <a:spcPct val="0"/>
              </a:spcBef>
              <a:spcAft>
                <a:spcPct val="0"/>
              </a:spcAft>
            </a:pPr>
            <a:r>
              <a:rPr lang="en-US" sz="2000" dirty="0" smtClean="0">
                <a:solidFill>
                  <a:srgbClr val="C00000"/>
                </a:solidFill>
                <a:latin typeface="Verdana" pitchFamily="34" charset="0"/>
                <a:ea typeface="Times New Roman" pitchFamily="18" charset="0"/>
                <a:cs typeface="Times New Roman" pitchFamily="18" charset="0"/>
              </a:rPr>
              <a:t>     Despite the presence of warning signs (that are often removed by confident bathers), the fall, and more specifically the 12m death trap of a plunge pool, has </a:t>
            </a:r>
            <a:r>
              <a:rPr lang="en-US" sz="2000" dirty="0" smtClean="0">
                <a:solidFill>
                  <a:srgbClr val="C00000"/>
                </a:solidFill>
              </a:rPr>
              <a:t>claimed numerous lives.</a:t>
            </a:r>
            <a:endParaRPr lang="en-US" sz="2000" dirty="0" smtClean="0">
              <a:solidFill>
                <a:srgbClr val="C0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C00000"/>
                </a:solidFill>
                <a:effectLst/>
                <a:latin typeface="Verdana" pitchFamily="34" charset="0"/>
                <a:ea typeface="Times New Roman" pitchFamily="18" charset="0"/>
                <a:cs typeface="Times New Roman" pitchFamily="18" charset="0"/>
              </a:rPr>
              <a:t> </a:t>
            </a:r>
            <a:endParaRPr kumimoji="0" lang="en-US" sz="2000" b="0" i="0" u="none" strike="noStrike" cap="none" normalizeH="0" baseline="0" dirty="0" smtClean="0">
              <a:ln>
                <a:noFill/>
              </a:ln>
              <a:solidFill>
                <a:srgbClr val="C00000"/>
              </a:solidFill>
              <a:effectLst/>
              <a:latin typeface="Arial" pitchFamily="34" charset="0"/>
              <a:cs typeface="Arial" pitchFamily="34" charset="0"/>
            </a:endParaRPr>
          </a:p>
        </p:txBody>
      </p:sp>
      <p:pic>
        <p:nvPicPr>
          <p:cNvPr id="15361" name="Picture 4" descr="bakers_copy"/>
          <p:cNvPicPr>
            <a:picLocks noChangeAspect="1" noChangeArrowheads="1"/>
          </p:cNvPicPr>
          <p:nvPr/>
        </p:nvPicPr>
        <p:blipFill>
          <a:blip r:embed="rId3" cstate="print"/>
          <a:srcRect/>
          <a:stretch>
            <a:fillRect/>
          </a:stretch>
        </p:blipFill>
        <p:spPr bwMode="auto">
          <a:xfrm rot="21370956">
            <a:off x="5073334" y="5276191"/>
            <a:ext cx="3867150" cy="1454691"/>
          </a:xfrm>
          <a:prstGeom prst="rect">
            <a:avLst/>
          </a:prstGeom>
          <a:noFill/>
        </p:spPr>
      </p:pic>
      <p:sp>
        <p:nvSpPr>
          <p:cNvPr id="7" name="Action Button: Back or Previous 6">
            <a:hlinkClick r:id="" action="ppaction://hlinkshowjump?jump=previousslide" highlightClick="1"/>
          </p:cNvPr>
          <p:cNvSpPr/>
          <p:nvPr/>
        </p:nvSpPr>
        <p:spPr>
          <a:xfrm>
            <a:off x="8077200" y="6400800"/>
            <a:ext cx="1066800" cy="457200"/>
          </a:xfrm>
          <a:prstGeom prst="actionButtonBackPrevious">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FFFF00"/>
                </a:solidFill>
                <a:effectLst>
                  <a:glow rad="228600">
                    <a:schemeClr val="accent1">
                      <a:satMod val="175000"/>
                      <a:alpha val="40000"/>
                    </a:schemeClr>
                  </a:glow>
                </a:effectLst>
              </a:rPr>
              <a:t>BACK</a:t>
            </a:r>
            <a:endParaRPr lang="en-US" sz="2400" b="1" i="1" dirty="0">
              <a:solidFill>
                <a:srgbClr val="FFFF00"/>
              </a:solidFill>
              <a:effectLst>
                <a:glow rad="228600">
                  <a:schemeClr val="accent1">
                    <a:satMod val="175000"/>
                    <a:alpha val="40000"/>
                  </a:schemeClr>
                </a:glow>
              </a:effectLst>
            </a:endParaRPr>
          </a:p>
        </p:txBody>
      </p:sp>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rot="21317984">
            <a:off x="196533" y="388115"/>
            <a:ext cx="2743200" cy="6368199"/>
          </a:xfrm>
          <a:prstGeom prst="rect">
            <a:avLst/>
          </a:prstGeom>
          <a:noFill/>
          <a:ln w="9525">
            <a:noFill/>
            <a:miter lim="800000"/>
            <a:headEnd/>
            <a:tailEnd/>
          </a:ln>
        </p:spPr>
      </p:pic>
      <p:pic>
        <p:nvPicPr>
          <p:cNvPr id="25603" name="Picture 3"/>
          <p:cNvPicPr>
            <a:picLocks noChangeAspect="1" noChangeArrowheads="1"/>
          </p:cNvPicPr>
          <p:nvPr/>
        </p:nvPicPr>
        <p:blipFill>
          <a:blip r:embed="rId2" cstate="print"/>
          <a:srcRect/>
          <a:stretch>
            <a:fillRect/>
          </a:stretch>
        </p:blipFill>
        <p:spPr bwMode="auto">
          <a:xfrm rot="21421782">
            <a:off x="4363290" y="3965477"/>
            <a:ext cx="3604100" cy="2444820"/>
          </a:xfrm>
          <a:prstGeom prst="rect">
            <a:avLst/>
          </a:prstGeom>
          <a:noFill/>
          <a:ln w="9525">
            <a:noFill/>
            <a:miter lim="800000"/>
            <a:headEnd/>
            <a:tailEnd/>
          </a:ln>
        </p:spPr>
      </p:pic>
      <p:sp>
        <p:nvSpPr>
          <p:cNvPr id="6" name="TextBox 5"/>
          <p:cNvSpPr txBox="1"/>
          <p:nvPr/>
        </p:nvSpPr>
        <p:spPr>
          <a:xfrm>
            <a:off x="2209800" y="228600"/>
            <a:ext cx="5410200" cy="584775"/>
          </a:xfrm>
          <a:prstGeom prst="rect">
            <a:avLst/>
          </a:prstGeom>
          <a:noFill/>
        </p:spPr>
        <p:txBody>
          <a:bodyPr wrap="square" rtlCol="0">
            <a:spAutoFit/>
          </a:bodyPr>
          <a:lstStyle/>
          <a:p>
            <a:pPr algn="ctr"/>
            <a:r>
              <a:rPr lang="en-US" sz="3200" b="1" i="1" u="sng" strike="sngStrike" dirty="0" err="1" smtClean="0">
                <a:solidFill>
                  <a:srgbClr val="00B050"/>
                </a:solidFill>
                <a:effectLst>
                  <a:outerShdw blurRad="38100" dist="38100" dir="2700000" algn="tl">
                    <a:srgbClr val="000000">
                      <a:alpha val="43137"/>
                    </a:srgbClr>
                  </a:outerShdw>
                </a:effectLst>
              </a:rPr>
              <a:t>Kurundu</a:t>
            </a:r>
            <a:r>
              <a:rPr lang="en-US" sz="3200" b="1" i="1" u="sng" strike="sngStrike" dirty="0" smtClean="0">
                <a:solidFill>
                  <a:srgbClr val="00B050"/>
                </a:solidFill>
                <a:effectLst>
                  <a:outerShdw blurRad="38100" dist="38100" dir="2700000" algn="tl">
                    <a:srgbClr val="000000">
                      <a:alpha val="43137"/>
                    </a:srgbClr>
                  </a:outerShdw>
                </a:effectLst>
              </a:rPr>
              <a:t> oya ella</a:t>
            </a:r>
            <a:endParaRPr lang="en-US" sz="3200" b="1" i="1" u="sng" strike="sngStrike" dirty="0">
              <a:solidFill>
                <a:srgbClr val="00B050"/>
              </a:solidFill>
              <a:effectLst>
                <a:outerShdw blurRad="38100" dist="38100" dir="2700000" algn="tl">
                  <a:srgbClr val="000000">
                    <a:alpha val="43137"/>
                  </a:srgbClr>
                </a:outerShdw>
              </a:effectLst>
            </a:endParaRPr>
          </a:p>
        </p:txBody>
      </p:sp>
      <p:sp>
        <p:nvSpPr>
          <p:cNvPr id="7" name="Rectangle 6"/>
          <p:cNvSpPr/>
          <p:nvPr/>
        </p:nvSpPr>
        <p:spPr>
          <a:xfrm>
            <a:off x="2819400" y="914400"/>
            <a:ext cx="6324600" cy="1631216"/>
          </a:xfrm>
          <a:prstGeom prst="rect">
            <a:avLst/>
          </a:prstGeom>
        </p:spPr>
        <p:txBody>
          <a:bodyPr wrap="square">
            <a:spAutoFit/>
          </a:bodyPr>
          <a:lstStyle/>
          <a:p>
            <a:r>
              <a:rPr lang="en-US" sz="2000" dirty="0" smtClean="0">
                <a:solidFill>
                  <a:srgbClr val="C00000"/>
                </a:solidFill>
              </a:rPr>
              <a:t>     At 189m, this is the second highest fall in Sri Lanka. From its source, the Kurundu River, the water cascades down into a deep ravine before later joining the Mahaweli River.</a:t>
            </a:r>
          </a:p>
          <a:p>
            <a:r>
              <a:rPr lang="en-US" sz="2000" dirty="0" smtClean="0">
                <a:solidFill>
                  <a:srgbClr val="C00000"/>
                </a:solidFill>
              </a:rPr>
              <a:t>    </a:t>
            </a:r>
            <a:endParaRPr lang="en-US" sz="2000" dirty="0">
              <a:solidFill>
                <a:srgbClr val="C00000"/>
              </a:solidFill>
            </a:endParaRPr>
          </a:p>
        </p:txBody>
      </p:sp>
      <p:sp>
        <p:nvSpPr>
          <p:cNvPr id="9" name="Rectangle 8"/>
          <p:cNvSpPr/>
          <p:nvPr/>
        </p:nvSpPr>
        <p:spPr>
          <a:xfrm>
            <a:off x="2819400" y="2133600"/>
            <a:ext cx="6324600" cy="1938992"/>
          </a:xfrm>
          <a:prstGeom prst="rect">
            <a:avLst/>
          </a:prstGeom>
        </p:spPr>
        <p:txBody>
          <a:bodyPr wrap="square">
            <a:spAutoFit/>
          </a:bodyPr>
          <a:lstStyle/>
          <a:p>
            <a:r>
              <a:rPr lang="en-US" sz="2000" dirty="0" smtClean="0">
                <a:solidFill>
                  <a:srgbClr val="C00000"/>
                </a:solidFill>
              </a:rPr>
              <a:t>    Located in the Nuwara Eliya District, to reach the fall take the road from Nuwara Eliya to Kandapola. After 18km the road winds past the Piduruthalagala ravine and the Coodoogala Jungle. Continue for another 11km until the Kurundu River and turn right by a stream. </a:t>
            </a:r>
            <a:endParaRPr lang="en-US" sz="2000" dirty="0">
              <a:solidFill>
                <a:srgbClr val="C00000"/>
              </a:solidFill>
            </a:endParaRPr>
          </a:p>
        </p:txBody>
      </p:sp>
      <p:sp>
        <p:nvSpPr>
          <p:cNvPr id="10" name="Action Button: Back or Previous 9">
            <a:hlinkClick r:id="" action="ppaction://hlinkshowjump?jump=previousslide" highlightClick="1"/>
          </p:cNvPr>
          <p:cNvSpPr/>
          <p:nvPr/>
        </p:nvSpPr>
        <p:spPr>
          <a:xfrm>
            <a:off x="8077200" y="6400800"/>
            <a:ext cx="1066800" cy="457200"/>
          </a:xfrm>
          <a:prstGeom prst="actionButtonBackPrevious">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FFFF00"/>
                </a:solidFill>
                <a:effectLst>
                  <a:glow rad="228600">
                    <a:schemeClr val="accent1">
                      <a:satMod val="175000"/>
                      <a:alpha val="40000"/>
                    </a:schemeClr>
                  </a:glow>
                </a:effectLst>
              </a:rPr>
              <a:t>BACK</a:t>
            </a:r>
            <a:endParaRPr lang="en-US" sz="2400" b="1" i="1" dirty="0">
              <a:solidFill>
                <a:srgbClr val="FFFF00"/>
              </a:solidFill>
              <a:effectLst>
                <a:glow rad="228600">
                  <a:schemeClr val="accent1">
                    <a:satMod val="175000"/>
                    <a:alpha val="40000"/>
                  </a:schemeClr>
                </a:glow>
              </a:effectLst>
            </a:endParaRPr>
          </a:p>
        </p:txBody>
      </p:sp>
    </p:spTree>
  </p:cSld>
  <p:clrMapOvr>
    <a:masterClrMapping/>
  </p:clrMapOvr>
  <p:transition>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720</TotalTime>
  <Words>1478</Words>
  <Application>Microsoft Office PowerPoint</Application>
  <PresentationFormat>On-screen Show (4:3)</PresentationFormat>
  <Paragraphs>73</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Apex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student</dc:creator>
  <cp:lastModifiedBy>student</cp:lastModifiedBy>
  <cp:revision>88</cp:revision>
  <dcterms:created xsi:type="dcterms:W3CDTF">2010-09-25T09:39:37Z</dcterms:created>
  <dcterms:modified xsi:type="dcterms:W3CDTF">2011-03-03T03:11:56Z</dcterms:modified>
</cp:coreProperties>
</file>