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267" r:id="rId4"/>
    <p:sldId id="258" r:id="rId5"/>
    <p:sldId id="261" r:id="rId6"/>
    <p:sldId id="259" r:id="rId7"/>
    <p:sldId id="260" r:id="rId8"/>
    <p:sldId id="263" r:id="rId9"/>
    <p:sldId id="257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ACD3D-8774-4533-98F6-066C2EFD15F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8A17-0976-4413-AA7C-98096A3D8F4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8A17-0976-4413-AA7C-98096A3D8F4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D1AA5D-283A-4E57-BD9E-E1878FBC4027}" type="datetimeFigureOut">
              <a:rPr lang="pl-PL" smtClean="0"/>
              <a:pPr/>
              <a:t>2011-05-10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31F415-A948-4087-A04E-226438BBC28A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851648" cy="1828800"/>
          </a:xfrm>
          <a:ln w="38100"/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pl-P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MINING</a:t>
            </a:r>
            <a:r>
              <a:rPr lang="pl-P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l-P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INDUSTRY</a:t>
            </a:r>
            <a:endParaRPr lang="pl-PL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err="1" smtClean="0"/>
              <a:t>in</a:t>
            </a:r>
            <a:r>
              <a:rPr lang="pl-PL" dirty="0" smtClean="0"/>
              <a:t> Tarnobrzeg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atic.panoramio.com/photos/original/11475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490986" cy="4605385"/>
          </a:xfrm>
          <a:prstGeom prst="rect">
            <a:avLst/>
          </a:prstGeom>
          <a:noFill/>
        </p:spPr>
      </p:pic>
      <p:cxnSp>
        <p:nvCxnSpPr>
          <p:cNvPr id="9" name="Łącznik prosty ze strzałką 8"/>
          <p:cNvCxnSpPr/>
          <p:nvPr/>
        </p:nvCxnSpPr>
        <p:spPr>
          <a:xfrm rot="16200000" flipV="1">
            <a:off x="3857620" y="2786058"/>
            <a:ext cx="428628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V="1">
            <a:off x="7215206" y="4929198"/>
            <a:ext cx="64294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714612" y="71435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6"/>
                </a:solidFill>
              </a:rPr>
              <a:t>TARNOBRZEG</a:t>
            </a:r>
            <a:endParaRPr lang="pl-PL" sz="3600" b="1" dirty="0">
              <a:solidFill>
                <a:schemeClr val="accent6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929058" y="314324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City </a:t>
            </a:r>
            <a:r>
              <a:rPr lang="pl-PL" sz="2400" b="1" dirty="0" err="1" smtClean="0"/>
              <a:t>centre</a:t>
            </a:r>
            <a:endParaRPr lang="pl-PL" sz="24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500826" y="514351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TSSE</a:t>
            </a:r>
            <a:endParaRPr lang="pl-PL" sz="2400" b="1" dirty="0"/>
          </a:p>
        </p:txBody>
      </p:sp>
      <p:sp>
        <p:nvSpPr>
          <p:cNvPr id="18" name="Strzałka w górę 17"/>
          <p:cNvSpPr/>
          <p:nvPr/>
        </p:nvSpPr>
        <p:spPr>
          <a:xfrm>
            <a:off x="6715140" y="5929330"/>
            <a:ext cx="357190" cy="642942"/>
          </a:xfrm>
          <a:prstGeom prst="upArrow">
            <a:avLst/>
          </a:prstGeom>
          <a:solidFill>
            <a:schemeClr val="accent6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6286512" y="6429396"/>
            <a:ext cx="642942" cy="1428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1619672" y="5929330"/>
            <a:ext cx="4738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WISŁOSTRADA:</a:t>
            </a:r>
          </a:p>
          <a:p>
            <a:r>
              <a:rPr lang="pl-PL" dirty="0" smtClean="0"/>
              <a:t>One of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important</a:t>
            </a:r>
            <a:r>
              <a:rPr lang="pl-PL" dirty="0" smtClean="0"/>
              <a:t> </a:t>
            </a:r>
            <a:r>
              <a:rPr lang="pl-PL" dirty="0" err="1" smtClean="0"/>
              <a:t>roads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smtClean="0"/>
              <a:t>Tarnobrzeg</a:t>
            </a:r>
            <a:endParaRPr lang="pl-PL" dirty="0" smtClean="0"/>
          </a:p>
        </p:txBody>
      </p:sp>
      <p:cxnSp>
        <p:nvCxnSpPr>
          <p:cNvPr id="22" name="Łącznik prosty ze strzałką 21"/>
          <p:cNvCxnSpPr/>
          <p:nvPr/>
        </p:nvCxnSpPr>
        <p:spPr>
          <a:xfrm rot="10800000" flipV="1">
            <a:off x="6786578" y="1785926"/>
            <a:ext cx="57150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6215074" y="1285860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Machow</a:t>
            </a:r>
            <a:endParaRPr lang="pl-PL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pl-PL" sz="2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lake</a:t>
            </a:r>
            <a:endParaRPr lang="pl-PL" sz="2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 rot="16200000" flipH="1">
            <a:off x="1250133" y="1964521"/>
            <a:ext cx="50006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1000100" y="142873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Vistula </a:t>
            </a:r>
            <a:r>
              <a:rPr lang="pl-PL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River</a:t>
            </a:r>
            <a:endParaRPr lang="pl-PL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ksmachow.pl/userfiles/image/Machow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891758" cy="4176704"/>
          </a:xfrm>
          <a:prstGeom prst="rect">
            <a:avLst/>
          </a:prstGeom>
          <a:noFill/>
        </p:spPr>
      </p:pic>
      <p:pic>
        <p:nvPicPr>
          <p:cNvPr id="24582" name="Picture 6" descr="http://static.panoramio.com/photos/original/25375023.jpg"/>
          <p:cNvPicPr>
            <a:picLocks noChangeAspect="1" noChangeArrowheads="1"/>
          </p:cNvPicPr>
          <p:nvPr/>
        </p:nvPicPr>
        <p:blipFill>
          <a:blip r:embed="rId3" cstate="print"/>
          <a:srcRect l="9916" t="5386" r="9855" b="8437"/>
          <a:stretch>
            <a:fillRect/>
          </a:stretch>
        </p:blipFill>
        <p:spPr bwMode="auto">
          <a:xfrm>
            <a:off x="3428992" y="2714620"/>
            <a:ext cx="5364514" cy="3857628"/>
          </a:xfrm>
          <a:prstGeom prst="rect">
            <a:avLst/>
          </a:prstGeom>
          <a:noFill/>
        </p:spPr>
      </p:pic>
      <p:cxnSp>
        <p:nvCxnSpPr>
          <p:cNvPr id="9" name="Łącznik prosty ze strzałką 8"/>
          <p:cNvCxnSpPr/>
          <p:nvPr/>
        </p:nvCxnSpPr>
        <p:spPr>
          <a:xfrm>
            <a:off x="1928794" y="3357562"/>
            <a:ext cx="2857520" cy="185738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 rot="426510">
            <a:off x="4791752" y="912125"/>
            <a:ext cx="3286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 smtClean="0">
                <a:solidFill>
                  <a:srgbClr val="FFC000"/>
                </a:solidFill>
              </a:rPr>
              <a:t>Where</a:t>
            </a:r>
            <a:r>
              <a:rPr lang="pl-PL" sz="4400" b="1" dirty="0" smtClean="0">
                <a:solidFill>
                  <a:srgbClr val="FFC000"/>
                </a:solidFill>
              </a:rPr>
              <a:t> </a:t>
            </a:r>
            <a:r>
              <a:rPr lang="pl-PL" sz="4400" b="1" dirty="0" err="1" smtClean="0">
                <a:solidFill>
                  <a:srgbClr val="FFC000"/>
                </a:solidFill>
              </a:rPr>
              <a:t>is</a:t>
            </a:r>
            <a:r>
              <a:rPr lang="pl-PL" sz="4400" b="1" dirty="0" smtClean="0">
                <a:solidFill>
                  <a:srgbClr val="FFC000"/>
                </a:solidFill>
              </a:rPr>
              <a:t> TSSE??</a:t>
            </a:r>
            <a:endParaRPr lang="pl-PL" sz="4400" b="1" dirty="0">
              <a:solidFill>
                <a:srgbClr val="FFC000"/>
              </a:solidFill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 rot="5400000" flipH="1" flipV="1">
            <a:off x="2071670" y="428604"/>
            <a:ext cx="714380" cy="71438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 rot="21264872">
            <a:off x="885625" y="1061151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Tarnobrzeg </a:t>
            </a:r>
            <a:r>
              <a:rPr lang="pl-PL" dirty="0" err="1" smtClean="0">
                <a:solidFill>
                  <a:schemeClr val="bg1"/>
                </a:solidFill>
              </a:rPr>
              <a:t>centre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50057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15000" b="1" dirty="0" smtClean="0"/>
              <a:t>THE END </a:t>
            </a:r>
            <a:r>
              <a:rPr lang="pl-PL" sz="15000" b="1" dirty="0" smtClean="0">
                <a:sym typeface="Wingdings" pitchFamily="2" charset="2"/>
              </a:rPr>
              <a:t></a:t>
            </a:r>
            <a:endParaRPr lang="pl-PL" sz="1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WHAT IS SULPHUR?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9225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en-US" dirty="0" err="1" smtClean="0"/>
              <a:t>Sulphur</a:t>
            </a:r>
            <a:r>
              <a:rPr lang="en-US" dirty="0" smtClean="0"/>
              <a:t> is an element known from </a:t>
            </a:r>
            <a:r>
              <a:rPr lang="en-US" dirty="0" err="1" smtClean="0"/>
              <a:t>prehistorical</a:t>
            </a:r>
            <a:r>
              <a:rPr lang="en-US" dirty="0" smtClean="0"/>
              <a:t> times, </a:t>
            </a:r>
            <a:r>
              <a:rPr lang="pl-PL" dirty="0" err="1" smtClean="0"/>
              <a:t>it</a:t>
            </a:r>
            <a:r>
              <a:rPr lang="en-US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part of </a:t>
            </a:r>
            <a:r>
              <a:rPr lang="en-US" dirty="0" smtClean="0"/>
              <a:t>minerals and rocks. In nature </a:t>
            </a:r>
            <a:r>
              <a:rPr lang="pl-PL" dirty="0" err="1" smtClean="0"/>
              <a:t>it</a:t>
            </a:r>
            <a:r>
              <a:rPr lang="en-US" dirty="0" smtClean="0"/>
              <a:t> appear</a:t>
            </a:r>
            <a:r>
              <a:rPr lang="pl-PL" dirty="0" smtClean="0"/>
              <a:t>s </a:t>
            </a:r>
            <a:r>
              <a:rPr lang="pl-PL" dirty="0" err="1" smtClean="0"/>
              <a:t>alone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co</a:t>
            </a:r>
            <a:r>
              <a:rPr lang="pl-PL" dirty="0" err="1" smtClean="0"/>
              <a:t>mbinations</a:t>
            </a:r>
            <a:r>
              <a:rPr lang="pl-PL" dirty="0" smtClean="0"/>
              <a:t> of </a:t>
            </a:r>
            <a:r>
              <a:rPr lang="en-US" dirty="0" err="1" smtClean="0"/>
              <a:t>sulphides</a:t>
            </a:r>
            <a:r>
              <a:rPr lang="en-US" dirty="0" smtClean="0"/>
              <a:t>, hydrogen </a:t>
            </a:r>
            <a:r>
              <a:rPr lang="en-US" dirty="0" err="1" smtClean="0"/>
              <a:t>sulphide</a:t>
            </a:r>
            <a:r>
              <a:rPr lang="en-US" dirty="0" smtClean="0"/>
              <a:t>, in organic proteins. </a:t>
            </a:r>
            <a:r>
              <a:rPr lang="en-US" dirty="0" smtClean="0"/>
              <a:t>Deposits </a:t>
            </a:r>
            <a:r>
              <a:rPr lang="en-US" dirty="0" smtClean="0"/>
              <a:t>of </a:t>
            </a:r>
            <a:r>
              <a:rPr lang="en-US" dirty="0" err="1" smtClean="0"/>
              <a:t>sulphur</a:t>
            </a:r>
            <a:r>
              <a:rPr lang="en-US" dirty="0" smtClean="0"/>
              <a:t> were formed in the Tertiary. Fumes of </a:t>
            </a:r>
            <a:r>
              <a:rPr lang="en-US" dirty="0" err="1" smtClean="0"/>
              <a:t>sulphur</a:t>
            </a:r>
            <a:r>
              <a:rPr lang="en-US" dirty="0" smtClean="0"/>
              <a:t> </a:t>
            </a:r>
            <a:r>
              <a:rPr lang="pl-PL" dirty="0" err="1" smtClean="0"/>
              <a:t>appear</a:t>
            </a:r>
            <a:r>
              <a:rPr lang="pl-PL" dirty="0" smtClean="0"/>
              <a:t> </a:t>
            </a:r>
            <a:r>
              <a:rPr lang="en-US" dirty="0" smtClean="0"/>
              <a:t>during </a:t>
            </a:r>
            <a:r>
              <a:rPr lang="en-US" dirty="0" smtClean="0"/>
              <a:t>the volcanic activity</a:t>
            </a:r>
            <a:r>
              <a:rPr lang="en-US" dirty="0" smtClean="0"/>
              <a:t>.. </a:t>
            </a:r>
            <a:r>
              <a:rPr lang="en-US" dirty="0" smtClean="0"/>
              <a:t>The output in world </a:t>
            </a:r>
            <a:r>
              <a:rPr lang="en-US" dirty="0" smtClean="0"/>
              <a:t>Poland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among</a:t>
            </a:r>
            <a:r>
              <a:rPr lang="pl-PL" dirty="0" smtClean="0"/>
              <a:t>  top ten </a:t>
            </a:r>
            <a:r>
              <a:rPr lang="pl-PL" dirty="0" err="1" smtClean="0"/>
              <a:t>countries</a:t>
            </a:r>
            <a:r>
              <a:rPr lang="pl-PL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terms of getting.1, 5 </a:t>
            </a:r>
            <a:r>
              <a:rPr lang="en-US" dirty="0" smtClean="0"/>
              <a:t>ton</a:t>
            </a:r>
            <a:r>
              <a:rPr lang="pl-PL" dirty="0" err="1" smtClean="0"/>
              <a:t>nes</a:t>
            </a:r>
            <a:r>
              <a:rPr lang="en-US" dirty="0" smtClean="0"/>
              <a:t> annually</a:t>
            </a:r>
            <a:r>
              <a:rPr lang="pl-PL" dirty="0" smtClean="0"/>
              <a:t>. </a:t>
            </a:r>
            <a:r>
              <a:rPr lang="en-US" dirty="0" smtClean="0"/>
              <a:t>Poland 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produces</a:t>
            </a:r>
            <a:r>
              <a:rPr lang="pl-PL" dirty="0" smtClean="0"/>
              <a:t> </a:t>
            </a:r>
            <a:r>
              <a:rPr lang="en-US" dirty="0" err="1" smtClean="0"/>
              <a:t>sulphuric</a:t>
            </a:r>
            <a:r>
              <a:rPr lang="en-US" dirty="0" smtClean="0"/>
              <a:t> acid</a:t>
            </a:r>
            <a:r>
              <a:rPr lang="pl-PL" dirty="0" smtClean="0"/>
              <a:t> and part of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en-US" dirty="0" smtClean="0"/>
              <a:t>export</a:t>
            </a:r>
            <a:r>
              <a:rPr lang="pl-PL" dirty="0" err="1" smtClean="0"/>
              <a:t>ed</a:t>
            </a:r>
            <a:r>
              <a:rPr lang="en-US" dirty="0" smtClean="0"/>
              <a:t> </a:t>
            </a:r>
            <a:r>
              <a:rPr lang="pl-PL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Eastern Europe. The biggest deposits of </a:t>
            </a:r>
            <a:r>
              <a:rPr lang="en-US" dirty="0" err="1" smtClean="0"/>
              <a:t>sulphur</a:t>
            </a:r>
            <a:r>
              <a:rPr lang="en-US" dirty="0" smtClean="0"/>
              <a:t> are situated in </a:t>
            </a:r>
            <a:r>
              <a:rPr lang="en-US" dirty="0" err="1" smtClean="0"/>
              <a:t>Tarnobrzeg</a:t>
            </a:r>
            <a:r>
              <a:rPr lang="en-US" dirty="0" smtClean="0"/>
              <a:t>, </a:t>
            </a:r>
            <a:r>
              <a:rPr lang="en-US" dirty="0" smtClean="0"/>
              <a:t>as well as </a:t>
            </a:r>
            <a:r>
              <a:rPr lang="en-US" dirty="0" smtClean="0"/>
              <a:t>in </a:t>
            </a:r>
            <a:r>
              <a:rPr lang="en-US" dirty="0" smtClean="0"/>
              <a:t>the area of </a:t>
            </a:r>
            <a:r>
              <a:rPr lang="en-US" dirty="0" err="1" smtClean="0"/>
              <a:t>Świętokrzyski</a:t>
            </a:r>
            <a:r>
              <a:rPr lang="pl-PL" dirty="0" smtClean="0"/>
              <a:t>e</a:t>
            </a:r>
            <a:r>
              <a:rPr lang="en-US" dirty="0" smtClean="0"/>
              <a:t> </a:t>
            </a:r>
            <a:r>
              <a:rPr lang="en-US" dirty="0" smtClean="0"/>
              <a:t>Mountains, </a:t>
            </a:r>
            <a:r>
              <a:rPr lang="en-US" dirty="0" err="1" smtClean="0"/>
              <a:t>Lubaczew</a:t>
            </a:r>
            <a:r>
              <a:rPr lang="pl-PL" dirty="0" smtClean="0"/>
              <a:t>ki </a:t>
            </a:r>
            <a:r>
              <a:rPr lang="en-US" dirty="0" smtClean="0"/>
              <a:t>area</a:t>
            </a:r>
            <a:r>
              <a:rPr lang="en-US" dirty="0" smtClean="0"/>
              <a:t>. </a:t>
            </a:r>
            <a:r>
              <a:rPr lang="en-US" dirty="0" err="1" smtClean="0"/>
              <a:t>Sulphur</a:t>
            </a:r>
            <a:r>
              <a:rPr lang="en-US" dirty="0" smtClean="0"/>
              <a:t> is </a:t>
            </a:r>
            <a:r>
              <a:rPr lang="pl-PL" dirty="0" err="1" smtClean="0"/>
              <a:t>extracted</a:t>
            </a:r>
            <a:r>
              <a:rPr lang="pl-PL" dirty="0" smtClean="0"/>
              <a:t> </a:t>
            </a:r>
            <a:r>
              <a:rPr lang="en-US" dirty="0" smtClean="0"/>
              <a:t>with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use</a:t>
            </a:r>
            <a:r>
              <a:rPr lang="pl-PL" dirty="0" smtClean="0"/>
              <a:t> of an </a:t>
            </a:r>
            <a:r>
              <a:rPr lang="en-US" dirty="0" smtClean="0"/>
              <a:t>open</a:t>
            </a:r>
            <a:r>
              <a:rPr lang="pl-PL" dirty="0" smtClean="0"/>
              <a:t>-</a:t>
            </a:r>
            <a:r>
              <a:rPr lang="en-US" dirty="0" smtClean="0"/>
              <a:t>cast </a:t>
            </a:r>
            <a:r>
              <a:rPr lang="en-US" dirty="0" smtClean="0"/>
              <a:t>method and by melting it </a:t>
            </a:r>
            <a:r>
              <a:rPr lang="pl-PL" dirty="0" err="1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hot water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en-US" dirty="0" smtClean="0"/>
              <a:t> </a:t>
            </a:r>
            <a:r>
              <a:rPr lang="en-US" dirty="0" smtClean="0"/>
              <a:t>is cheaper </a:t>
            </a:r>
            <a:r>
              <a:rPr lang="en-US" dirty="0" smtClean="0"/>
              <a:t>but </a:t>
            </a:r>
            <a:r>
              <a:rPr lang="en-US" dirty="0" smtClean="0"/>
              <a:t>unfortunately less </a:t>
            </a:r>
            <a:r>
              <a:rPr lang="en-US" dirty="0" smtClean="0"/>
              <a:t>effective.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arnobrzeg ul.zwierzyniecka, wieÅ¼owce w tarnobrzeg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7616">
            <a:off x="214282" y="714356"/>
            <a:ext cx="5439915" cy="364333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 rot="21011010">
            <a:off x="349309" y="35190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>
                <a:solidFill>
                  <a:srgbClr val="FFFF00"/>
                </a:solidFill>
              </a:rPr>
              <a:t>Building</a:t>
            </a:r>
            <a:r>
              <a:rPr lang="pl-PL" sz="3200" b="1" dirty="0" smtClean="0">
                <a:solidFill>
                  <a:srgbClr val="FFFF00"/>
                </a:solidFill>
              </a:rPr>
              <a:t> development…</a:t>
            </a:r>
            <a:endParaRPr lang="pl-PL" sz="3200" b="1" dirty="0">
              <a:solidFill>
                <a:srgbClr val="FFFF00"/>
              </a:solidFill>
            </a:endParaRPr>
          </a:p>
        </p:txBody>
      </p:sp>
      <p:pic>
        <p:nvPicPr>
          <p:cNvPr id="26628" name="Picture 4" descr="http://mw2.google.com/mw-panoramio/photos/medium/17027714.jpg"/>
          <p:cNvPicPr>
            <a:picLocks noChangeAspect="1" noChangeArrowheads="1"/>
          </p:cNvPicPr>
          <p:nvPr/>
        </p:nvPicPr>
        <p:blipFill>
          <a:blip r:embed="rId3" cstate="print"/>
          <a:srcRect l="9817" t="3000" r="3795" b="3999"/>
          <a:stretch>
            <a:fillRect/>
          </a:stretch>
        </p:blipFill>
        <p:spPr bwMode="auto">
          <a:xfrm rot="323776">
            <a:off x="5344805" y="423715"/>
            <a:ext cx="3143272" cy="4429156"/>
          </a:xfrm>
          <a:prstGeom prst="rect">
            <a:avLst/>
          </a:prstGeom>
          <a:noFill/>
        </p:spPr>
      </p:pic>
      <p:pic>
        <p:nvPicPr>
          <p:cNvPr id="26630" name="Picture 6" descr="http://www.dioblina.pl/files/portal/imagecache/fullscreen/gl/0/0/1/img/reg/tarnobrzeg-12037-25173.jpg"/>
          <p:cNvPicPr>
            <a:picLocks noChangeAspect="1" noChangeArrowheads="1"/>
          </p:cNvPicPr>
          <p:nvPr/>
        </p:nvPicPr>
        <p:blipFill>
          <a:blip r:embed="rId4" cstate="print"/>
          <a:srcRect b="25011"/>
          <a:stretch>
            <a:fillRect/>
          </a:stretch>
        </p:blipFill>
        <p:spPr bwMode="auto">
          <a:xfrm>
            <a:off x="2000232" y="4071942"/>
            <a:ext cx="4572031" cy="2570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868" y="571480"/>
            <a:ext cx="5572132" cy="6286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		</a:t>
            </a:r>
            <a:r>
              <a:rPr lang="en-US" dirty="0" err="1" smtClean="0"/>
              <a:t>Tarnobrzeg</a:t>
            </a:r>
            <a:r>
              <a:rPr lang="en-US" dirty="0" smtClean="0"/>
              <a:t> was the center of the extraction and </a:t>
            </a:r>
            <a:r>
              <a:rPr lang="pl-PL" dirty="0" err="1" smtClean="0"/>
              <a:t>transformation</a:t>
            </a:r>
            <a:r>
              <a:rPr lang="en-US" dirty="0" smtClean="0"/>
              <a:t> of </a:t>
            </a:r>
            <a:r>
              <a:rPr lang="en-US" dirty="0" err="1" smtClean="0"/>
              <a:t>sul</a:t>
            </a:r>
            <a:r>
              <a:rPr lang="pl-PL" dirty="0" err="1" smtClean="0"/>
              <a:t>ph</a:t>
            </a:r>
            <a:r>
              <a:rPr lang="en-US" dirty="0" err="1" smtClean="0"/>
              <a:t>ur</a:t>
            </a:r>
            <a:r>
              <a:rPr lang="en-US" dirty="0" smtClean="0"/>
              <a:t> and </a:t>
            </a:r>
            <a:r>
              <a:rPr lang="en-US" dirty="0" err="1" smtClean="0"/>
              <a:t>sul</a:t>
            </a:r>
            <a:r>
              <a:rPr lang="pl-PL" dirty="0" err="1" smtClean="0"/>
              <a:t>ph</a:t>
            </a:r>
            <a:r>
              <a:rPr lang="en-US" dirty="0" smtClean="0"/>
              <a:t>uric acid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1953 </a:t>
            </a:r>
            <a:r>
              <a:rPr lang="pl-PL" dirty="0" err="1" smtClean="0"/>
              <a:t>when</a:t>
            </a:r>
            <a:r>
              <a:rPr lang="pl-PL" dirty="0" smtClean="0"/>
              <a:t>  Stanisław Pawłowski </a:t>
            </a:r>
            <a:r>
              <a:rPr lang="pl-PL" dirty="0" err="1" smtClean="0"/>
              <a:t>discovered</a:t>
            </a:r>
            <a:r>
              <a:rPr lang="pl-PL" dirty="0" smtClean="0"/>
              <a:t> 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sulphur</a:t>
            </a:r>
            <a:r>
              <a:rPr lang="pl-PL" dirty="0" smtClean="0"/>
              <a:t> </a:t>
            </a:r>
            <a:r>
              <a:rPr lang="pl-PL" dirty="0" err="1" smtClean="0"/>
              <a:t>deposits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Mokrzyszów</a:t>
            </a:r>
            <a:r>
              <a:rPr lang="pl-PL" dirty="0" smtClean="0"/>
              <a:t> ( </a:t>
            </a:r>
            <a:r>
              <a:rPr lang="pl-PL" dirty="0" err="1" smtClean="0"/>
              <a:t>the</a:t>
            </a:r>
            <a:r>
              <a:rPr lang="pl-PL" dirty="0" smtClean="0"/>
              <a:t> part of </a:t>
            </a:r>
            <a:r>
              <a:rPr lang="pl-PL" dirty="0" err="1" smtClean="0"/>
              <a:t>Tarobrzeg</a:t>
            </a:r>
            <a:r>
              <a:rPr lang="pl-PL" dirty="0" smtClean="0"/>
              <a:t>). </a:t>
            </a:r>
            <a:r>
              <a:rPr lang="pl-PL" dirty="0" err="1" smtClean="0"/>
              <a:t>Unfortunately</a:t>
            </a:r>
            <a:r>
              <a:rPr lang="pl-PL" dirty="0" smtClean="0"/>
              <a:t> </a:t>
            </a:r>
            <a:r>
              <a:rPr lang="pl-PL" dirty="0" err="1" smtClean="0"/>
              <a:t>getting</a:t>
            </a:r>
            <a:r>
              <a:rPr lang="pl-PL" dirty="0" smtClean="0"/>
              <a:t> </a:t>
            </a:r>
            <a:r>
              <a:rPr lang="pl-PL" dirty="0" err="1" smtClean="0"/>
              <a:t>sulphur</a:t>
            </a:r>
            <a:r>
              <a:rPr lang="pl-PL" dirty="0" smtClean="0"/>
              <a:t> </a:t>
            </a:r>
            <a:r>
              <a:rPr lang="pl-PL" dirty="0" err="1" smtClean="0"/>
              <a:t>became</a:t>
            </a:r>
            <a:r>
              <a:rPr lang="pl-PL" dirty="0" smtClean="0"/>
              <a:t> </a:t>
            </a:r>
            <a:r>
              <a:rPr lang="pl-PL" dirty="0" err="1" smtClean="0"/>
              <a:t>economically</a:t>
            </a:r>
            <a:r>
              <a:rPr lang="pl-PL" dirty="0" smtClean="0"/>
              <a:t> </a:t>
            </a:r>
            <a:r>
              <a:rPr lang="pl-PL" dirty="0" err="1" smtClean="0"/>
              <a:t>unprofitable</a:t>
            </a:r>
            <a:r>
              <a:rPr lang="pl-PL" dirty="0" smtClean="0"/>
              <a:t> </a:t>
            </a:r>
            <a:r>
              <a:rPr lang="en-US" dirty="0" smtClean="0"/>
              <a:t>First, the mine was closed in </a:t>
            </a:r>
            <a:r>
              <a:rPr lang="en-US" dirty="0" err="1" smtClean="0"/>
              <a:t>Piaseczno</a:t>
            </a:r>
            <a:r>
              <a:rPr lang="en-US" dirty="0" smtClean="0"/>
              <a:t>, then mine </a:t>
            </a:r>
            <a:r>
              <a:rPr lang="en-US" dirty="0" err="1" smtClean="0"/>
              <a:t>Machów</a:t>
            </a:r>
            <a:r>
              <a:rPr lang="en-US" dirty="0" smtClean="0"/>
              <a:t> (after 40 years of extraction of sulfur - mine was the largest opencast </a:t>
            </a:r>
            <a:r>
              <a:rPr lang="en-US" dirty="0" err="1" smtClean="0"/>
              <a:t>Machów</a:t>
            </a:r>
            <a:r>
              <a:rPr lang="en-US" dirty="0" smtClean="0"/>
              <a:t> sulfur mine in Europe)</a:t>
            </a:r>
            <a:r>
              <a:rPr lang="pl-PL" dirty="0" smtClean="0"/>
              <a:t>. F</a:t>
            </a:r>
            <a:r>
              <a:rPr lang="en-US" dirty="0" err="1" smtClean="0"/>
              <a:t>inally</a:t>
            </a:r>
            <a:r>
              <a:rPr lang="en-US" dirty="0" smtClean="0"/>
              <a:t>, in the nineties, the mine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transformed</a:t>
            </a:r>
            <a:r>
              <a:rPr lang="pl-PL" dirty="0" smtClean="0"/>
              <a:t> to</a:t>
            </a:r>
            <a:r>
              <a:rPr lang="en-US" dirty="0" smtClean="0"/>
              <a:t> lake. The latter was operated a little longer, because they "use more modern methods of extraction of sulfur (by underground smelting), which limited the number of needed people to work and result in long-term profitability of production. Currently, mines and </a:t>
            </a:r>
            <a:r>
              <a:rPr lang="en-US" dirty="0" err="1" smtClean="0"/>
              <a:t>Piaseczno</a:t>
            </a:r>
            <a:r>
              <a:rPr lang="en-US" dirty="0" smtClean="0"/>
              <a:t> </a:t>
            </a:r>
            <a:r>
              <a:rPr lang="en-US" dirty="0" err="1" smtClean="0"/>
              <a:t>Machów</a:t>
            </a:r>
            <a:r>
              <a:rPr lang="en-US" dirty="0" smtClean="0"/>
              <a:t> flooded by water from the Vistula River, and there are created artificial reservoirs. Since the nineties of the twentieth century in the areas of establishments operating </a:t>
            </a:r>
            <a:r>
              <a:rPr lang="en-US" dirty="0" err="1" smtClean="0"/>
              <a:t>Siarkopol</a:t>
            </a:r>
            <a:r>
              <a:rPr lang="en-US" dirty="0" smtClean="0"/>
              <a:t> SEZ.</a:t>
            </a:r>
            <a:endParaRPr lang="pl-PL" dirty="0"/>
          </a:p>
        </p:txBody>
      </p:sp>
      <p:pic>
        <p:nvPicPr>
          <p:cNvPr id="16386" name="Picture 2" descr="http://upload.wikimedia.org/wikipedia/commons/thumb/3/39/Poland_Tarnobrzeg_Plan_Miasta_Osiedla_2010.png/250px-Poland_Tarnobrzeg_Plan_Miasta_Osiedla_2010.pn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14282" y="1285860"/>
            <a:ext cx="3475214" cy="513716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2500298" y="3429000"/>
            <a:ext cx="1000132" cy="35719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arte.rze.pl/pliki/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391" y="1500174"/>
            <a:ext cx="6941071" cy="513639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928794" y="214290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Export of </a:t>
            </a:r>
            <a:r>
              <a:rPr lang="pl-PL" sz="4000" b="1" dirty="0" err="1" smtClean="0"/>
              <a:t>Tarnobrzeg’s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sulphur</a:t>
            </a:r>
            <a:r>
              <a:rPr lang="pl-PL" sz="4000" b="1" dirty="0"/>
              <a:t> </a:t>
            </a:r>
            <a:r>
              <a:rPr lang="pl-PL" sz="4000" b="1" dirty="0" err="1" smtClean="0"/>
              <a:t>years</a:t>
            </a:r>
            <a:r>
              <a:rPr lang="pl-PL" sz="4000" b="1" dirty="0" smtClean="0"/>
              <a:t> ago.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About</a:t>
            </a:r>
            <a:r>
              <a:rPr lang="pl-PL" dirty="0" smtClean="0"/>
              <a:t> „SIARKOPOL” </a:t>
            </a:r>
            <a:r>
              <a:rPr lang="pl-PL" dirty="0" err="1" smtClean="0"/>
              <a:t>in</a:t>
            </a:r>
            <a:r>
              <a:rPr lang="pl-PL" dirty="0" smtClean="0"/>
              <a:t> Tarnobrzeg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	</a:t>
            </a:r>
            <a:r>
              <a:rPr lang="pl-PL" b="1" dirty="0" smtClean="0"/>
              <a:t>„</a:t>
            </a:r>
            <a:r>
              <a:rPr lang="en-US" b="1" dirty="0" err="1" smtClean="0"/>
              <a:t>Siarkopol</a:t>
            </a:r>
            <a:r>
              <a:rPr lang="en-US" b="1" dirty="0" smtClean="0"/>
              <a:t>” TARNOBRZEG CHEMICAL PLANTS, Ltd. </a:t>
            </a:r>
            <a:endParaRPr lang="en-US" dirty="0" smtClean="0"/>
          </a:p>
          <a:p>
            <a:r>
              <a:rPr lang="pl-PL" dirty="0" smtClean="0"/>
              <a:t>W</a:t>
            </a:r>
            <a:r>
              <a:rPr lang="en-US" dirty="0" smtClean="0"/>
              <a:t>as established </a:t>
            </a:r>
            <a:r>
              <a:rPr lang="pl-PL" dirty="0" smtClean="0"/>
              <a:t>as a </a:t>
            </a:r>
            <a:r>
              <a:rPr lang="pl-PL" dirty="0" err="1" smtClean="0"/>
              <a:t>result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structural </a:t>
            </a:r>
            <a:r>
              <a:rPr lang="en-US" dirty="0" err="1" smtClean="0"/>
              <a:t>reorganisation</a:t>
            </a:r>
            <a:r>
              <a:rPr lang="en-US" dirty="0" smtClean="0"/>
              <a:t> of „</a:t>
            </a:r>
            <a:r>
              <a:rPr lang="en-US" dirty="0" err="1" smtClean="0"/>
              <a:t>Siarkopol</a:t>
            </a:r>
            <a:r>
              <a:rPr lang="en-US" dirty="0" smtClean="0"/>
              <a:t>” </a:t>
            </a:r>
            <a:r>
              <a:rPr lang="en-US" dirty="0" err="1" smtClean="0"/>
              <a:t>Sulphur</a:t>
            </a:r>
            <a:r>
              <a:rPr lang="en-US" dirty="0" smtClean="0"/>
              <a:t> </a:t>
            </a:r>
            <a:r>
              <a:rPr lang="en-US" dirty="0" smtClean="0"/>
              <a:t>Mines, </a:t>
            </a:r>
            <a:r>
              <a:rPr lang="en-US" dirty="0" smtClean="0"/>
              <a:t>which had been </a:t>
            </a:r>
            <a:r>
              <a:rPr lang="en-US" dirty="0" smtClean="0"/>
              <a:t>one </a:t>
            </a:r>
            <a:r>
              <a:rPr lang="en-US" dirty="0" smtClean="0"/>
              <a:t>of the leading world producers and exporters of </a:t>
            </a:r>
            <a:r>
              <a:rPr lang="en-US" dirty="0" err="1" smtClean="0"/>
              <a:t>sulphur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en-US" dirty="0" smtClean="0"/>
              <a:t>products are famous for their quality in the markets of mineral </a:t>
            </a:r>
            <a:r>
              <a:rPr lang="en-US" dirty="0" err="1" smtClean="0"/>
              <a:t>fertilisers</a:t>
            </a:r>
            <a:r>
              <a:rPr lang="en-US" dirty="0" smtClean="0"/>
              <a:t>, commercial grades of </a:t>
            </a:r>
            <a:r>
              <a:rPr lang="en-US" dirty="0" err="1" smtClean="0"/>
              <a:t>sulphur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bleaching earth and </a:t>
            </a:r>
            <a:r>
              <a:rPr lang="en-US" dirty="0" err="1" smtClean="0"/>
              <a:t>cryolite</a:t>
            </a:r>
            <a:r>
              <a:rPr lang="en-US" dirty="0" smtClean="0"/>
              <a:t>. </a:t>
            </a:r>
          </a:p>
          <a:p>
            <a:r>
              <a:rPr lang="pl-PL" dirty="0" smtClean="0"/>
              <a:t>W</a:t>
            </a:r>
            <a:r>
              <a:rPr lang="en-US" dirty="0" err="1" smtClean="0"/>
              <a:t>ould</a:t>
            </a:r>
            <a:r>
              <a:rPr lang="en-US" dirty="0" smtClean="0"/>
              <a:t> like to </a:t>
            </a:r>
            <a:r>
              <a:rPr lang="en-US" dirty="0" err="1" smtClean="0"/>
              <a:t>emphasise</a:t>
            </a:r>
            <a:r>
              <a:rPr lang="en-US" dirty="0" smtClean="0"/>
              <a:t> flexibility and willingness to meet all requirements and needs of our clients. </a:t>
            </a:r>
          </a:p>
          <a:p>
            <a:r>
              <a:rPr lang="en-US" dirty="0" smtClean="0"/>
              <a:t>Owing to efforts and co-operation with well-known research institutes are yielding good results in a from of new products in offer (new formulas of </a:t>
            </a:r>
            <a:r>
              <a:rPr lang="en-US" dirty="0" err="1" smtClean="0"/>
              <a:t>fertilisers</a:t>
            </a:r>
            <a:r>
              <a:rPr lang="en-US" dirty="0" smtClean="0"/>
              <a:t>, crop protection chemicals).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zchsiarkopol.pl/images/galeria/IMG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714752"/>
            <a:ext cx="4437062" cy="2984933"/>
          </a:xfrm>
          <a:prstGeom prst="rect">
            <a:avLst/>
          </a:prstGeom>
          <a:noFill/>
        </p:spPr>
      </p:pic>
      <p:pic>
        <p:nvPicPr>
          <p:cNvPr id="18436" name="Picture 4" descr="http://www.zchsiarkopol.pl/images/galeria/IMG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5429288" cy="3588266"/>
          </a:xfrm>
          <a:prstGeom prst="rect">
            <a:avLst/>
          </a:prstGeom>
          <a:noFill/>
        </p:spPr>
      </p:pic>
      <p:pic>
        <p:nvPicPr>
          <p:cNvPr id="18434" name="Picture 2" descr="http://www.zchsiarkopol.pl/images/galeria/IMG_01.jpg"/>
          <p:cNvPicPr>
            <a:picLocks noChangeAspect="1" noChangeArrowheads="1"/>
          </p:cNvPicPr>
          <p:nvPr/>
        </p:nvPicPr>
        <p:blipFill>
          <a:blip r:embed="rId4" cstate="print"/>
          <a:srcRect b="15464"/>
          <a:stretch>
            <a:fillRect/>
          </a:stretch>
        </p:blipFill>
        <p:spPr bwMode="auto">
          <a:xfrm>
            <a:off x="3714744" y="214290"/>
            <a:ext cx="5214942" cy="285749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857224" y="5214950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SIARKOPOL TARNOBRZEG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3306" y="1142984"/>
            <a:ext cx="5086328" cy="1143000"/>
          </a:xfrm>
        </p:spPr>
        <p:txBody>
          <a:bodyPr>
            <a:noAutofit/>
          </a:bodyPr>
          <a:lstStyle/>
          <a:p>
            <a:r>
              <a:rPr lang="pl-PL" sz="3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Tarnobrzeg’s</a:t>
            </a:r>
            <a:r>
              <a:rPr lang="pl-PL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</a:t>
            </a:r>
            <a:r>
              <a:rPr lang="pl-PL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pl-PL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r>
              <a:rPr lang="pl-PL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br>
              <a:rPr lang="pl-PL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EURO-PARK WISŁOSAN</a:t>
            </a:r>
            <a:endParaRPr lang="pl-PL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was </a:t>
            </a:r>
            <a:r>
              <a:rPr lang="pl-PL" dirty="0" err="1" smtClean="0"/>
              <a:t>established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smtClean="0"/>
              <a:t>1997.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present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territory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zone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1336.44 ha. The </a:t>
            </a:r>
            <a:r>
              <a:rPr lang="pl-PL" dirty="0" err="1" smtClean="0"/>
              <a:t>zone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smtClean="0"/>
              <a:t>12 </a:t>
            </a:r>
            <a:r>
              <a:rPr lang="pl-PL" dirty="0" err="1" smtClean="0"/>
              <a:t>subzones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5 </a:t>
            </a:r>
            <a:r>
              <a:rPr lang="pl-PL" dirty="0" err="1" smtClean="0"/>
              <a:t>provinces</a:t>
            </a:r>
            <a:r>
              <a:rPr lang="pl-PL" dirty="0" smtClean="0"/>
              <a:t>: </a:t>
            </a:r>
          </a:p>
          <a:p>
            <a:pPr>
              <a:buNone/>
            </a:pPr>
            <a:r>
              <a:rPr lang="pl-PL" dirty="0" smtClean="0"/>
              <a:t>• Podkarpackie </a:t>
            </a:r>
          </a:p>
          <a:p>
            <a:pPr>
              <a:buNone/>
            </a:pPr>
            <a:r>
              <a:rPr lang="pl-PL" dirty="0" smtClean="0"/>
              <a:t>• Świętokrzyskie </a:t>
            </a:r>
          </a:p>
          <a:p>
            <a:pPr>
              <a:buNone/>
            </a:pPr>
            <a:r>
              <a:rPr lang="pl-PL" dirty="0" smtClean="0"/>
              <a:t>• Mazowieckie </a:t>
            </a:r>
          </a:p>
          <a:p>
            <a:pPr>
              <a:buNone/>
            </a:pPr>
            <a:r>
              <a:rPr lang="pl-PL" dirty="0" smtClean="0"/>
              <a:t>• Lubelskie </a:t>
            </a:r>
          </a:p>
          <a:p>
            <a:pPr>
              <a:buNone/>
            </a:pPr>
            <a:r>
              <a:rPr lang="pl-PL" dirty="0" smtClean="0"/>
              <a:t>• Dolnośląskie</a:t>
            </a:r>
          </a:p>
          <a:p>
            <a:pPr>
              <a:buNone/>
            </a:pPr>
            <a:r>
              <a:rPr lang="pl-PL" dirty="0" err="1" smtClean="0"/>
              <a:t>The</a:t>
            </a:r>
            <a:r>
              <a:rPr lang="pl-PL" dirty="0" smtClean="0"/>
              <a:t> center of TSSE </a:t>
            </a:r>
            <a:r>
              <a:rPr lang="pl-PL" dirty="0" err="1" smtClean="0"/>
              <a:t>is</a:t>
            </a:r>
            <a:r>
              <a:rPr lang="pl-PL" dirty="0" smtClean="0"/>
              <a:t> Tarnobrzeg.</a:t>
            </a:r>
            <a:endParaRPr lang="pl-PL" dirty="0"/>
          </a:p>
        </p:txBody>
      </p:sp>
      <p:pic>
        <p:nvPicPr>
          <p:cNvPr id="21506" name="Picture 2" descr="http://www.tsse.pl/images/logo_inde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2071702" cy="105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The photo </a:t>
            </a:r>
            <a:r>
              <a:rPr lang="pl-PL" b="1" dirty="0" smtClean="0"/>
              <a:t>of </a:t>
            </a:r>
            <a:r>
              <a:rPr lang="pl-PL" b="1" dirty="0" err="1" smtClean="0"/>
              <a:t>Tarnobrzeg’s</a:t>
            </a:r>
            <a:r>
              <a:rPr lang="pl-PL" b="1" dirty="0" smtClean="0"/>
              <a:t> </a:t>
            </a:r>
            <a:r>
              <a:rPr lang="pl-PL" b="1" dirty="0" err="1" smtClean="0"/>
              <a:t>Special</a:t>
            </a:r>
            <a:r>
              <a:rPr lang="pl-PL" b="1" dirty="0" smtClean="0"/>
              <a:t> </a:t>
            </a:r>
            <a:r>
              <a:rPr lang="pl-PL" b="1" dirty="0" err="1" smtClean="0"/>
              <a:t>Economic</a:t>
            </a:r>
            <a:r>
              <a:rPr lang="pl-PL" b="1" dirty="0" smtClean="0"/>
              <a:t> </a:t>
            </a:r>
            <a:r>
              <a:rPr lang="pl-PL" b="1" dirty="0" err="1" smtClean="0"/>
              <a:t>Area</a:t>
            </a:r>
            <a:r>
              <a:rPr lang="pl-PL" b="1" dirty="0" smtClean="0"/>
              <a:t>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 descr="zakÅ‚ady chemiczne, machÃ³w, koparki machÃ³w, przywiÅ›le t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599670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109</Words>
  <Application>Microsoft Office PowerPoint</Application>
  <PresentationFormat>Pokaz na ekranie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Przepływ</vt:lpstr>
      <vt:lpstr>MINING INDUSTRY</vt:lpstr>
      <vt:lpstr>WHAT IS SULPHUR?</vt:lpstr>
      <vt:lpstr>Slajd 3</vt:lpstr>
      <vt:lpstr>Slajd 4</vt:lpstr>
      <vt:lpstr>Slajd 5</vt:lpstr>
      <vt:lpstr>About „SIARKOPOL” in Tarnobrzeg</vt:lpstr>
      <vt:lpstr>Slajd 7</vt:lpstr>
      <vt:lpstr>Tarnobrzeg’s Special  Economic Area –  EURO-PARK WISŁOSAN</vt:lpstr>
      <vt:lpstr>The photo of Tarnobrzeg’s Special Economic Area.</vt:lpstr>
      <vt:lpstr>Slajd 10</vt:lpstr>
      <vt:lpstr>Slajd 11</vt:lpstr>
      <vt:lpstr>THE END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MINNING INDUSTRY</dc:title>
  <dc:creator>aaaa</dc:creator>
  <cp:lastModifiedBy>Katarzyna Grębowiec</cp:lastModifiedBy>
  <cp:revision>33</cp:revision>
  <dcterms:created xsi:type="dcterms:W3CDTF">2011-05-08T14:26:35Z</dcterms:created>
  <dcterms:modified xsi:type="dcterms:W3CDTF">2011-05-10T18:51:02Z</dcterms:modified>
</cp:coreProperties>
</file>