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sldIdLst>
    <p:sldId id="257" r:id="rId2"/>
    <p:sldId id="256" r:id="rId3"/>
    <p:sldId id="265" r:id="rId4"/>
    <p:sldId id="266" r:id="rId5"/>
    <p:sldId id="260" r:id="rId6"/>
    <p:sldId id="262" r:id="rId7"/>
    <p:sldId id="261" r:id="rId8"/>
    <p:sldId id="263" r:id="rId9"/>
    <p:sldId id="258" r:id="rId10"/>
    <p:sldId id="259" r:id="rId11"/>
    <p:sldId id="264"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ACC7A1-4353-415D-A266-772152AD9A32}" type="datetimeFigureOut">
              <a:rPr lang="en-US" smtClean="0"/>
              <a:pPr/>
              <a:t>3/11/2012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16EE89-E8CE-44C3-8C25-0871948858D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16EE89-E8CE-44C3-8C25-0871948858D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16EE89-E8CE-44C3-8C25-0871948858D1}"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16EE89-E8CE-44C3-8C25-0871948858D1}"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330400B5-D235-4F74-8FD2-1BB1697F66A9}" type="datetimeFigureOut">
              <a:rPr lang="en-US" smtClean="0"/>
              <a:pPr/>
              <a:t>3/11/2012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561F3-6B31-48AC-B6EE-8090817080B9}"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advTm="10000">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30400B5-D235-4F74-8FD2-1BB1697F66A9}" type="datetimeFigureOut">
              <a:rPr lang="en-US" smtClean="0"/>
              <a:pPr/>
              <a:t>3/11/2012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561F3-6B31-48AC-B6EE-8090817080B9}" type="slidenum">
              <a:rPr lang="en-US" smtClean="0"/>
              <a:pPr/>
              <a:t>‹#›</a:t>
            </a:fld>
            <a:endParaRPr lang="en-US"/>
          </a:p>
        </p:txBody>
      </p:sp>
    </p:spTree>
  </p:cSld>
  <p:clrMapOvr>
    <a:masterClrMapping/>
  </p:clrMapOvr>
  <p:transition spd="slow" advTm="10000">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30400B5-D235-4F74-8FD2-1BB1697F66A9}" type="datetimeFigureOut">
              <a:rPr lang="en-US" smtClean="0"/>
              <a:pPr/>
              <a:t>3/11/2012</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62D561F3-6B31-48AC-B6EE-8090817080B9}" type="slidenum">
              <a:rPr lang="en-US" smtClean="0"/>
              <a:pPr/>
              <a:t>‹#›</a:t>
            </a:fld>
            <a:endParaRPr lang="en-US"/>
          </a:p>
        </p:txBody>
      </p:sp>
    </p:spTree>
  </p:cSld>
  <p:clrMapOvr>
    <a:masterClrMapping/>
  </p:clrMapOvr>
  <p:transition spd="slow" advTm="10000">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30400B5-D235-4F74-8FD2-1BB1697F66A9}" type="datetimeFigureOut">
              <a:rPr lang="en-US" smtClean="0"/>
              <a:pPr/>
              <a:t>3/11/2012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561F3-6B31-48AC-B6EE-8090817080B9}" type="slidenum">
              <a:rPr lang="en-US" smtClean="0"/>
              <a:pPr/>
              <a:t>‹#›</a:t>
            </a:fld>
            <a:endParaRPr lang="en-US"/>
          </a:p>
        </p:txBody>
      </p:sp>
    </p:spTree>
  </p:cSld>
  <p:clrMapOvr>
    <a:masterClrMapping/>
  </p:clrMapOvr>
  <p:transition spd="slow" advTm="10000">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30400B5-D235-4F74-8FD2-1BB1697F66A9}" type="datetimeFigureOut">
              <a:rPr lang="en-US" smtClean="0"/>
              <a:pPr/>
              <a:t>3/11/2012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561F3-6B31-48AC-B6EE-8090817080B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advTm="10000">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30400B5-D235-4F74-8FD2-1BB1697F66A9}" type="datetimeFigureOut">
              <a:rPr lang="en-US" smtClean="0"/>
              <a:pPr/>
              <a:t>3/11/2012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561F3-6B31-48AC-B6EE-8090817080B9}" type="slidenum">
              <a:rPr lang="en-US" smtClean="0"/>
              <a:pPr/>
              <a:t>‹#›</a:t>
            </a:fld>
            <a:endParaRPr lang="en-US"/>
          </a:p>
        </p:txBody>
      </p:sp>
    </p:spTree>
  </p:cSld>
  <p:clrMapOvr>
    <a:masterClrMapping/>
  </p:clrMapOvr>
  <p:transition spd="slow" advTm="10000">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30400B5-D235-4F74-8FD2-1BB1697F66A9}" type="datetimeFigureOut">
              <a:rPr lang="en-US" smtClean="0"/>
              <a:pPr/>
              <a:t>3/11/2012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D561F3-6B31-48AC-B6EE-8090817080B9}" type="slidenum">
              <a:rPr lang="en-US" smtClean="0"/>
              <a:pPr/>
              <a:t>‹#›</a:t>
            </a:fld>
            <a:endParaRPr lang="en-US"/>
          </a:p>
        </p:txBody>
      </p:sp>
    </p:spTree>
  </p:cSld>
  <p:clrMapOvr>
    <a:masterClrMapping/>
  </p:clrMapOvr>
  <p:transition spd="slow" advTm="10000">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30400B5-D235-4F74-8FD2-1BB1697F66A9}" type="datetimeFigureOut">
              <a:rPr lang="en-US" smtClean="0"/>
              <a:pPr/>
              <a:t>3/11/2012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D561F3-6B31-48AC-B6EE-8090817080B9}" type="slidenum">
              <a:rPr lang="en-US" smtClean="0"/>
              <a:pPr/>
              <a:t>‹#›</a:t>
            </a:fld>
            <a:endParaRPr lang="en-US"/>
          </a:p>
        </p:txBody>
      </p:sp>
    </p:spTree>
  </p:cSld>
  <p:clrMapOvr>
    <a:masterClrMapping/>
  </p:clrMapOvr>
  <p:transition spd="slow" advTm="10000">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0400B5-D235-4F74-8FD2-1BB1697F66A9}" type="datetimeFigureOut">
              <a:rPr lang="en-US" smtClean="0"/>
              <a:pPr/>
              <a:t>3/11/2012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D561F3-6B31-48AC-B6EE-8090817080B9}" type="slidenum">
              <a:rPr lang="en-US" smtClean="0"/>
              <a:pPr/>
              <a:t>‹#›</a:t>
            </a:fld>
            <a:endParaRPr lang="en-US"/>
          </a:p>
        </p:txBody>
      </p:sp>
    </p:spTree>
  </p:cSld>
  <p:clrMapOvr>
    <a:masterClrMapping/>
  </p:clrMapOvr>
  <p:transition spd="slow" advTm="10000">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30400B5-D235-4F74-8FD2-1BB1697F66A9}" type="datetimeFigureOut">
              <a:rPr lang="en-US" smtClean="0"/>
              <a:pPr/>
              <a:t>3/11/2012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561F3-6B31-48AC-B6EE-8090817080B9}"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transition spd="slow" advTm="10000">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330400B5-D235-4F74-8FD2-1BB1697F66A9}" type="datetimeFigureOut">
              <a:rPr lang="en-US" smtClean="0"/>
              <a:pPr/>
              <a:t>3/11/2012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62D561F3-6B31-48AC-B6EE-8090817080B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advTm="10000">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330400B5-D235-4F74-8FD2-1BB1697F66A9}" type="datetimeFigureOut">
              <a:rPr lang="en-US" smtClean="0"/>
              <a:pPr/>
              <a:t>3/11/2012</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62D561F3-6B31-48AC-B6EE-8090817080B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advTm="10000">
    <p:wheel spokes="8"/>
  </p:transition>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C:\Documents%20and%20Settings\All%20Users\Documents\My%20Music\Sample%20Music\zakir%20husain\zakirhusseinravi.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a:bodyPr>
          <a:lstStyle/>
          <a:p>
            <a:pPr algn="ctr"/>
            <a:r>
              <a:rPr sz="6000" b="1" smtClean="0">
                <a:solidFill>
                  <a:schemeClr val="tx1"/>
                </a:solidFill>
              </a:rPr>
              <a:t>CLASSICAL INDIAN DANCES</a:t>
            </a:r>
            <a:r>
              <a:rPr lang="en-US" sz="6000" b="1" dirty="0" smtClean="0">
                <a:solidFill>
                  <a:schemeClr val="tx1"/>
                </a:solidFill>
              </a:rPr>
              <a:t/>
            </a:r>
            <a:br>
              <a:rPr lang="en-US" sz="6000" b="1" dirty="0" smtClean="0">
                <a:solidFill>
                  <a:schemeClr val="tx1"/>
                </a:solidFill>
              </a:rPr>
            </a:br>
            <a:r>
              <a:rPr lang="en-US" sz="6000" dirty="0" smtClean="0">
                <a:solidFill>
                  <a:schemeClr val="tx1"/>
                </a:solidFill>
              </a:rPr>
              <a:t/>
            </a:r>
            <a:br>
              <a:rPr lang="en-US" sz="6000" dirty="0" smtClean="0">
                <a:solidFill>
                  <a:schemeClr val="tx1"/>
                </a:solidFill>
              </a:rPr>
            </a:br>
            <a:r>
              <a:rPr lang="en-US" sz="6000" dirty="0" smtClean="0">
                <a:solidFill>
                  <a:schemeClr val="tx1"/>
                </a:solidFill>
              </a:rPr>
              <a:t>PRESENTED  BY</a:t>
            </a:r>
            <a:br>
              <a:rPr lang="en-US" sz="6000" dirty="0" smtClean="0">
                <a:solidFill>
                  <a:schemeClr val="tx1"/>
                </a:solidFill>
              </a:rPr>
            </a:br>
            <a:r>
              <a:rPr lang="en-US" sz="6000" dirty="0" err="1" smtClean="0">
                <a:solidFill>
                  <a:schemeClr val="tx1"/>
                </a:solidFill>
              </a:rPr>
              <a:t>Alekhya</a:t>
            </a:r>
            <a:r>
              <a:rPr lang="en-US" sz="6000" dirty="0" smtClean="0">
                <a:solidFill>
                  <a:schemeClr val="tx1"/>
                </a:solidFill>
              </a:rPr>
              <a:t>, VIII A</a:t>
            </a:r>
            <a:r>
              <a:rPr lang="en-US" sz="6000" dirty="0" smtClean="0">
                <a:solidFill>
                  <a:schemeClr val="tx1"/>
                </a:solidFill>
              </a:rPr>
              <a:t/>
            </a:r>
            <a:br>
              <a:rPr lang="en-US" sz="6000" dirty="0" smtClean="0">
                <a:solidFill>
                  <a:schemeClr val="tx1"/>
                </a:solidFill>
              </a:rPr>
            </a:br>
            <a:r>
              <a:rPr lang="en-US" sz="6000" dirty="0" smtClean="0">
                <a:solidFill>
                  <a:schemeClr val="tx1"/>
                </a:solidFill>
              </a:rPr>
              <a:t/>
            </a:r>
            <a:br>
              <a:rPr lang="en-US" sz="6000" dirty="0" smtClean="0">
                <a:solidFill>
                  <a:schemeClr val="tx1"/>
                </a:solidFill>
              </a:rPr>
            </a:br>
            <a:r>
              <a:rPr lang="en-US" sz="6000" dirty="0" smtClean="0">
                <a:solidFill>
                  <a:schemeClr val="accent1"/>
                </a:solidFill>
              </a:rPr>
              <a:t>RPVV,  TYAGRAJ</a:t>
            </a:r>
            <a:endParaRPr lang="en-US" sz="6000" b="1" dirty="0">
              <a:solidFill>
                <a:schemeClr val="accent1"/>
              </a:solidFill>
            </a:endParaRPr>
          </a:p>
        </p:txBody>
      </p:sp>
      <p:pic>
        <p:nvPicPr>
          <p:cNvPr id="6" name="zakirhusseinravi.mp3">
            <a:hlinkClick r:id="" action="ppaction://media"/>
          </p:cNvPr>
          <p:cNvPicPr>
            <a:picLocks noRot="1" noChangeAspect="1"/>
          </p:cNvPicPr>
          <p:nvPr>
            <a:audioFile r:link="rId1"/>
          </p:nvPr>
        </p:nvPicPr>
        <p:blipFill>
          <a:blip r:embed="rId4"/>
          <a:stretch>
            <a:fillRect/>
          </a:stretch>
        </p:blipFill>
        <p:spPr>
          <a:xfrm>
            <a:off x="4419600" y="3276600"/>
            <a:ext cx="304800" cy="304800"/>
          </a:xfrm>
          <a:prstGeom prst="rect">
            <a:avLst/>
          </a:prstGeom>
        </p:spPr>
      </p:pic>
    </p:spTree>
  </p:cSld>
  <p:clrMapOvr>
    <a:masterClrMapping/>
  </p:clrMapOvr>
  <p:transition spd="slow" advTm="10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7" presetClass="entr" presetSubtype="0" fill="hold" grpId="0" nodeType="clickEffect">
                                  <p:stCondLst>
                                    <p:cond delay="0"/>
                                  </p:stCondLst>
                                  <p:iterate type="lt">
                                    <p:tmPct val="50000"/>
                                  </p:iterate>
                                  <p:childTnLst>
                                    <p:set>
                                      <p:cBhvr>
                                        <p:cTn id="10" dur="1" fill="hold">
                                          <p:stCondLst>
                                            <p:cond delay="0"/>
                                          </p:stCondLst>
                                        </p:cTn>
                                        <p:tgtEl>
                                          <p:spTgt spid="2"/>
                                        </p:tgtEl>
                                        <p:attrNameLst>
                                          <p:attrName>style.visibility</p:attrName>
                                        </p:attrNameLst>
                                      </p:cBhvr>
                                      <p:to>
                                        <p:strVal val="visible"/>
                                      </p:to>
                                    </p:set>
                                    <p:anim calcmode="discrete" valueType="clr">
                                      <p:cBhvr override="childStyle">
                                        <p:cTn id="11" dur="5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2" dur="500"/>
                                        <p:tgtEl>
                                          <p:spTgt spid="2"/>
                                        </p:tgtEl>
                                        <p:attrNameLst>
                                          <p:attrName>fillcolor</p:attrName>
                                        </p:attrNameLst>
                                      </p:cBhvr>
                                      <p:tavLst>
                                        <p:tav tm="0">
                                          <p:val>
                                            <p:clrVal>
                                              <a:schemeClr val="accent2"/>
                                            </p:clrVal>
                                          </p:val>
                                        </p:tav>
                                        <p:tav tm="50000">
                                          <p:val>
                                            <p:clrVal>
                                              <a:schemeClr val="hlink"/>
                                            </p:clrVal>
                                          </p:val>
                                        </p:tav>
                                      </p:tavLst>
                                    </p:anim>
                                    <p:set>
                                      <p:cBhvr>
                                        <p:cTn id="13" dur="50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14"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063752"/>
          </a:xfrm>
          <a:prstGeom prst="rect">
            <a:avLst/>
          </a:prstGeom>
        </p:spPr>
        <p:txBody>
          <a:bodyPr vert="horz" lIns="91440" tIns="0" rIns="45720" bIns="0" rtlCol="0" anchor="t">
            <a:norm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effectLst/>
                <a:uLnTx/>
                <a:uFillTx/>
                <a:latin typeface="+mj-lt"/>
                <a:ea typeface="+mj-ea"/>
                <a:cs typeface="+mj-cs"/>
              </a:rPr>
              <a:t>KATHAKALI</a:t>
            </a:r>
            <a:endParaRPr kumimoji="0" lang="en-US" sz="6000" b="1" i="0" u="none" strike="noStrike" kern="1200" cap="none" spc="0" normalizeH="0" baseline="0" noProof="0" dirty="0">
              <a:ln>
                <a:noFill/>
              </a:ln>
              <a:effectLst/>
              <a:uLnTx/>
              <a:uFillTx/>
              <a:latin typeface="+mj-lt"/>
              <a:ea typeface="+mj-ea"/>
              <a:cs typeface="+mj-cs"/>
            </a:endParaRPr>
          </a:p>
        </p:txBody>
      </p:sp>
      <p:sp>
        <p:nvSpPr>
          <p:cNvPr id="6145" name="Rectangle 1"/>
          <p:cNvSpPr>
            <a:spLocks noChangeArrowheads="1"/>
          </p:cNvSpPr>
          <p:nvPr/>
        </p:nvSpPr>
        <p:spPr bwMode="auto">
          <a:xfrm>
            <a:off x="4495800" y="1066800"/>
            <a:ext cx="44196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n-US" sz="2000" b="1" i="0" u="none" strike="noStrike" cap="none" normalizeH="0" baseline="0" dirty="0" err="1" smtClean="0">
                <a:ln>
                  <a:noFill/>
                </a:ln>
                <a:solidFill>
                  <a:schemeClr val="accent1">
                    <a:lumMod val="60000"/>
                    <a:lumOff val="40000"/>
                  </a:schemeClr>
                </a:solidFill>
                <a:effectLst/>
                <a:latin typeface="Times New Roman" pitchFamily="18" charset="0"/>
                <a:ea typeface="Times New Roman" pitchFamily="18" charset="0"/>
                <a:cs typeface="Times New Roman" pitchFamily="18" charset="0"/>
              </a:rPr>
              <a:t>Kathakali</a:t>
            </a:r>
            <a:r>
              <a:rPr kumimoji="0" lang="en-US" sz="2000" b="1" i="0" u="none" strike="noStrike" cap="none" normalizeH="0" baseline="0" dirty="0" smtClean="0">
                <a:ln>
                  <a:noFill/>
                </a:ln>
                <a:solidFill>
                  <a:schemeClr val="accent1">
                    <a:lumMod val="60000"/>
                    <a:lumOff val="40000"/>
                  </a:schemeClr>
                </a:solidFill>
                <a:effectLst/>
                <a:latin typeface="Times New Roman" pitchFamily="18" charset="0"/>
                <a:ea typeface="Times New Roman" pitchFamily="18" charset="0"/>
                <a:cs typeface="Times New Roman" pitchFamily="18" charset="0"/>
              </a:rPr>
              <a:t> means a story play or a dance drama and belongs to Kerala in South West India. In </a:t>
            </a:r>
            <a:r>
              <a:rPr kumimoji="0" lang="en-US" sz="2000" b="1" i="0" u="none" strike="noStrike" cap="none" normalizeH="0" baseline="0" dirty="0" err="1" smtClean="0">
                <a:ln>
                  <a:noFill/>
                </a:ln>
                <a:solidFill>
                  <a:schemeClr val="accent1">
                    <a:lumMod val="60000"/>
                    <a:lumOff val="40000"/>
                  </a:schemeClr>
                </a:solidFill>
                <a:effectLst/>
                <a:latin typeface="Times New Roman" pitchFamily="18" charset="0"/>
                <a:ea typeface="Times New Roman" pitchFamily="18" charset="0"/>
                <a:cs typeface="Times New Roman" pitchFamily="18" charset="0"/>
              </a:rPr>
              <a:t>Kathakali</a:t>
            </a:r>
            <a:r>
              <a:rPr kumimoji="0" lang="en-US" sz="2000" b="1" i="0" u="none" strike="noStrike" cap="none" normalizeH="0" baseline="0" dirty="0" smtClean="0">
                <a:ln>
                  <a:noFill/>
                </a:ln>
                <a:solidFill>
                  <a:schemeClr val="accent1">
                    <a:lumMod val="60000"/>
                    <a:lumOff val="40000"/>
                  </a:schemeClr>
                </a:solidFill>
                <a:effectLst/>
                <a:latin typeface="Times New Roman" pitchFamily="18" charset="0"/>
                <a:ea typeface="Times New Roman" pitchFamily="18" charset="0"/>
                <a:cs typeface="Times New Roman" pitchFamily="18" charset="0"/>
              </a:rPr>
              <a:t>, actors depict characters from the epics Ramayana and Mahabharata. It is an extremely </a:t>
            </a:r>
            <a:r>
              <a:rPr kumimoji="0" lang="en-US" sz="2000" b="1" i="0" u="none" strike="noStrike" cap="none" normalizeH="0" baseline="0" dirty="0" err="1" smtClean="0">
                <a:ln>
                  <a:noFill/>
                </a:ln>
                <a:solidFill>
                  <a:schemeClr val="accent1">
                    <a:lumMod val="60000"/>
                    <a:lumOff val="40000"/>
                  </a:schemeClr>
                </a:solidFill>
                <a:effectLst/>
                <a:latin typeface="Times New Roman" pitchFamily="18" charset="0"/>
                <a:ea typeface="Times New Roman" pitchFamily="18" charset="0"/>
                <a:cs typeface="Times New Roman" pitchFamily="18" charset="0"/>
              </a:rPr>
              <a:t>colourful</a:t>
            </a:r>
            <a:r>
              <a:rPr kumimoji="0" lang="en-US" sz="2000" b="1" i="0" u="none" strike="noStrike" cap="none" normalizeH="0" dirty="0" smtClean="0">
                <a:ln>
                  <a:noFill/>
                </a:ln>
                <a:solidFill>
                  <a:schemeClr val="accent1">
                    <a:lumMod val="60000"/>
                    <a:lumOff val="40000"/>
                  </a:schemeClr>
                </a:solidFill>
                <a:effectLst/>
                <a:latin typeface="Times New Roman" pitchFamily="18" charset="0"/>
                <a:ea typeface="Times New Roman" pitchFamily="18" charset="0"/>
                <a:cs typeface="Times New Roman" pitchFamily="18" charset="0"/>
              </a:rPr>
              <a:t> </a:t>
            </a:r>
            <a:r>
              <a:rPr kumimoji="0" lang="en-US" sz="2000" b="1" i="0" u="none" strike="noStrike" cap="none" normalizeH="0" baseline="0" dirty="0" smtClean="0">
                <a:ln>
                  <a:noFill/>
                </a:ln>
                <a:solidFill>
                  <a:schemeClr val="accent1">
                    <a:lumMod val="60000"/>
                    <a:lumOff val="40000"/>
                  </a:schemeClr>
                </a:solidFill>
                <a:effectLst/>
                <a:latin typeface="Times New Roman" pitchFamily="18" charset="0"/>
                <a:ea typeface="Times New Roman" pitchFamily="18" charset="0"/>
                <a:cs typeface="Times New Roman" pitchFamily="18" charset="0"/>
              </a:rPr>
              <a:t>dance </a:t>
            </a:r>
            <a:r>
              <a:rPr lang="en-US" sz="2000" b="1" dirty="0" smtClean="0">
                <a:solidFill>
                  <a:schemeClr val="accent1">
                    <a:lumMod val="60000"/>
                    <a:lumOff val="40000"/>
                  </a:schemeClr>
                </a:solidFill>
                <a:latin typeface="Times New Roman" pitchFamily="18" charset="0"/>
                <a:cs typeface="Times New Roman" pitchFamily="18" charset="0"/>
              </a:rPr>
              <a:t>depicting the victory of truth over falsehood.</a:t>
            </a:r>
          </a:p>
          <a:p>
            <a:pPr lvl="0" algn="just" fontAlgn="base">
              <a:spcBef>
                <a:spcPct val="0"/>
              </a:spcBef>
              <a:spcAft>
                <a:spcPct val="0"/>
              </a:spcAft>
            </a:pPr>
            <a:endParaRPr kumimoji="0" lang="en-US" sz="2000" b="1" i="0" u="none" strike="noStrike" cap="none" normalizeH="0" baseline="0" dirty="0" smtClean="0">
              <a:ln>
                <a:noFill/>
              </a:ln>
              <a:solidFill>
                <a:schemeClr val="accent1">
                  <a:lumMod val="60000"/>
                  <a:lumOff val="40000"/>
                </a:schemeClr>
              </a:solidFill>
              <a:effectLst/>
              <a:latin typeface="Times New Roman" pitchFamily="18" charset="0"/>
              <a:ea typeface="Times New Roman" pitchFamily="18" charset="0"/>
              <a:cs typeface="Times New Roman" pitchFamily="18" charset="0"/>
            </a:endParaRPr>
          </a:p>
          <a:p>
            <a:pPr lvl="0" algn="just" fontAlgn="base">
              <a:spcBef>
                <a:spcPct val="0"/>
              </a:spcBef>
              <a:spcAft>
                <a:spcPct val="0"/>
              </a:spcAft>
            </a:pPr>
            <a:endParaRPr kumimoji="0" lang="en-US" sz="2000" b="1" i="0" u="none" strike="noStrike" cap="none" normalizeH="0" baseline="0" dirty="0" smtClean="0">
              <a:ln>
                <a:noFill/>
              </a:ln>
              <a:solidFill>
                <a:schemeClr val="accent1">
                  <a:lumMod val="60000"/>
                  <a:lumOff val="40000"/>
                </a:schemeClr>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1">
                    <a:lumMod val="60000"/>
                    <a:lumOff val="40000"/>
                  </a:schemeClr>
                </a:solidFill>
                <a:effectLst/>
                <a:latin typeface="Times New Roman" pitchFamily="18" charset="0"/>
                <a:ea typeface="Times New Roman" pitchFamily="18" charset="0"/>
                <a:cs typeface="Times New Roman" pitchFamily="18" charset="0"/>
              </a:rPr>
              <a:t>The dancers wear elaborate costumes, ornaments and crowns. They use a symbolic makeup to portray roles which are character-types and </a:t>
            </a:r>
            <a:r>
              <a:rPr kumimoji="0" lang="en-US" sz="2000" b="1" i="0" u="none" strike="noStrike" cap="none" normalizeH="0" baseline="0" dirty="0" smtClean="0">
                <a:ln>
                  <a:noFill/>
                </a:ln>
                <a:solidFill>
                  <a:schemeClr val="accent1"/>
                </a:solidFill>
                <a:effectLst/>
                <a:latin typeface="Times New Roman" pitchFamily="18" charset="0"/>
                <a:ea typeface="Times New Roman" pitchFamily="18" charset="0"/>
                <a:cs typeface="Times New Roman" pitchFamily="18" charset="0"/>
              </a:rPr>
              <a:t>represent various qualities - human, godlike, demonic, etc. In </a:t>
            </a:r>
            <a:r>
              <a:rPr kumimoji="0" lang="en-US" sz="2000" b="1" i="0" u="none" strike="noStrike" cap="none" normalizeH="0" baseline="0" dirty="0" err="1" smtClean="0">
                <a:ln>
                  <a:noFill/>
                </a:ln>
                <a:solidFill>
                  <a:schemeClr val="accent1"/>
                </a:solidFill>
                <a:effectLst/>
                <a:latin typeface="Times New Roman" pitchFamily="18" charset="0"/>
                <a:ea typeface="Times New Roman" pitchFamily="18" charset="0"/>
                <a:cs typeface="Times New Roman" pitchFamily="18" charset="0"/>
              </a:rPr>
              <a:t>Kathakali</a:t>
            </a:r>
            <a:r>
              <a:rPr kumimoji="0" lang="en-US" sz="2000" b="1" i="0" u="none" strike="noStrike" cap="none" normalizeH="0" baseline="0" dirty="0" smtClean="0">
                <a:ln>
                  <a:noFill/>
                </a:ln>
                <a:solidFill>
                  <a:schemeClr val="accent1"/>
                </a:solidFill>
                <a:effectLst/>
                <a:latin typeface="Times New Roman" pitchFamily="18" charset="0"/>
                <a:ea typeface="Times New Roman" pitchFamily="18" charset="0"/>
                <a:cs typeface="Times New Roman" pitchFamily="18" charset="0"/>
              </a:rPr>
              <a:t>, characters never speak. They use  hand-gestures and facial expression to narrate the drama. </a:t>
            </a:r>
            <a:endParaRPr kumimoji="0" lang="en-US" sz="2000" b="1" i="0" u="none" strike="noStrike" cap="none" normalizeH="0" baseline="0" dirty="0" smtClean="0">
              <a:ln>
                <a:noFill/>
              </a:ln>
              <a:solidFill>
                <a:schemeClr val="accent1"/>
              </a:solidFill>
              <a:effectLst/>
              <a:latin typeface="Times New Roman" pitchFamily="18" charset="0"/>
              <a:cs typeface="Times New Roman" pitchFamily="18" charset="0"/>
            </a:endParaRPr>
          </a:p>
        </p:txBody>
      </p:sp>
      <p:pic>
        <p:nvPicPr>
          <p:cNvPr id="2" name="Picture 2"/>
          <p:cNvPicPr>
            <a:picLocks noChangeAspect="1" noChangeArrowheads="1"/>
          </p:cNvPicPr>
          <p:nvPr/>
        </p:nvPicPr>
        <p:blipFill>
          <a:blip r:embed="rId2"/>
          <a:srcRect/>
          <a:stretch>
            <a:fillRect/>
          </a:stretch>
        </p:blipFill>
        <p:spPr bwMode="auto">
          <a:xfrm>
            <a:off x="0" y="914400"/>
            <a:ext cx="4343400" cy="5943600"/>
          </a:xfrm>
          <a:prstGeom prst="rect">
            <a:avLst/>
          </a:prstGeom>
          <a:noFill/>
          <a:ln w="9525">
            <a:noFill/>
            <a:miter lim="800000"/>
            <a:headEnd/>
            <a:tailEnd/>
          </a:ln>
          <a:effectLst/>
        </p:spPr>
      </p:pic>
    </p:spTree>
  </p:cSld>
  <p:clrMapOvr>
    <a:masterClrMapping/>
  </p:clrMapOvr>
  <p:transition spd="slow" advTm="10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7" dur="50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9" dur="500"/>
                                        <p:tgtEl>
                                          <p:spTgt spid="6">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6145">
                                            <p:txEl>
                                              <p:pRg st="0" end="0"/>
                                            </p:txEl>
                                          </p:spTgt>
                                        </p:tgtEl>
                                        <p:attrNameLst>
                                          <p:attrName>style.visibility</p:attrName>
                                        </p:attrNameLst>
                                      </p:cBhvr>
                                      <p:to>
                                        <p:strVal val="visible"/>
                                      </p:to>
                                    </p:set>
                                    <p:anim calcmode="discrete" valueType="clr">
                                      <p:cBhvr override="childStyle">
                                        <p:cTn id="14" dur="500"/>
                                        <p:tgtEl>
                                          <p:spTgt spid="614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500"/>
                                        <p:tgtEl>
                                          <p:spTgt spid="6145">
                                            <p:txEl>
                                              <p:pRg st="0" end="0"/>
                                            </p:txEl>
                                          </p:spTgt>
                                        </p:tgtEl>
                                        <p:attrNameLst>
                                          <p:attrName>fillcolor</p:attrName>
                                        </p:attrNameLst>
                                      </p:cBhvr>
                                      <p:tavLst>
                                        <p:tav tm="0">
                                          <p:val>
                                            <p:clrVal>
                                              <a:schemeClr val="accent2"/>
                                            </p:clrVal>
                                          </p:val>
                                        </p:tav>
                                        <p:tav tm="50000">
                                          <p:val>
                                            <p:clrVal>
                                              <a:schemeClr val="hlink"/>
                                            </p:clrVal>
                                          </p:val>
                                        </p:tav>
                                      </p:tavLst>
                                    </p:anim>
                                    <p:set>
                                      <p:cBhvr>
                                        <p:cTn id="16" dur="500"/>
                                        <p:tgtEl>
                                          <p:spTgt spid="6145">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heel(4)">
                                      <p:cBhvr>
                                        <p:cTn id="21" dur="5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edge">
                                      <p:cBhvr>
                                        <p:cTn id="26"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063752"/>
          </a:xfrm>
        </p:spPr>
        <p:txBody>
          <a:bodyPr>
            <a:normAutofit/>
          </a:bodyPr>
          <a:lstStyle/>
          <a:p>
            <a:pPr algn="ctr"/>
            <a:r>
              <a:rPr lang="en-US" sz="6000" dirty="0" smtClean="0">
                <a:solidFill>
                  <a:schemeClr val="tx1"/>
                </a:solidFill>
              </a:rPr>
              <a:t>MANIPURI</a:t>
            </a:r>
            <a:endParaRPr lang="en-US" sz="6000" b="1" dirty="0">
              <a:solidFill>
                <a:schemeClr val="tx1"/>
              </a:solidFill>
            </a:endParaRPr>
          </a:p>
        </p:txBody>
      </p:sp>
      <p:sp>
        <p:nvSpPr>
          <p:cNvPr id="1025" name="Rectangle 1"/>
          <p:cNvSpPr>
            <a:spLocks noChangeArrowheads="1"/>
          </p:cNvSpPr>
          <p:nvPr/>
        </p:nvSpPr>
        <p:spPr bwMode="auto">
          <a:xfrm>
            <a:off x="4114800" y="1752600"/>
            <a:ext cx="50292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sz="2400" b="1" dirty="0" smtClean="0">
                <a:solidFill>
                  <a:schemeClr val="accent1">
                    <a:lumMod val="60000"/>
                    <a:lumOff val="40000"/>
                  </a:schemeClr>
                </a:solidFill>
                <a:latin typeface="Times New Roman" pitchFamily="18" charset="0"/>
                <a:cs typeface="Times New Roman" pitchFamily="18" charset="0"/>
              </a:rPr>
              <a:t>Manipuri is the classical dance from the Manipur region in the north-east. Manipuri is different in many ways from the other dance forms in India. The body moves with slow, sinuous grace and the undulating arm movements flow into the fingers. The dance form evolved in the 18</a:t>
            </a:r>
            <a:r>
              <a:rPr lang="en-US" sz="2400" b="1" baseline="30000" dirty="0" smtClean="0">
                <a:solidFill>
                  <a:schemeClr val="accent1">
                    <a:lumMod val="60000"/>
                    <a:lumOff val="40000"/>
                  </a:schemeClr>
                </a:solidFill>
                <a:latin typeface="Times New Roman" pitchFamily="18" charset="0"/>
                <a:cs typeface="Times New Roman" pitchFamily="18" charset="0"/>
              </a:rPr>
              <a:t>th</a:t>
            </a:r>
            <a:r>
              <a:rPr lang="en-US" sz="2400" b="1" dirty="0" smtClean="0">
                <a:solidFill>
                  <a:schemeClr val="accent1">
                    <a:lumMod val="60000"/>
                    <a:lumOff val="40000"/>
                  </a:schemeClr>
                </a:solidFill>
                <a:latin typeface="Times New Roman" pitchFamily="18" charset="0"/>
                <a:cs typeface="Times New Roman" pitchFamily="18" charset="0"/>
              </a:rPr>
              <a:t> century. </a:t>
            </a:r>
            <a:r>
              <a:rPr lang="en-US" sz="2400" b="1" dirty="0" smtClean="0">
                <a:solidFill>
                  <a:schemeClr val="accent1">
                    <a:lumMod val="60000"/>
                    <a:lumOff val="40000"/>
                  </a:schemeClr>
                </a:solidFill>
                <a:latin typeface="Times New Roman" pitchFamily="18" charset="0"/>
                <a:ea typeface="Times New Roman" pitchFamily="18" charset="0"/>
                <a:cs typeface="Times New Roman" pitchFamily="18" charset="0"/>
              </a:rPr>
              <a:t>This dance style consists of </a:t>
            </a:r>
            <a:r>
              <a:rPr lang="en-US" sz="2400" b="1" dirty="0" smtClean="0">
                <a:solidFill>
                  <a:schemeClr val="accent1"/>
                </a:solidFill>
                <a:latin typeface="Times New Roman" pitchFamily="18" charset="0"/>
                <a:ea typeface="Times New Roman" pitchFamily="18" charset="0"/>
                <a:cs typeface="Times New Roman" pitchFamily="18" charset="0"/>
              </a:rPr>
              <a:t>circular movement. In ancient texts it has been compared to the movement of the planets around the sun. </a:t>
            </a:r>
          </a:p>
          <a:p>
            <a:pPr algn="just" eaLnBrk="0" fontAlgn="base" hangingPunct="0">
              <a:spcBef>
                <a:spcPct val="0"/>
              </a:spcBef>
              <a:spcAft>
                <a:spcPct val="0"/>
              </a:spcAft>
            </a:pPr>
            <a:endParaRPr lang="en-US" sz="2400" b="1" dirty="0" smtClean="0">
              <a:solidFill>
                <a:schemeClr val="accent1">
                  <a:lumMod val="40000"/>
                  <a:lumOff val="60000"/>
                </a:schemeClr>
              </a:solidFill>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accent1">
                  <a:lumMod val="40000"/>
                  <a:lumOff val="60000"/>
                </a:schemeClr>
              </a:solidFill>
              <a:effectLst/>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0" y="1219200"/>
            <a:ext cx="4038600" cy="5638800"/>
          </a:xfrm>
          <a:prstGeom prst="rect">
            <a:avLst/>
          </a:prstGeom>
          <a:noFill/>
          <a:ln w="9525">
            <a:noFill/>
            <a:miter lim="800000"/>
            <a:headEnd/>
            <a:tailEnd/>
          </a:ln>
          <a:effectLst/>
        </p:spPr>
      </p:pic>
    </p:spTree>
  </p:cSld>
  <p:clrMapOvr>
    <a:masterClrMapping/>
  </p:clrMapOvr>
  <p:transition spd="slow" advTm="10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5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2"/>
                                        </p:tgtEl>
                                        <p:attrNameLst>
                                          <p:attrName>fillcolor</p:attrName>
                                        </p:attrNameLst>
                                      </p:cBhvr>
                                      <p:tavLst>
                                        <p:tav tm="0">
                                          <p:val>
                                            <p:clrVal>
                                              <a:schemeClr val="accent2"/>
                                            </p:clrVal>
                                          </p:val>
                                        </p:tav>
                                        <p:tav tm="50000">
                                          <p:val>
                                            <p:clrVal>
                                              <a:schemeClr val="hlink"/>
                                            </p:clrVal>
                                          </p:val>
                                        </p:tav>
                                      </p:tavLst>
                                    </p:anim>
                                    <p:set>
                                      <p:cBhvr>
                                        <p:cTn id="9" dur="50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025"/>
                                        </p:tgtEl>
                                        <p:attrNameLst>
                                          <p:attrName>style.visibility</p:attrName>
                                        </p:attrNameLst>
                                      </p:cBhvr>
                                      <p:to>
                                        <p:strVal val="visible"/>
                                      </p:to>
                                    </p:set>
                                    <p:anim calcmode="discrete" valueType="clr">
                                      <p:cBhvr override="childStyle">
                                        <p:cTn id="14" dur="500"/>
                                        <p:tgtEl>
                                          <p:spTgt spid="1025"/>
                                        </p:tgtEl>
                                        <p:attrNameLst>
                                          <p:attrName>style.color</p:attrName>
                                        </p:attrNameLst>
                                      </p:cBhvr>
                                      <p:tavLst>
                                        <p:tav tm="0">
                                          <p:val>
                                            <p:clrVal>
                                              <a:schemeClr val="accent2"/>
                                            </p:clrVal>
                                          </p:val>
                                        </p:tav>
                                        <p:tav tm="50000">
                                          <p:val>
                                            <p:clrVal>
                                              <a:schemeClr val="hlink"/>
                                            </p:clrVal>
                                          </p:val>
                                        </p:tav>
                                      </p:tavLst>
                                    </p:anim>
                                    <p:anim calcmode="discrete" valueType="clr">
                                      <p:cBhvr>
                                        <p:cTn id="15" dur="500"/>
                                        <p:tgtEl>
                                          <p:spTgt spid="1025"/>
                                        </p:tgtEl>
                                        <p:attrNameLst>
                                          <p:attrName>fillcolor</p:attrName>
                                        </p:attrNameLst>
                                      </p:cBhvr>
                                      <p:tavLst>
                                        <p:tav tm="0">
                                          <p:val>
                                            <p:clrVal>
                                              <a:schemeClr val="accent2"/>
                                            </p:clrVal>
                                          </p:val>
                                        </p:tav>
                                        <p:tav tm="50000">
                                          <p:val>
                                            <p:clrVal>
                                              <a:schemeClr val="hlink"/>
                                            </p:clrVal>
                                          </p:val>
                                        </p:tav>
                                      </p:tavLst>
                                    </p:anim>
                                    <p:set>
                                      <p:cBhvr>
                                        <p:cTn id="16" dur="500"/>
                                        <p:tgtEl>
                                          <p:spTgt spid="1025"/>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additive="base">
                                        <p:cTn id="21" dur="5000" fill="hold"/>
                                        <p:tgtEl>
                                          <p:spTgt spid="1026"/>
                                        </p:tgtEl>
                                        <p:attrNameLst>
                                          <p:attrName>ppt_x</p:attrName>
                                        </p:attrNameLst>
                                      </p:cBhvr>
                                      <p:tavLst>
                                        <p:tav tm="0">
                                          <p:val>
                                            <p:strVal val="#ppt_x"/>
                                          </p:val>
                                        </p:tav>
                                        <p:tav tm="100000">
                                          <p:val>
                                            <p:strVal val="#ppt_x"/>
                                          </p:val>
                                        </p:tav>
                                      </p:tavLst>
                                    </p:anim>
                                    <p:anim calcmode="lin" valueType="num">
                                      <p:cBhvr additive="base">
                                        <p:cTn id="22" dur="50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wedge">
                                      <p:cBhvr>
                                        <p:cTn id="27" dur="5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063752"/>
          </a:xfrm>
        </p:spPr>
        <p:txBody>
          <a:bodyPr>
            <a:normAutofit/>
          </a:bodyPr>
          <a:lstStyle/>
          <a:p>
            <a:pPr algn="ctr"/>
            <a:r>
              <a:rPr lang="en-US" sz="6000" dirty="0" smtClean="0">
                <a:solidFill>
                  <a:schemeClr val="tx1"/>
                </a:solidFill>
              </a:rPr>
              <a:t>SATTRIYA </a:t>
            </a:r>
            <a:r>
              <a:rPr lang="en-US" sz="6000" i="1" dirty="0" smtClean="0">
                <a:solidFill>
                  <a:schemeClr val="tx1"/>
                </a:solidFill>
              </a:rPr>
              <a:t> </a:t>
            </a:r>
            <a:r>
              <a:rPr lang="en-US" sz="6000" dirty="0" smtClean="0">
                <a:solidFill>
                  <a:schemeClr val="tx1"/>
                </a:solidFill>
              </a:rPr>
              <a:t>NRITYA</a:t>
            </a:r>
            <a:endParaRPr lang="en-US" sz="6000" dirty="0">
              <a:solidFill>
                <a:schemeClr val="tx1"/>
              </a:solidFill>
            </a:endParaRPr>
          </a:p>
        </p:txBody>
      </p:sp>
      <p:sp>
        <p:nvSpPr>
          <p:cNvPr id="4097" name="Rectangle 1"/>
          <p:cNvSpPr>
            <a:spLocks noChangeArrowheads="1"/>
          </p:cNvSpPr>
          <p:nvPr/>
        </p:nvSpPr>
        <p:spPr bwMode="auto">
          <a:xfrm>
            <a:off x="4495800" y="990600"/>
            <a:ext cx="46482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n-US" sz="2400" b="1" i="0" u="none" strike="noStrike" cap="none" normalizeH="0" baseline="0" dirty="0" smtClean="0">
                <a:ln>
                  <a:noFill/>
                </a:ln>
                <a:solidFill>
                  <a:schemeClr val="accent1">
                    <a:lumMod val="40000"/>
                    <a:lumOff val="60000"/>
                  </a:schemeClr>
                </a:solidFill>
                <a:effectLst/>
                <a:latin typeface="Times New Roman" pitchFamily="18" charset="0"/>
                <a:ea typeface="Times New Roman" pitchFamily="18" charset="0"/>
                <a:cs typeface="Times New Roman" pitchFamily="18" charset="0"/>
              </a:rPr>
              <a:t>The core of </a:t>
            </a:r>
            <a:r>
              <a:rPr kumimoji="0" lang="en-US" sz="2400" b="1" u="none" strike="noStrike" cap="none" normalizeH="0" baseline="0" dirty="0" err="1" smtClean="0">
                <a:ln>
                  <a:noFill/>
                </a:ln>
                <a:solidFill>
                  <a:schemeClr val="accent1">
                    <a:lumMod val="40000"/>
                    <a:lumOff val="60000"/>
                  </a:schemeClr>
                </a:solidFill>
                <a:effectLst/>
                <a:latin typeface="Times New Roman" pitchFamily="18" charset="0"/>
                <a:ea typeface="Times New Roman" pitchFamily="18" charset="0"/>
                <a:cs typeface="Times New Roman" pitchFamily="18" charset="0"/>
              </a:rPr>
              <a:t>Sattriya</a:t>
            </a:r>
            <a:r>
              <a:rPr kumimoji="0" lang="en-US" sz="2400" b="1" u="none" strike="noStrike" cap="none" normalizeH="0" baseline="0" dirty="0" smtClean="0">
                <a:ln>
                  <a:noFill/>
                </a:ln>
                <a:solidFill>
                  <a:schemeClr val="accent1">
                    <a:lumMod val="40000"/>
                    <a:lumOff val="60000"/>
                  </a:schemeClr>
                </a:solidFill>
                <a:effectLst/>
                <a:latin typeface="Times New Roman" pitchFamily="18" charset="0"/>
                <a:ea typeface="Times New Roman" pitchFamily="18" charset="0"/>
                <a:cs typeface="Times New Roman" pitchFamily="18" charset="0"/>
              </a:rPr>
              <a:t> </a:t>
            </a:r>
            <a:r>
              <a:rPr kumimoji="0" lang="en-US" sz="2400" b="1" u="none" strike="noStrike" cap="none" normalizeH="0" baseline="0" dirty="0" err="1" smtClean="0">
                <a:ln>
                  <a:noFill/>
                </a:ln>
                <a:solidFill>
                  <a:schemeClr val="accent1">
                    <a:lumMod val="40000"/>
                    <a:lumOff val="60000"/>
                  </a:schemeClr>
                </a:solidFill>
                <a:effectLst/>
                <a:latin typeface="Times New Roman" pitchFamily="18" charset="0"/>
                <a:ea typeface="Times New Roman" pitchFamily="18" charset="0"/>
                <a:cs typeface="Times New Roman" pitchFamily="18" charset="0"/>
              </a:rPr>
              <a:t>Nritya</a:t>
            </a:r>
            <a:r>
              <a:rPr kumimoji="0" lang="en-US" sz="2400" b="1" u="none" strike="noStrike" cap="none" normalizeH="0" baseline="0" dirty="0" smtClean="0">
                <a:ln>
                  <a:noFill/>
                </a:ln>
                <a:solidFill>
                  <a:schemeClr val="accent1">
                    <a:lumMod val="40000"/>
                    <a:lumOff val="60000"/>
                  </a:schemeClr>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chemeClr val="accent1">
                    <a:lumMod val="40000"/>
                    <a:lumOff val="60000"/>
                  </a:schemeClr>
                </a:solidFill>
                <a:effectLst/>
                <a:latin typeface="Times New Roman" pitchFamily="18" charset="0"/>
                <a:ea typeface="Times New Roman" pitchFamily="18" charset="0"/>
                <a:cs typeface="Times New Roman" pitchFamily="18" charset="0"/>
              </a:rPr>
              <a:t>is usually mythological stories. Traditionally, </a:t>
            </a:r>
            <a:r>
              <a:rPr kumimoji="0" lang="en-US" sz="2400" b="1" u="none" strike="noStrike" cap="none" normalizeH="0" baseline="0" dirty="0" err="1" smtClean="0">
                <a:ln>
                  <a:noFill/>
                </a:ln>
                <a:solidFill>
                  <a:schemeClr val="accent1">
                    <a:lumMod val="40000"/>
                    <a:lumOff val="60000"/>
                  </a:schemeClr>
                </a:solidFill>
                <a:effectLst/>
                <a:latin typeface="Times New Roman" pitchFamily="18" charset="0"/>
                <a:ea typeface="Times New Roman" pitchFamily="18" charset="0"/>
                <a:cs typeface="Times New Roman" pitchFamily="18" charset="0"/>
              </a:rPr>
              <a:t>Sattriya</a:t>
            </a:r>
            <a:r>
              <a:rPr kumimoji="0" lang="en-US" sz="2400" b="1" i="0" u="none" strike="noStrike" cap="none" normalizeH="0" baseline="0" dirty="0" smtClean="0">
                <a:ln>
                  <a:noFill/>
                </a:ln>
                <a:solidFill>
                  <a:schemeClr val="accent1">
                    <a:lumMod val="40000"/>
                    <a:lumOff val="60000"/>
                  </a:schemeClr>
                </a:solidFill>
                <a:effectLst/>
                <a:latin typeface="Times New Roman" pitchFamily="18" charset="0"/>
                <a:ea typeface="Times New Roman" pitchFamily="18" charset="0"/>
                <a:cs typeface="Times New Roman" pitchFamily="18" charset="0"/>
              </a:rPr>
              <a:t> was performed only by male monks in monasteries as a part of their daily rituals or during festivals. Today, </a:t>
            </a:r>
            <a:r>
              <a:rPr kumimoji="0" lang="en-US" sz="2400" b="1" u="none" strike="noStrike" cap="none" normalizeH="0" baseline="0" dirty="0" err="1" smtClean="0">
                <a:ln>
                  <a:noFill/>
                </a:ln>
                <a:solidFill>
                  <a:schemeClr val="accent1">
                    <a:lumMod val="40000"/>
                    <a:lumOff val="60000"/>
                  </a:schemeClr>
                </a:solidFill>
                <a:effectLst/>
                <a:latin typeface="Times New Roman" pitchFamily="18" charset="0"/>
                <a:ea typeface="Times New Roman" pitchFamily="18" charset="0"/>
                <a:cs typeface="Times New Roman" pitchFamily="18" charset="0"/>
              </a:rPr>
              <a:t>Sattriya</a:t>
            </a:r>
            <a:r>
              <a:rPr kumimoji="0" lang="en-US" sz="2400" b="1" i="1" u="none" strike="noStrike" cap="none" normalizeH="0" baseline="0" dirty="0" smtClean="0">
                <a:ln>
                  <a:noFill/>
                </a:ln>
                <a:solidFill>
                  <a:schemeClr val="accent1">
                    <a:lumMod val="40000"/>
                    <a:lumOff val="60000"/>
                  </a:schemeClr>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chemeClr val="accent1">
                    <a:lumMod val="40000"/>
                    <a:lumOff val="60000"/>
                  </a:schemeClr>
                </a:solidFill>
                <a:effectLst/>
                <a:latin typeface="Times New Roman" pitchFamily="18" charset="0"/>
                <a:ea typeface="Times New Roman" pitchFamily="18" charset="0"/>
                <a:cs typeface="Times New Roman" pitchFamily="18" charset="0"/>
              </a:rPr>
              <a:t>is also performed on stage by men and women who are not members of the </a:t>
            </a:r>
            <a:r>
              <a:rPr kumimoji="0" lang="en-US" sz="2400" b="1" u="none" strike="noStrike" cap="none" normalizeH="0" baseline="0" dirty="0" smtClean="0">
                <a:ln>
                  <a:noFill/>
                </a:ln>
                <a:solidFill>
                  <a:schemeClr val="accent1">
                    <a:lumMod val="40000"/>
                    <a:lumOff val="60000"/>
                  </a:schemeClr>
                </a:solidFill>
                <a:effectLst/>
                <a:latin typeface="Times New Roman" pitchFamily="18" charset="0"/>
                <a:ea typeface="Times New Roman" pitchFamily="18" charset="0"/>
                <a:cs typeface="Times New Roman" pitchFamily="18" charset="0"/>
              </a:rPr>
              <a:t>monasteries </a:t>
            </a:r>
            <a:r>
              <a:rPr kumimoji="0" lang="en-US" sz="2400" b="1" i="0" u="none" strike="noStrike" cap="none" normalizeH="0" baseline="0" dirty="0" smtClean="0">
                <a:ln>
                  <a:noFill/>
                </a:ln>
                <a:solidFill>
                  <a:schemeClr val="accent1">
                    <a:lumMod val="40000"/>
                    <a:lumOff val="60000"/>
                  </a:schemeClr>
                </a:solidFill>
                <a:effectLst/>
                <a:latin typeface="Times New Roman" pitchFamily="18" charset="0"/>
                <a:ea typeface="Times New Roman" pitchFamily="18" charset="0"/>
                <a:cs typeface="Times New Roman" pitchFamily="18" charset="0"/>
              </a:rPr>
              <a:t>on themes not merely mythological. This dance </a:t>
            </a:r>
            <a:r>
              <a:rPr kumimoji="0" lang="en-US" sz="2400" b="1" i="0" u="none" strike="noStrike" cap="none" normalizeH="0" baseline="0" dirty="0" smtClean="0">
                <a:ln>
                  <a:noFill/>
                </a:ln>
                <a:solidFill>
                  <a:schemeClr val="accent1"/>
                </a:solidFill>
                <a:effectLst/>
                <a:latin typeface="Times New Roman" pitchFamily="18" charset="0"/>
                <a:ea typeface="Times New Roman" pitchFamily="18" charset="0"/>
                <a:cs typeface="Times New Roman" pitchFamily="18" charset="0"/>
              </a:rPr>
              <a:t>encompasses the principles mentioned in </a:t>
            </a:r>
            <a:r>
              <a:rPr kumimoji="0" lang="en-US" sz="2400" b="1" i="0" u="none" strike="noStrike" cap="none" normalizeH="0" baseline="0" dirty="0" err="1" smtClean="0">
                <a:ln>
                  <a:noFill/>
                </a:ln>
                <a:solidFill>
                  <a:schemeClr val="accent1"/>
                </a:solidFill>
                <a:effectLst/>
                <a:latin typeface="Times New Roman" pitchFamily="18" charset="0"/>
                <a:ea typeface="Times New Roman" pitchFamily="18" charset="0"/>
                <a:cs typeface="Times New Roman" pitchFamily="18" charset="0"/>
              </a:rPr>
              <a:t>Natyashastra</a:t>
            </a:r>
            <a:r>
              <a:rPr kumimoji="0" lang="en-US" sz="2400" b="1" i="0" u="none" strike="noStrike" cap="none" normalizeH="0" baseline="0" dirty="0" smtClean="0">
                <a:ln>
                  <a:noFill/>
                </a:ln>
                <a:solidFill>
                  <a:schemeClr val="accent1"/>
                </a:solidFill>
                <a:effectLst/>
                <a:latin typeface="Times New Roman" pitchFamily="18" charset="0"/>
                <a:ea typeface="Times New Roman" pitchFamily="18" charset="0"/>
                <a:cs typeface="Times New Roman" pitchFamily="18" charset="0"/>
              </a:rPr>
              <a:t> -  aspects of </a:t>
            </a:r>
            <a:r>
              <a:rPr kumimoji="0" lang="en-US" sz="2400" b="1" i="0" u="none" strike="noStrike" cap="none" normalizeH="0" baseline="0" dirty="0" err="1" smtClean="0">
                <a:ln>
                  <a:noFill/>
                </a:ln>
                <a:solidFill>
                  <a:schemeClr val="accent1"/>
                </a:solidFill>
                <a:effectLst/>
                <a:latin typeface="Times New Roman" pitchFamily="18" charset="0"/>
                <a:ea typeface="Times New Roman" pitchFamily="18" charset="0"/>
                <a:cs typeface="Times New Roman" pitchFamily="18" charset="0"/>
              </a:rPr>
              <a:t>nritta</a:t>
            </a:r>
            <a:r>
              <a:rPr kumimoji="0" lang="en-US" sz="2400" b="1" i="0" u="none" strike="noStrike" cap="none" normalizeH="0" baseline="0" dirty="0" smtClean="0">
                <a:ln>
                  <a:noFill/>
                </a:ln>
                <a:solidFill>
                  <a:schemeClr val="accent1"/>
                </a:solidFill>
                <a:effectLst/>
                <a:latin typeface="Times New Roman" pitchFamily="18" charset="0"/>
                <a:ea typeface="Times New Roman" pitchFamily="18" charset="0"/>
                <a:cs typeface="Times New Roman" pitchFamily="18" charset="0"/>
              </a:rPr>
              <a:t> (pure dance), </a:t>
            </a:r>
            <a:r>
              <a:rPr kumimoji="0" lang="en-US" sz="2400" b="1" i="0" u="none" strike="noStrike" cap="none" normalizeH="0" baseline="0" dirty="0" err="1" smtClean="0">
                <a:ln>
                  <a:noFill/>
                </a:ln>
                <a:solidFill>
                  <a:schemeClr val="accent1"/>
                </a:solidFill>
                <a:effectLst/>
                <a:latin typeface="Times New Roman" pitchFamily="18" charset="0"/>
                <a:ea typeface="Times New Roman" pitchFamily="18" charset="0"/>
                <a:cs typeface="Times New Roman" pitchFamily="18" charset="0"/>
              </a:rPr>
              <a:t>nrtya</a:t>
            </a:r>
            <a:r>
              <a:rPr kumimoji="0" lang="en-US" sz="2400" b="1" i="0" u="none" strike="noStrike" cap="none" normalizeH="0" baseline="0" dirty="0" smtClean="0">
                <a:ln>
                  <a:noFill/>
                </a:ln>
                <a:solidFill>
                  <a:schemeClr val="accent1"/>
                </a:solidFill>
                <a:effectLst/>
                <a:latin typeface="Times New Roman" pitchFamily="18" charset="0"/>
                <a:ea typeface="Times New Roman" pitchFamily="18" charset="0"/>
                <a:cs typeface="Times New Roman" pitchFamily="18" charset="0"/>
              </a:rPr>
              <a:t> (expressive dance), and </a:t>
            </a:r>
            <a:r>
              <a:rPr kumimoji="0" lang="en-US" sz="2400" b="1" i="0" u="none" strike="noStrike" cap="none" normalizeH="0" baseline="0" dirty="0" err="1" smtClean="0">
                <a:ln>
                  <a:noFill/>
                </a:ln>
                <a:solidFill>
                  <a:schemeClr val="accent1"/>
                </a:solidFill>
                <a:effectLst/>
                <a:latin typeface="Times New Roman" pitchFamily="18" charset="0"/>
                <a:ea typeface="Times New Roman" pitchFamily="18" charset="0"/>
                <a:cs typeface="Times New Roman" pitchFamily="18" charset="0"/>
              </a:rPr>
              <a:t>natya</a:t>
            </a:r>
            <a:r>
              <a:rPr kumimoji="0" lang="en-US" sz="2400" b="1" i="0" u="none" strike="noStrike" cap="none" normalizeH="0" baseline="0" dirty="0" smtClean="0">
                <a:ln>
                  <a:noFill/>
                </a:ln>
                <a:solidFill>
                  <a:schemeClr val="accent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accent1"/>
                </a:solidFill>
                <a:effectLst/>
                <a:latin typeface="Times New Roman" pitchFamily="18" charset="0"/>
                <a:ea typeface="Times New Roman" pitchFamily="18" charset="0"/>
                <a:cs typeface="Times New Roman" pitchFamily="18" charset="0"/>
              </a:rPr>
              <a:t>abhinaya</a:t>
            </a:r>
            <a:r>
              <a:rPr kumimoji="0" lang="en-US" sz="2400" b="1" i="0" u="none" strike="noStrike" cap="none" normalizeH="0" baseline="0" dirty="0" smtClean="0">
                <a:ln>
                  <a:noFill/>
                </a:ln>
                <a:solidFill>
                  <a:schemeClr val="accent1"/>
                </a:solidFill>
                <a:effectLst/>
                <a:latin typeface="Times New Roman" pitchFamily="18" charset="0"/>
                <a:ea typeface="Times New Roman" pitchFamily="18" charset="0"/>
                <a:cs typeface="Times New Roman" pitchFamily="18" charset="0"/>
              </a:rPr>
              <a:t>).</a:t>
            </a:r>
            <a:endParaRPr kumimoji="0" lang="en-US" sz="2400" b="1" i="0" u="none" strike="noStrike" cap="none" normalizeH="0" baseline="0" dirty="0" smtClean="0">
              <a:ln>
                <a:noFill/>
              </a:ln>
              <a:solidFill>
                <a:schemeClr val="accent1"/>
              </a:solidFill>
              <a:effectLst/>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0" y="1066800"/>
            <a:ext cx="3962400" cy="5791200"/>
          </a:xfrm>
          <a:prstGeom prst="rect">
            <a:avLst/>
          </a:prstGeom>
          <a:noFill/>
          <a:ln w="9525">
            <a:noFill/>
            <a:miter lim="800000"/>
            <a:headEnd/>
            <a:tailEnd/>
          </a:ln>
          <a:effectLst/>
        </p:spPr>
      </p:pic>
    </p:spTree>
  </p:cSld>
  <p:clrMapOvr>
    <a:masterClrMapping/>
  </p:clrMapOvr>
  <p:transition spd="slow" advTm="10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5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2"/>
                                        </p:tgtEl>
                                        <p:attrNameLst>
                                          <p:attrName>fillcolor</p:attrName>
                                        </p:attrNameLst>
                                      </p:cBhvr>
                                      <p:tavLst>
                                        <p:tav tm="0">
                                          <p:val>
                                            <p:clrVal>
                                              <a:schemeClr val="accent2"/>
                                            </p:clrVal>
                                          </p:val>
                                        </p:tav>
                                        <p:tav tm="50000">
                                          <p:val>
                                            <p:clrVal>
                                              <a:schemeClr val="hlink"/>
                                            </p:clrVal>
                                          </p:val>
                                        </p:tav>
                                      </p:tavLst>
                                    </p:anim>
                                    <p:set>
                                      <p:cBhvr>
                                        <p:cTn id="9" dur="50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097">
                                            <p:txEl>
                                              <p:pRg st="0" end="0"/>
                                            </p:txEl>
                                          </p:spTgt>
                                        </p:tgtEl>
                                        <p:attrNameLst>
                                          <p:attrName>style.visibility</p:attrName>
                                        </p:attrNameLst>
                                      </p:cBhvr>
                                      <p:to>
                                        <p:strVal val="visible"/>
                                      </p:to>
                                    </p:set>
                                    <p:anim calcmode="discrete" valueType="clr">
                                      <p:cBhvr override="childStyle">
                                        <p:cTn id="14" dur="500"/>
                                        <p:tgtEl>
                                          <p:spTgt spid="409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500"/>
                                        <p:tgtEl>
                                          <p:spTgt spid="4097">
                                            <p:txEl>
                                              <p:pRg st="0" end="0"/>
                                            </p:txEl>
                                          </p:spTgt>
                                        </p:tgtEl>
                                        <p:attrNameLst>
                                          <p:attrName>fillcolor</p:attrName>
                                        </p:attrNameLst>
                                      </p:cBhvr>
                                      <p:tavLst>
                                        <p:tav tm="0">
                                          <p:val>
                                            <p:clrVal>
                                              <a:schemeClr val="accent2"/>
                                            </p:clrVal>
                                          </p:val>
                                        </p:tav>
                                        <p:tav tm="50000">
                                          <p:val>
                                            <p:clrVal>
                                              <a:schemeClr val="hlink"/>
                                            </p:clrVal>
                                          </p:val>
                                        </p:tav>
                                      </p:tavLst>
                                    </p:anim>
                                    <p:set>
                                      <p:cBhvr>
                                        <p:cTn id="16" dur="500"/>
                                        <p:tgtEl>
                                          <p:spTgt spid="4097">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 calcmode="lin" valueType="num">
                                      <p:cBhvr additive="base">
                                        <p:cTn id="21" dur="5000" fill="hold"/>
                                        <p:tgtEl>
                                          <p:spTgt spid="4098"/>
                                        </p:tgtEl>
                                        <p:attrNameLst>
                                          <p:attrName>ppt_x</p:attrName>
                                        </p:attrNameLst>
                                      </p:cBhvr>
                                      <p:tavLst>
                                        <p:tav tm="0">
                                          <p:val>
                                            <p:strVal val="1+#ppt_w/2"/>
                                          </p:val>
                                        </p:tav>
                                        <p:tav tm="100000">
                                          <p:val>
                                            <p:strVal val="#ppt_x"/>
                                          </p:val>
                                        </p:tav>
                                      </p:tavLst>
                                    </p:anim>
                                    <p:anim calcmode="lin" valueType="num">
                                      <p:cBhvr additive="base">
                                        <p:cTn id="22" dur="5000" fill="hold"/>
                                        <p:tgtEl>
                                          <p:spTgt spid="409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wheel(4)">
                                      <p:cBhvr>
                                        <p:cTn id="27" dur="5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9144000" cy="1063752"/>
          </a:xfrm>
        </p:spPr>
        <p:txBody>
          <a:bodyPr>
            <a:normAutofit/>
          </a:bodyPr>
          <a:lstStyle/>
          <a:p>
            <a:pPr algn="ctr"/>
            <a:r>
              <a:rPr lang="en-US" sz="6000" dirty="0" smtClean="0">
                <a:solidFill>
                  <a:schemeClr val="tx1"/>
                </a:solidFill>
              </a:rPr>
              <a:t>ACKNOWLEDGEMENTS</a:t>
            </a:r>
            <a:endParaRPr lang="en-US" sz="6000" dirty="0">
              <a:solidFill>
                <a:schemeClr val="tx1"/>
              </a:solidFill>
            </a:endParaRPr>
          </a:p>
        </p:txBody>
      </p:sp>
      <p:sp>
        <p:nvSpPr>
          <p:cNvPr id="28673" name="Rectangle 1"/>
          <p:cNvSpPr>
            <a:spLocks noChangeArrowheads="1"/>
          </p:cNvSpPr>
          <p:nvPr/>
        </p:nvSpPr>
        <p:spPr bwMode="auto">
          <a:xfrm>
            <a:off x="0" y="1752601"/>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lgn="just" fontAlgn="base">
              <a:spcBef>
                <a:spcPct val="0"/>
              </a:spcBef>
              <a:spcAft>
                <a:spcPct val="0"/>
              </a:spcAft>
              <a:buFont typeface="+mj-lt"/>
              <a:buAutoNum type="arabicPeriod"/>
            </a:pPr>
            <a:r>
              <a:rPr lang="en-US" sz="2400" b="1" dirty="0" smtClean="0">
                <a:solidFill>
                  <a:schemeClr val="accent1"/>
                </a:solidFill>
                <a:latin typeface="Times New Roman" pitchFamily="18" charset="0"/>
                <a:ea typeface="Times New Roman" pitchFamily="18" charset="0"/>
                <a:cs typeface="Times New Roman" pitchFamily="18" charset="0"/>
              </a:rPr>
              <a:t>www.bhasabharathi.com/mohiniattam.htm</a:t>
            </a:r>
            <a:endParaRPr lang="en-US" sz="2400" b="1" dirty="0" smtClean="0">
              <a:solidFill>
                <a:schemeClr val="accent1"/>
              </a:solidFill>
              <a:latin typeface="Times New Roman" pitchFamily="18" charset="0"/>
              <a:cs typeface="Times New Roman" pitchFamily="18" charset="0"/>
            </a:endParaRPr>
          </a:p>
          <a:p>
            <a:pPr marL="457200" marR="0" lvl="0" indent="-457200" algn="just" defTabSz="914400" rtl="0" eaLnBrk="1" fontAlgn="base" latinLnBrk="0" hangingPunct="1">
              <a:lnSpc>
                <a:spcPct val="100000"/>
              </a:lnSpc>
              <a:spcBef>
                <a:spcPct val="0"/>
              </a:spcBef>
              <a:spcAft>
                <a:spcPct val="0"/>
              </a:spcAft>
              <a:buClrTx/>
              <a:buSzTx/>
              <a:buFont typeface="+mj-lt"/>
              <a:buAutoNum type="arabicPeriod"/>
              <a:tabLst/>
            </a:pPr>
            <a:r>
              <a:rPr kumimoji="0" lang="en-US" sz="2400" b="1" i="0" u="none" strike="noStrike" cap="none" normalizeH="0" baseline="0" dirty="0" smtClean="0">
                <a:ln>
                  <a:noFill/>
                </a:ln>
                <a:solidFill>
                  <a:schemeClr val="accent1"/>
                </a:solidFill>
                <a:effectLst/>
                <a:latin typeface="Times New Roman" pitchFamily="18" charset="0"/>
                <a:ea typeface="Times New Roman" pitchFamily="18" charset="0"/>
                <a:cs typeface="Times New Roman" pitchFamily="18" charset="0"/>
              </a:rPr>
              <a:t>www.biocrawler.com/w/images/5/55/Bharata_natyam_dancer_medha.JPG</a:t>
            </a:r>
            <a:endParaRPr kumimoji="0" lang="en-US" sz="2400" b="1" i="0" u="none" strike="noStrike" cap="none" normalizeH="0" baseline="0" dirty="0" smtClean="0">
              <a:ln>
                <a:noFill/>
              </a:ln>
              <a:solidFill>
                <a:schemeClr val="accent1"/>
              </a:solidFill>
              <a:effectLst/>
              <a:latin typeface="Times New Roman" pitchFamily="18" charset="0"/>
              <a:cs typeface="Times New Roman" pitchFamily="18" charset="0"/>
            </a:endParaRPr>
          </a:p>
          <a:p>
            <a:pPr marL="457200" indent="-457200" algn="just" eaLnBrk="0" fontAlgn="base" hangingPunct="0">
              <a:spcBef>
                <a:spcPct val="0"/>
              </a:spcBef>
              <a:spcAft>
                <a:spcPct val="0"/>
              </a:spcAft>
              <a:buFont typeface="+mj-lt"/>
              <a:buAutoNum type="arabicPeriod"/>
            </a:pPr>
            <a:r>
              <a:rPr lang="en-US" sz="2400" b="1" dirty="0" smtClean="0">
                <a:solidFill>
                  <a:schemeClr val="accent1"/>
                </a:solidFill>
                <a:latin typeface="Times New Roman" pitchFamily="18" charset="0"/>
                <a:ea typeface="Times New Roman" pitchFamily="18" charset="0"/>
                <a:cs typeface="Times New Roman" pitchFamily="18" charset="0"/>
              </a:rPr>
              <a:t>http://2.bp.blogspot.com/_8j1e7tuZj2k/SwEUeMOhNI/AAAAAAAAAFM/vwuEC1fXQpw/s1600/300px-Yamini_Reddy_kuchipudi.jpg</a:t>
            </a:r>
            <a:endParaRPr lang="en-US" sz="2400" b="1" dirty="0" smtClean="0">
              <a:solidFill>
                <a:schemeClr val="accent1"/>
              </a:solidFill>
              <a:latin typeface="Times New Roman" pitchFamily="18" charset="0"/>
              <a:cs typeface="Times New Roman" pitchFamily="18"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US" sz="2400" b="1" i="0" u="none" strike="noStrike" cap="none" normalizeH="0" baseline="0" dirty="0" smtClean="0">
                <a:ln>
                  <a:noFill/>
                </a:ln>
                <a:solidFill>
                  <a:schemeClr val="accent1"/>
                </a:solidFill>
                <a:effectLst/>
                <a:latin typeface="Times New Roman" pitchFamily="18" charset="0"/>
                <a:ea typeface="Times New Roman" pitchFamily="18" charset="0"/>
                <a:cs typeface="Times New Roman" pitchFamily="18" charset="0"/>
              </a:rPr>
              <a:t>www.dollsofindia.com/dollsofindiaimages/custom_dolls/pd03_l.jpg</a:t>
            </a:r>
            <a:endParaRPr kumimoji="0" lang="en-US" sz="2400" b="1" i="0" u="none" strike="noStrike" cap="none" normalizeH="0" baseline="0" dirty="0" smtClean="0">
              <a:ln>
                <a:noFill/>
              </a:ln>
              <a:solidFill>
                <a:schemeClr val="accent1"/>
              </a:solidFill>
              <a:effectLst/>
              <a:latin typeface="Times New Roman" pitchFamily="18" charset="0"/>
              <a:cs typeface="Times New Roman" pitchFamily="18" charset="0"/>
            </a:endParaRPr>
          </a:p>
          <a:p>
            <a:pPr marL="457200" lvl="0" indent="-457200" algn="just" eaLnBrk="0" fontAlgn="base" hangingPunct="0">
              <a:spcBef>
                <a:spcPct val="0"/>
              </a:spcBef>
              <a:spcAft>
                <a:spcPct val="0"/>
              </a:spcAft>
              <a:buFont typeface="+mj-lt"/>
              <a:buAutoNum type="arabicPeriod"/>
            </a:pPr>
            <a:r>
              <a:rPr lang="en-US" sz="2400" b="1" dirty="0" smtClean="0">
                <a:solidFill>
                  <a:schemeClr val="accent1"/>
                </a:solidFill>
                <a:latin typeface="Times New Roman" pitchFamily="18" charset="0"/>
                <a:ea typeface="Times New Roman" pitchFamily="18" charset="0"/>
                <a:cs typeface="Times New Roman" pitchFamily="18" charset="0"/>
              </a:rPr>
              <a:t>http://farm4.static.flickr.com/3136/3081713055_8a8432fafa.jpg</a:t>
            </a:r>
            <a:endParaRPr lang="en-US" sz="2400" b="1" dirty="0" smtClean="0">
              <a:solidFill>
                <a:schemeClr val="accent1"/>
              </a:solidFill>
              <a:latin typeface="Times New Roman" pitchFamily="18" charset="0"/>
              <a:cs typeface="Times New Roman" pitchFamily="18" charset="0"/>
            </a:endParaRPr>
          </a:p>
          <a:p>
            <a:pPr marL="457200" indent="-457200" algn="just" eaLnBrk="0" fontAlgn="base" hangingPunct="0">
              <a:spcBef>
                <a:spcPct val="0"/>
              </a:spcBef>
              <a:spcAft>
                <a:spcPct val="0"/>
              </a:spcAft>
              <a:buFont typeface="+mj-lt"/>
              <a:buAutoNum type="arabicPeriod"/>
            </a:pPr>
            <a:r>
              <a:rPr lang="en-US" sz="2400" b="1" dirty="0" smtClean="0">
                <a:solidFill>
                  <a:schemeClr val="accent1"/>
                </a:solidFill>
                <a:latin typeface="Times New Roman" pitchFamily="18" charset="0"/>
                <a:ea typeface="Times New Roman" pitchFamily="18" charset="0"/>
                <a:cs typeface="Times New Roman" pitchFamily="18" charset="0"/>
              </a:rPr>
              <a:t>www.lokvani.com/lokvani/a_images/y2006/3350manipuri.jpg</a:t>
            </a:r>
            <a:endParaRPr lang="en-US" sz="2400" b="1" dirty="0" smtClean="0">
              <a:solidFill>
                <a:schemeClr val="accent1"/>
              </a:solidFill>
              <a:latin typeface="Times New Roman" pitchFamily="18" charset="0"/>
              <a:cs typeface="Times New Roman" pitchFamily="18"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US" sz="2400" b="1" i="0" u="none" strike="noStrike" cap="none" normalizeH="0" baseline="0" dirty="0" smtClean="0">
                <a:ln>
                  <a:noFill/>
                </a:ln>
                <a:solidFill>
                  <a:schemeClr val="accent1"/>
                </a:solidFill>
                <a:effectLst/>
                <a:latin typeface="Times New Roman" pitchFamily="18" charset="0"/>
                <a:ea typeface="Times New Roman" pitchFamily="18" charset="0"/>
                <a:cs typeface="Times New Roman" pitchFamily="18" charset="0"/>
              </a:rPr>
              <a:t>http://en.wikipedia.org/wiki/Kathak</a:t>
            </a:r>
            <a:endParaRPr kumimoji="0" lang="en-US" sz="2400" b="1" i="0" u="none" strike="noStrike" cap="none" normalizeH="0" baseline="0" dirty="0" smtClean="0">
              <a:ln>
                <a:noFill/>
              </a:ln>
              <a:solidFill>
                <a:schemeClr val="accent1"/>
              </a:solidFill>
              <a:effectLst/>
              <a:latin typeface="Times New Roman" pitchFamily="18" charset="0"/>
              <a:cs typeface="Times New Roman" pitchFamily="18"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US" sz="2400" b="1" i="0" u="none" strike="noStrike" cap="none" normalizeH="0" baseline="0" dirty="0" smtClean="0">
                <a:ln>
                  <a:noFill/>
                </a:ln>
                <a:solidFill>
                  <a:schemeClr val="accent1"/>
                </a:solidFill>
                <a:effectLst/>
                <a:latin typeface="Times New Roman" pitchFamily="18" charset="0"/>
                <a:ea typeface="Times New Roman" pitchFamily="18" charset="0"/>
                <a:cs typeface="Times New Roman" pitchFamily="18" charset="0"/>
              </a:rPr>
              <a:t>http://en.wikipedia.org/wiki/Kathakali</a:t>
            </a:r>
            <a:endParaRPr kumimoji="0" lang="en-US" sz="2400" b="1" i="0" u="none" strike="noStrike" cap="none" normalizeH="0" baseline="0" dirty="0" smtClean="0">
              <a:ln>
                <a:noFill/>
              </a:ln>
              <a:solidFill>
                <a:schemeClr val="accent1"/>
              </a:solidFill>
              <a:effectLst/>
              <a:latin typeface="Times New Roman" pitchFamily="18" charset="0"/>
              <a:cs typeface="Times New Roman" pitchFamily="18" charset="0"/>
            </a:endParaRPr>
          </a:p>
        </p:txBody>
      </p:sp>
    </p:spTree>
  </p:cSld>
  <p:clrMapOvr>
    <a:masterClrMapping/>
  </p:clrMapOvr>
  <p:transition spd="slow" advTm="10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5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2"/>
                                        </p:tgtEl>
                                        <p:attrNameLst>
                                          <p:attrName>fillcolor</p:attrName>
                                        </p:attrNameLst>
                                      </p:cBhvr>
                                      <p:tavLst>
                                        <p:tav tm="0">
                                          <p:val>
                                            <p:clrVal>
                                              <a:schemeClr val="accent2"/>
                                            </p:clrVal>
                                          </p:val>
                                        </p:tav>
                                        <p:tav tm="50000">
                                          <p:val>
                                            <p:clrVal>
                                              <a:schemeClr val="hlink"/>
                                            </p:clrVal>
                                          </p:val>
                                        </p:tav>
                                      </p:tavLst>
                                    </p:anim>
                                    <p:set>
                                      <p:cBhvr>
                                        <p:cTn id="9" dur="50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28673">
                                            <p:txEl>
                                              <p:pRg st="0" end="0"/>
                                            </p:txEl>
                                          </p:spTgt>
                                        </p:tgtEl>
                                        <p:attrNameLst>
                                          <p:attrName>style.visibility</p:attrName>
                                        </p:attrNameLst>
                                      </p:cBhvr>
                                      <p:to>
                                        <p:strVal val="visible"/>
                                      </p:to>
                                    </p:set>
                                    <p:animEffect transition="in" filter="diamond(in)">
                                      <p:cBhvr>
                                        <p:cTn id="14" dur="5000"/>
                                        <p:tgtEl>
                                          <p:spTgt spid="28673">
                                            <p:txEl>
                                              <p:pRg st="0" end="0"/>
                                            </p:txEl>
                                          </p:spTgt>
                                        </p:tgtEl>
                                      </p:cBhvr>
                                    </p:animEffect>
                                  </p:childTnLst>
                                </p:cTn>
                              </p:par>
                              <p:par>
                                <p:cTn id="15" presetID="8" presetClass="entr" presetSubtype="16" fill="hold" nodeType="withEffect">
                                  <p:stCondLst>
                                    <p:cond delay="0"/>
                                  </p:stCondLst>
                                  <p:childTnLst>
                                    <p:set>
                                      <p:cBhvr>
                                        <p:cTn id="16" dur="1" fill="hold">
                                          <p:stCondLst>
                                            <p:cond delay="0"/>
                                          </p:stCondLst>
                                        </p:cTn>
                                        <p:tgtEl>
                                          <p:spTgt spid="28673">
                                            <p:txEl>
                                              <p:pRg st="1" end="1"/>
                                            </p:txEl>
                                          </p:spTgt>
                                        </p:tgtEl>
                                        <p:attrNameLst>
                                          <p:attrName>style.visibility</p:attrName>
                                        </p:attrNameLst>
                                      </p:cBhvr>
                                      <p:to>
                                        <p:strVal val="visible"/>
                                      </p:to>
                                    </p:set>
                                    <p:animEffect transition="in" filter="diamond(in)">
                                      <p:cBhvr>
                                        <p:cTn id="17" dur="5000"/>
                                        <p:tgtEl>
                                          <p:spTgt spid="28673">
                                            <p:txEl>
                                              <p:pRg st="1" end="1"/>
                                            </p:txEl>
                                          </p:spTgt>
                                        </p:tgtEl>
                                      </p:cBhvr>
                                    </p:animEffect>
                                  </p:childTnLst>
                                </p:cTn>
                              </p:par>
                              <p:par>
                                <p:cTn id="18" presetID="8" presetClass="entr" presetSubtype="16" fill="hold" nodeType="withEffect">
                                  <p:stCondLst>
                                    <p:cond delay="0"/>
                                  </p:stCondLst>
                                  <p:childTnLst>
                                    <p:set>
                                      <p:cBhvr>
                                        <p:cTn id="19" dur="1" fill="hold">
                                          <p:stCondLst>
                                            <p:cond delay="0"/>
                                          </p:stCondLst>
                                        </p:cTn>
                                        <p:tgtEl>
                                          <p:spTgt spid="28673">
                                            <p:txEl>
                                              <p:pRg st="2" end="2"/>
                                            </p:txEl>
                                          </p:spTgt>
                                        </p:tgtEl>
                                        <p:attrNameLst>
                                          <p:attrName>style.visibility</p:attrName>
                                        </p:attrNameLst>
                                      </p:cBhvr>
                                      <p:to>
                                        <p:strVal val="visible"/>
                                      </p:to>
                                    </p:set>
                                    <p:animEffect transition="in" filter="diamond(in)">
                                      <p:cBhvr>
                                        <p:cTn id="20" dur="5000"/>
                                        <p:tgtEl>
                                          <p:spTgt spid="28673">
                                            <p:txEl>
                                              <p:pRg st="2" end="2"/>
                                            </p:txEl>
                                          </p:spTgt>
                                        </p:tgtEl>
                                      </p:cBhvr>
                                    </p:animEffect>
                                  </p:childTnLst>
                                </p:cTn>
                              </p:par>
                              <p:par>
                                <p:cTn id="21" presetID="8" presetClass="entr" presetSubtype="16" fill="hold" nodeType="withEffect">
                                  <p:stCondLst>
                                    <p:cond delay="0"/>
                                  </p:stCondLst>
                                  <p:childTnLst>
                                    <p:set>
                                      <p:cBhvr>
                                        <p:cTn id="22" dur="1" fill="hold">
                                          <p:stCondLst>
                                            <p:cond delay="0"/>
                                          </p:stCondLst>
                                        </p:cTn>
                                        <p:tgtEl>
                                          <p:spTgt spid="28673">
                                            <p:txEl>
                                              <p:pRg st="3" end="3"/>
                                            </p:txEl>
                                          </p:spTgt>
                                        </p:tgtEl>
                                        <p:attrNameLst>
                                          <p:attrName>style.visibility</p:attrName>
                                        </p:attrNameLst>
                                      </p:cBhvr>
                                      <p:to>
                                        <p:strVal val="visible"/>
                                      </p:to>
                                    </p:set>
                                    <p:animEffect transition="in" filter="diamond(in)">
                                      <p:cBhvr>
                                        <p:cTn id="23" dur="5000"/>
                                        <p:tgtEl>
                                          <p:spTgt spid="28673">
                                            <p:txEl>
                                              <p:pRg st="3" end="3"/>
                                            </p:txEl>
                                          </p:spTgt>
                                        </p:tgtEl>
                                      </p:cBhvr>
                                    </p:animEffect>
                                  </p:childTnLst>
                                </p:cTn>
                              </p:par>
                              <p:par>
                                <p:cTn id="24" presetID="8" presetClass="entr" presetSubtype="16" fill="hold" nodeType="withEffect">
                                  <p:stCondLst>
                                    <p:cond delay="0"/>
                                  </p:stCondLst>
                                  <p:childTnLst>
                                    <p:set>
                                      <p:cBhvr>
                                        <p:cTn id="25" dur="1" fill="hold">
                                          <p:stCondLst>
                                            <p:cond delay="0"/>
                                          </p:stCondLst>
                                        </p:cTn>
                                        <p:tgtEl>
                                          <p:spTgt spid="28673">
                                            <p:txEl>
                                              <p:pRg st="4" end="4"/>
                                            </p:txEl>
                                          </p:spTgt>
                                        </p:tgtEl>
                                        <p:attrNameLst>
                                          <p:attrName>style.visibility</p:attrName>
                                        </p:attrNameLst>
                                      </p:cBhvr>
                                      <p:to>
                                        <p:strVal val="visible"/>
                                      </p:to>
                                    </p:set>
                                    <p:animEffect transition="in" filter="diamond(in)">
                                      <p:cBhvr>
                                        <p:cTn id="26" dur="5000"/>
                                        <p:tgtEl>
                                          <p:spTgt spid="28673">
                                            <p:txEl>
                                              <p:pRg st="4" end="4"/>
                                            </p:txEl>
                                          </p:spTgt>
                                        </p:tgtEl>
                                      </p:cBhvr>
                                    </p:animEffect>
                                  </p:childTnLst>
                                </p:cTn>
                              </p:par>
                              <p:par>
                                <p:cTn id="27" presetID="8" presetClass="entr" presetSubtype="16" fill="hold" nodeType="withEffect">
                                  <p:stCondLst>
                                    <p:cond delay="0"/>
                                  </p:stCondLst>
                                  <p:childTnLst>
                                    <p:set>
                                      <p:cBhvr>
                                        <p:cTn id="28" dur="1" fill="hold">
                                          <p:stCondLst>
                                            <p:cond delay="0"/>
                                          </p:stCondLst>
                                        </p:cTn>
                                        <p:tgtEl>
                                          <p:spTgt spid="28673">
                                            <p:txEl>
                                              <p:pRg st="5" end="5"/>
                                            </p:txEl>
                                          </p:spTgt>
                                        </p:tgtEl>
                                        <p:attrNameLst>
                                          <p:attrName>style.visibility</p:attrName>
                                        </p:attrNameLst>
                                      </p:cBhvr>
                                      <p:to>
                                        <p:strVal val="visible"/>
                                      </p:to>
                                    </p:set>
                                    <p:animEffect transition="in" filter="diamond(in)">
                                      <p:cBhvr>
                                        <p:cTn id="29" dur="5000"/>
                                        <p:tgtEl>
                                          <p:spTgt spid="28673">
                                            <p:txEl>
                                              <p:pRg st="5" end="5"/>
                                            </p:txEl>
                                          </p:spTgt>
                                        </p:tgtEl>
                                      </p:cBhvr>
                                    </p:animEffect>
                                  </p:childTnLst>
                                </p:cTn>
                              </p:par>
                              <p:par>
                                <p:cTn id="30" presetID="8" presetClass="entr" presetSubtype="16" fill="hold" nodeType="withEffect">
                                  <p:stCondLst>
                                    <p:cond delay="0"/>
                                  </p:stCondLst>
                                  <p:childTnLst>
                                    <p:set>
                                      <p:cBhvr>
                                        <p:cTn id="31" dur="1" fill="hold">
                                          <p:stCondLst>
                                            <p:cond delay="0"/>
                                          </p:stCondLst>
                                        </p:cTn>
                                        <p:tgtEl>
                                          <p:spTgt spid="28673">
                                            <p:txEl>
                                              <p:pRg st="6" end="6"/>
                                            </p:txEl>
                                          </p:spTgt>
                                        </p:tgtEl>
                                        <p:attrNameLst>
                                          <p:attrName>style.visibility</p:attrName>
                                        </p:attrNameLst>
                                      </p:cBhvr>
                                      <p:to>
                                        <p:strVal val="visible"/>
                                      </p:to>
                                    </p:set>
                                    <p:animEffect transition="in" filter="diamond(in)">
                                      <p:cBhvr>
                                        <p:cTn id="32" dur="5000"/>
                                        <p:tgtEl>
                                          <p:spTgt spid="28673">
                                            <p:txEl>
                                              <p:pRg st="6" end="6"/>
                                            </p:txEl>
                                          </p:spTgt>
                                        </p:tgtEl>
                                      </p:cBhvr>
                                    </p:animEffect>
                                  </p:childTnLst>
                                </p:cTn>
                              </p:par>
                              <p:par>
                                <p:cTn id="33" presetID="8" presetClass="entr" presetSubtype="16" fill="hold" nodeType="withEffect">
                                  <p:stCondLst>
                                    <p:cond delay="0"/>
                                  </p:stCondLst>
                                  <p:childTnLst>
                                    <p:set>
                                      <p:cBhvr>
                                        <p:cTn id="34" dur="1" fill="hold">
                                          <p:stCondLst>
                                            <p:cond delay="0"/>
                                          </p:stCondLst>
                                        </p:cTn>
                                        <p:tgtEl>
                                          <p:spTgt spid="28673">
                                            <p:txEl>
                                              <p:pRg st="7" end="7"/>
                                            </p:txEl>
                                          </p:spTgt>
                                        </p:tgtEl>
                                        <p:attrNameLst>
                                          <p:attrName>style.visibility</p:attrName>
                                        </p:attrNameLst>
                                      </p:cBhvr>
                                      <p:to>
                                        <p:strVal val="visible"/>
                                      </p:to>
                                    </p:set>
                                    <p:animEffect transition="in" filter="diamond(in)">
                                      <p:cBhvr>
                                        <p:cTn id="35" dur="5000"/>
                                        <p:tgtEl>
                                          <p:spTgt spid="2867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0"/>
            <a:ext cx="8077200" cy="1143000"/>
          </a:xfrm>
        </p:spPr>
        <p:txBody>
          <a:bodyPr>
            <a:normAutofit fontScale="90000"/>
          </a:bodyPr>
          <a:lstStyle/>
          <a:p>
            <a:pPr algn="ctr"/>
            <a:r>
              <a:rPr sz="6600" b="1" smtClean="0">
                <a:solidFill>
                  <a:schemeClr val="tx1"/>
                </a:solidFill>
              </a:rPr>
              <a:t>INTRODUCTION</a:t>
            </a:r>
            <a:r>
              <a:rPr lang="en-US" sz="6600" b="1" dirty="0" smtClean="0">
                <a:solidFill>
                  <a:schemeClr val="tx1"/>
                </a:solidFill>
              </a:rPr>
              <a:t> - </a:t>
            </a:r>
            <a:r>
              <a:rPr lang="en-US" sz="9600" b="1" dirty="0" smtClean="0">
                <a:solidFill>
                  <a:schemeClr val="tx1"/>
                </a:solidFill>
              </a:rPr>
              <a:t>1</a:t>
            </a:r>
            <a:endParaRPr lang="en-US" sz="9600" b="1" dirty="0">
              <a:solidFill>
                <a:schemeClr val="tx1"/>
              </a:solidFill>
            </a:endParaRPr>
          </a:p>
        </p:txBody>
      </p:sp>
      <p:sp>
        <p:nvSpPr>
          <p:cNvPr id="3" name="Subtitle 2"/>
          <p:cNvSpPr>
            <a:spLocks noGrp="1"/>
          </p:cNvSpPr>
          <p:nvPr>
            <p:ph type="subTitle" idx="1"/>
          </p:nvPr>
        </p:nvSpPr>
        <p:spPr>
          <a:xfrm>
            <a:off x="0" y="1143000"/>
            <a:ext cx="9144000" cy="3505200"/>
          </a:xfrm>
        </p:spPr>
        <p:txBody>
          <a:bodyPr>
            <a:noAutofit/>
          </a:bodyPr>
          <a:lstStyle/>
          <a:p>
            <a:pPr algn="ctr"/>
            <a:r>
              <a:rPr lang="en-US" altLang="zh-CN" sz="4400" b="1" dirty="0" smtClean="0">
                <a:solidFill>
                  <a:schemeClr val="accent1">
                    <a:lumMod val="60000"/>
                    <a:lumOff val="40000"/>
                  </a:schemeClr>
                </a:solidFill>
                <a:latin typeface="Times New Roman" pitchFamily="18" charset="0"/>
                <a:ea typeface="SimSun" pitchFamily="2" charset="-122"/>
                <a:cs typeface="Times New Roman" pitchFamily="18" charset="0"/>
              </a:rPr>
              <a:t>There are eight dances in India that are termed classical. Classical dances of India are, usually, spiritual  in content. </a:t>
            </a:r>
            <a:endParaRPr lang="en-US" sz="4400" b="1" dirty="0" smtClean="0">
              <a:solidFill>
                <a:schemeClr val="accent1">
                  <a:lumMod val="60000"/>
                  <a:lumOff val="40000"/>
                </a:schemeClr>
              </a:solidFill>
              <a:latin typeface="Times New Roman" pitchFamily="18" charset="0"/>
              <a:cs typeface="Times New Roman" pitchFamily="18" charset="0"/>
            </a:endParaRPr>
          </a:p>
          <a:p>
            <a:endParaRPr lang="en-US" sz="3600" b="1" dirty="0"/>
          </a:p>
        </p:txBody>
      </p:sp>
      <p:pic>
        <p:nvPicPr>
          <p:cNvPr id="1026" name="Picture 2"/>
          <p:cNvPicPr>
            <a:picLocks noChangeAspect="1" noChangeArrowheads="1"/>
          </p:cNvPicPr>
          <p:nvPr/>
        </p:nvPicPr>
        <p:blipFill>
          <a:blip r:embed="rId2"/>
          <a:srcRect/>
          <a:stretch>
            <a:fillRect/>
          </a:stretch>
        </p:blipFill>
        <p:spPr bwMode="auto">
          <a:xfrm>
            <a:off x="7543800" y="5181600"/>
            <a:ext cx="1600200" cy="16764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4572000" y="5181600"/>
            <a:ext cx="1447800" cy="16764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a:srcRect/>
          <a:stretch>
            <a:fillRect/>
          </a:stretch>
        </p:blipFill>
        <p:spPr bwMode="auto">
          <a:xfrm>
            <a:off x="6019800" y="5181600"/>
            <a:ext cx="1524000" cy="1676400"/>
          </a:xfrm>
          <a:prstGeom prst="rect">
            <a:avLst/>
          </a:prstGeom>
          <a:noFill/>
          <a:ln w="9525">
            <a:noFill/>
            <a:miter lim="800000"/>
            <a:headEnd/>
            <a:tailEnd/>
          </a:ln>
          <a:effectLst/>
        </p:spPr>
      </p:pic>
      <p:pic>
        <p:nvPicPr>
          <p:cNvPr id="1031" name="Picture 7"/>
          <p:cNvPicPr>
            <a:picLocks noChangeAspect="1" noChangeArrowheads="1"/>
          </p:cNvPicPr>
          <p:nvPr/>
        </p:nvPicPr>
        <p:blipFill>
          <a:blip r:embed="rId5"/>
          <a:srcRect/>
          <a:stretch>
            <a:fillRect/>
          </a:stretch>
        </p:blipFill>
        <p:spPr bwMode="auto">
          <a:xfrm>
            <a:off x="0" y="3429000"/>
            <a:ext cx="1447800" cy="1676400"/>
          </a:xfrm>
          <a:prstGeom prst="rect">
            <a:avLst/>
          </a:prstGeom>
          <a:noFill/>
          <a:ln w="9525">
            <a:noFill/>
            <a:miter lim="800000"/>
            <a:headEnd/>
            <a:tailEnd/>
          </a:ln>
          <a:effectLst/>
        </p:spPr>
      </p:pic>
      <p:pic>
        <p:nvPicPr>
          <p:cNvPr id="10" name="Picture 3"/>
          <p:cNvPicPr>
            <a:picLocks noChangeAspect="1" noChangeArrowheads="1"/>
          </p:cNvPicPr>
          <p:nvPr/>
        </p:nvPicPr>
        <p:blipFill>
          <a:blip r:embed="rId6"/>
          <a:srcRect/>
          <a:stretch>
            <a:fillRect/>
          </a:stretch>
        </p:blipFill>
        <p:spPr bwMode="auto">
          <a:xfrm>
            <a:off x="3048000" y="5181600"/>
            <a:ext cx="1524000" cy="1676400"/>
          </a:xfrm>
          <a:prstGeom prst="rect">
            <a:avLst/>
          </a:prstGeom>
          <a:noFill/>
          <a:ln w="9525">
            <a:noFill/>
            <a:miter lim="800000"/>
            <a:headEnd/>
            <a:tailEnd/>
          </a:ln>
          <a:effectLst/>
        </p:spPr>
      </p:pic>
      <p:pic>
        <p:nvPicPr>
          <p:cNvPr id="1032" name="Picture 8"/>
          <p:cNvPicPr>
            <a:picLocks noChangeAspect="1" noChangeArrowheads="1"/>
          </p:cNvPicPr>
          <p:nvPr/>
        </p:nvPicPr>
        <p:blipFill>
          <a:blip r:embed="rId7"/>
          <a:srcRect/>
          <a:stretch>
            <a:fillRect/>
          </a:stretch>
        </p:blipFill>
        <p:spPr bwMode="auto">
          <a:xfrm>
            <a:off x="1524000" y="5181600"/>
            <a:ext cx="1524000" cy="1676400"/>
          </a:xfrm>
          <a:prstGeom prst="rect">
            <a:avLst/>
          </a:prstGeom>
          <a:noFill/>
          <a:ln w="9525">
            <a:noFill/>
            <a:miter lim="800000"/>
            <a:headEnd/>
            <a:tailEnd/>
          </a:ln>
          <a:effectLst/>
        </p:spPr>
      </p:pic>
      <p:pic>
        <p:nvPicPr>
          <p:cNvPr id="1034" name="Picture 10"/>
          <p:cNvPicPr>
            <a:picLocks noChangeAspect="1" noChangeArrowheads="1"/>
          </p:cNvPicPr>
          <p:nvPr/>
        </p:nvPicPr>
        <p:blipFill>
          <a:blip r:embed="rId8"/>
          <a:srcRect/>
          <a:stretch>
            <a:fillRect/>
          </a:stretch>
        </p:blipFill>
        <p:spPr bwMode="auto">
          <a:xfrm>
            <a:off x="0" y="5105400"/>
            <a:ext cx="1524000" cy="1752600"/>
          </a:xfrm>
          <a:prstGeom prst="rect">
            <a:avLst/>
          </a:prstGeom>
          <a:noFill/>
          <a:ln w="9525">
            <a:noFill/>
            <a:miter lim="800000"/>
            <a:headEnd/>
            <a:tailEnd/>
          </a:ln>
          <a:effectLst/>
        </p:spPr>
      </p:pic>
      <p:pic>
        <p:nvPicPr>
          <p:cNvPr id="4" name="Picture 2"/>
          <p:cNvPicPr>
            <a:picLocks noChangeAspect="1" noChangeArrowheads="1"/>
          </p:cNvPicPr>
          <p:nvPr/>
        </p:nvPicPr>
        <p:blipFill>
          <a:blip r:embed="rId9" cstate="print"/>
          <a:srcRect/>
          <a:stretch>
            <a:fillRect/>
          </a:stretch>
        </p:blipFill>
        <p:spPr bwMode="auto">
          <a:xfrm>
            <a:off x="7848601" y="3352800"/>
            <a:ext cx="1295400" cy="1828800"/>
          </a:xfrm>
          <a:prstGeom prst="rect">
            <a:avLst/>
          </a:prstGeom>
          <a:noFill/>
          <a:ln w="9525">
            <a:noFill/>
            <a:miter lim="800000"/>
            <a:headEnd/>
            <a:tailEnd/>
          </a:ln>
          <a:effectLst/>
        </p:spPr>
      </p:pic>
    </p:spTree>
  </p:cSld>
  <p:clrMapOvr>
    <a:masterClrMapping/>
  </p:clrMapOvr>
  <p:transition spd="slow" advTm="10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5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2"/>
                                        </p:tgtEl>
                                        <p:attrNameLst>
                                          <p:attrName>fillcolor</p:attrName>
                                        </p:attrNameLst>
                                      </p:cBhvr>
                                      <p:tavLst>
                                        <p:tav tm="0">
                                          <p:val>
                                            <p:clrVal>
                                              <a:schemeClr val="accent2"/>
                                            </p:clrVal>
                                          </p:val>
                                        </p:tav>
                                        <p:tav tm="50000">
                                          <p:val>
                                            <p:clrVal>
                                              <a:schemeClr val="hlink"/>
                                            </p:clrVal>
                                          </p:val>
                                        </p:tav>
                                      </p:tavLst>
                                    </p:anim>
                                    <p:set>
                                      <p:cBhvr>
                                        <p:cTn id="9" dur="50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4" dur="50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50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6" dur="500"/>
                                        <p:tgtEl>
                                          <p:spTgt spid="3">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nodeType="clickEffect">
                                  <p:stCondLst>
                                    <p:cond delay="0"/>
                                  </p:stCondLst>
                                  <p:childTnLst>
                                    <p:set>
                                      <p:cBhvr>
                                        <p:cTn id="20" dur="1" fill="hold">
                                          <p:stCondLst>
                                            <p:cond delay="0"/>
                                          </p:stCondLst>
                                        </p:cTn>
                                        <p:tgtEl>
                                          <p:spTgt spid="1031"/>
                                        </p:tgtEl>
                                        <p:attrNameLst>
                                          <p:attrName>style.visibility</p:attrName>
                                        </p:attrNameLst>
                                      </p:cBhvr>
                                      <p:to>
                                        <p:strVal val="visible"/>
                                      </p:to>
                                    </p:set>
                                    <p:animEffect transition="in" filter="wheel(4)">
                                      <p:cBhvr>
                                        <p:cTn id="21" dur="2000"/>
                                        <p:tgtEl>
                                          <p:spTgt spid="1031"/>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4" fill="hold" nodeType="clickEffect">
                                  <p:stCondLst>
                                    <p:cond delay="0"/>
                                  </p:stCondLst>
                                  <p:childTnLst>
                                    <p:set>
                                      <p:cBhvr>
                                        <p:cTn id="25" dur="1" fill="hold">
                                          <p:stCondLst>
                                            <p:cond delay="0"/>
                                          </p:stCondLst>
                                        </p:cTn>
                                        <p:tgtEl>
                                          <p:spTgt spid="1034"/>
                                        </p:tgtEl>
                                        <p:attrNameLst>
                                          <p:attrName>style.visibility</p:attrName>
                                        </p:attrNameLst>
                                      </p:cBhvr>
                                      <p:to>
                                        <p:strVal val="visible"/>
                                      </p:to>
                                    </p:set>
                                    <p:animEffect transition="in" filter="wheel(4)">
                                      <p:cBhvr>
                                        <p:cTn id="26" dur="2000"/>
                                        <p:tgtEl>
                                          <p:spTgt spid="1034"/>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4" fill="hold" nodeType="clickEffect">
                                  <p:stCondLst>
                                    <p:cond delay="0"/>
                                  </p:stCondLst>
                                  <p:childTnLst>
                                    <p:set>
                                      <p:cBhvr>
                                        <p:cTn id="30" dur="1" fill="hold">
                                          <p:stCondLst>
                                            <p:cond delay="0"/>
                                          </p:stCondLst>
                                        </p:cTn>
                                        <p:tgtEl>
                                          <p:spTgt spid="1032"/>
                                        </p:tgtEl>
                                        <p:attrNameLst>
                                          <p:attrName>style.visibility</p:attrName>
                                        </p:attrNameLst>
                                      </p:cBhvr>
                                      <p:to>
                                        <p:strVal val="visible"/>
                                      </p:to>
                                    </p:set>
                                    <p:animEffect transition="in" filter="wheel(4)">
                                      <p:cBhvr>
                                        <p:cTn id="31" dur="2000"/>
                                        <p:tgtEl>
                                          <p:spTgt spid="1032"/>
                                        </p:tgtEl>
                                      </p:cBhvr>
                                    </p:animEffect>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edge">
                                      <p:cBhvr>
                                        <p:cTn id="36" dur="20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4" fill="hold" nodeType="click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wheel(4)">
                                      <p:cBhvr>
                                        <p:cTn id="41" dur="2000"/>
                                        <p:tgtEl>
                                          <p:spTgt spid="1029"/>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4" fill="hold" nodeType="clickEffect">
                                  <p:stCondLst>
                                    <p:cond delay="0"/>
                                  </p:stCondLst>
                                  <p:childTnLst>
                                    <p:set>
                                      <p:cBhvr>
                                        <p:cTn id="45" dur="1" fill="hold">
                                          <p:stCondLst>
                                            <p:cond delay="0"/>
                                          </p:stCondLst>
                                        </p:cTn>
                                        <p:tgtEl>
                                          <p:spTgt spid="1030"/>
                                        </p:tgtEl>
                                        <p:attrNameLst>
                                          <p:attrName>style.visibility</p:attrName>
                                        </p:attrNameLst>
                                      </p:cBhvr>
                                      <p:to>
                                        <p:strVal val="visible"/>
                                      </p:to>
                                    </p:set>
                                    <p:animEffect transition="in" filter="wheel(4)">
                                      <p:cBhvr>
                                        <p:cTn id="46" dur="2000"/>
                                        <p:tgtEl>
                                          <p:spTgt spid="1030"/>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4" fill="hold" nodeType="clickEffect">
                                  <p:stCondLst>
                                    <p:cond delay="0"/>
                                  </p:stCondLst>
                                  <p:childTnLst>
                                    <p:set>
                                      <p:cBhvr>
                                        <p:cTn id="50" dur="1" fill="hold">
                                          <p:stCondLst>
                                            <p:cond delay="0"/>
                                          </p:stCondLst>
                                        </p:cTn>
                                        <p:tgtEl>
                                          <p:spTgt spid="1026"/>
                                        </p:tgtEl>
                                        <p:attrNameLst>
                                          <p:attrName>style.visibility</p:attrName>
                                        </p:attrNameLst>
                                      </p:cBhvr>
                                      <p:to>
                                        <p:strVal val="visible"/>
                                      </p:to>
                                    </p:set>
                                    <p:animEffect transition="in" filter="wheel(4)">
                                      <p:cBhvr>
                                        <p:cTn id="51" dur="2000"/>
                                        <p:tgtEl>
                                          <p:spTgt spid="1026"/>
                                        </p:tgtEl>
                                      </p:cBhvr>
                                    </p:animEffect>
                                  </p:childTnLst>
                                </p:cTn>
                              </p:par>
                            </p:childTnLst>
                          </p:cTn>
                        </p:par>
                      </p:childTnLst>
                    </p:cTn>
                  </p:par>
                  <p:par>
                    <p:cTn id="52" fill="hold">
                      <p:stCondLst>
                        <p:cond delay="indefinite"/>
                      </p:stCondLst>
                      <p:childTnLst>
                        <p:par>
                          <p:cTn id="53" fill="hold">
                            <p:stCondLst>
                              <p:cond delay="0"/>
                            </p:stCondLst>
                            <p:childTnLst>
                              <p:par>
                                <p:cTn id="54" presetID="20" presetClass="entr" presetSubtype="0" fill="hold"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edge">
                                      <p:cBhvr>
                                        <p:cTn id="56"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143000"/>
          </a:xfrm>
        </p:spPr>
        <p:txBody>
          <a:bodyPr>
            <a:normAutofit fontScale="90000"/>
          </a:bodyPr>
          <a:lstStyle/>
          <a:p>
            <a:pPr algn="ctr"/>
            <a:r>
              <a:rPr sz="6600" b="1" smtClean="0">
                <a:solidFill>
                  <a:schemeClr val="tx1"/>
                </a:solidFill>
              </a:rPr>
              <a:t>INTRODUCTION</a:t>
            </a:r>
            <a:r>
              <a:rPr lang="en-US" sz="6600" b="1" dirty="0" smtClean="0">
                <a:solidFill>
                  <a:schemeClr val="tx1"/>
                </a:solidFill>
              </a:rPr>
              <a:t> - </a:t>
            </a:r>
            <a:r>
              <a:rPr lang="en-US" sz="9600" b="1" dirty="0" smtClean="0">
                <a:solidFill>
                  <a:schemeClr val="tx1"/>
                </a:solidFill>
              </a:rPr>
              <a:t>2</a:t>
            </a:r>
            <a:endParaRPr lang="en-US" sz="9600" b="1" dirty="0">
              <a:solidFill>
                <a:schemeClr val="tx1"/>
              </a:solidFill>
            </a:endParaRPr>
          </a:p>
        </p:txBody>
      </p:sp>
      <p:sp>
        <p:nvSpPr>
          <p:cNvPr id="5" name="Rectangle 4"/>
          <p:cNvSpPr/>
          <p:nvPr/>
        </p:nvSpPr>
        <p:spPr>
          <a:xfrm>
            <a:off x="0" y="1720840"/>
            <a:ext cx="9144000" cy="3970318"/>
          </a:xfrm>
          <a:prstGeom prst="rect">
            <a:avLst/>
          </a:prstGeom>
        </p:spPr>
        <p:txBody>
          <a:bodyPr wrap="square">
            <a:spAutoFit/>
          </a:bodyPr>
          <a:lstStyle/>
          <a:p>
            <a:pPr algn="just"/>
            <a:r>
              <a:rPr lang="en-US" sz="2800" b="1" dirty="0" err="1" smtClean="0">
                <a:solidFill>
                  <a:schemeClr val="accent1">
                    <a:lumMod val="60000"/>
                    <a:lumOff val="40000"/>
                  </a:schemeClr>
                </a:solidFill>
                <a:latin typeface="Times New Roman" pitchFamily="18" charset="0"/>
                <a:cs typeface="Times New Roman" pitchFamily="18" charset="0"/>
              </a:rPr>
              <a:t>Bharata's</a:t>
            </a:r>
            <a:r>
              <a:rPr lang="en-US" sz="2800" b="1" dirty="0" smtClean="0">
                <a:solidFill>
                  <a:schemeClr val="accent1">
                    <a:lumMod val="60000"/>
                    <a:lumOff val="40000"/>
                  </a:schemeClr>
                </a:solidFill>
                <a:latin typeface="Times New Roman" pitchFamily="18" charset="0"/>
                <a:cs typeface="Times New Roman" pitchFamily="18" charset="0"/>
              </a:rPr>
              <a:t> </a:t>
            </a:r>
            <a:r>
              <a:rPr lang="en-US" sz="2800" b="1" dirty="0" err="1" smtClean="0">
                <a:solidFill>
                  <a:schemeClr val="accent1">
                    <a:lumMod val="60000"/>
                    <a:lumOff val="40000"/>
                  </a:schemeClr>
                </a:solidFill>
                <a:latin typeface="Times New Roman" pitchFamily="18" charset="0"/>
                <a:cs typeface="Times New Roman" pitchFamily="18" charset="0"/>
              </a:rPr>
              <a:t>Natya</a:t>
            </a:r>
            <a:r>
              <a:rPr lang="en-US" sz="2800" b="1" dirty="0" smtClean="0">
                <a:solidFill>
                  <a:schemeClr val="accent1">
                    <a:lumMod val="60000"/>
                    <a:lumOff val="40000"/>
                  </a:schemeClr>
                </a:solidFill>
                <a:latin typeface="Times New Roman" pitchFamily="18" charset="0"/>
                <a:cs typeface="Times New Roman" pitchFamily="18" charset="0"/>
              </a:rPr>
              <a:t> </a:t>
            </a:r>
            <a:r>
              <a:rPr lang="en-US" sz="2800" b="1" dirty="0" err="1" smtClean="0">
                <a:solidFill>
                  <a:schemeClr val="accent1">
                    <a:lumMod val="60000"/>
                    <a:lumOff val="40000"/>
                  </a:schemeClr>
                </a:solidFill>
                <a:latin typeface="Times New Roman" pitchFamily="18" charset="0"/>
                <a:cs typeface="Times New Roman" pitchFamily="18" charset="0"/>
              </a:rPr>
              <a:t>Shastra</a:t>
            </a:r>
            <a:r>
              <a:rPr lang="en-US" sz="2800" b="1" dirty="0" smtClean="0">
                <a:solidFill>
                  <a:schemeClr val="accent1">
                    <a:lumMod val="60000"/>
                    <a:lumOff val="40000"/>
                  </a:schemeClr>
                </a:solidFill>
                <a:latin typeface="Times New Roman" pitchFamily="18" charset="0"/>
                <a:cs typeface="Times New Roman" pitchFamily="18" charset="0"/>
              </a:rPr>
              <a:t> (a book on Dance) gives the fundamental principles for every technique and forms of dance. Dance in India, is rooted to age-old tradition. This vast sub-continent has given birth to varied forms of dancing, each shaped by the influences of a particular period and environment. The nation offers a number of classical dance forms, each of which can be traced to different parts of the country. Each form represents the </a:t>
            </a:r>
            <a:r>
              <a:rPr lang="en-US" sz="2800" b="1" dirty="0" smtClean="0">
                <a:solidFill>
                  <a:schemeClr val="accent1"/>
                </a:solidFill>
                <a:latin typeface="Times New Roman" pitchFamily="18" charset="0"/>
                <a:cs typeface="Times New Roman" pitchFamily="18" charset="0"/>
              </a:rPr>
              <a:t>culture of a particular region.</a:t>
            </a:r>
            <a:endParaRPr lang="en-US" sz="2800" b="1" dirty="0">
              <a:solidFill>
                <a:schemeClr val="accent1"/>
              </a:solidFill>
              <a:latin typeface="Times New Roman" pitchFamily="18" charset="0"/>
              <a:cs typeface="Times New Roman" pitchFamily="18" charset="0"/>
            </a:endParaRPr>
          </a:p>
        </p:txBody>
      </p:sp>
    </p:spTree>
  </p:cSld>
  <p:clrMapOvr>
    <a:masterClrMapping/>
  </p:clrMapOvr>
  <p:transition spd="slow" advTm="10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5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2"/>
                                        </p:tgtEl>
                                        <p:attrNameLst>
                                          <p:attrName>fillcolor</p:attrName>
                                        </p:attrNameLst>
                                      </p:cBhvr>
                                      <p:tavLst>
                                        <p:tav tm="0">
                                          <p:val>
                                            <p:clrVal>
                                              <a:schemeClr val="accent2"/>
                                            </p:clrVal>
                                          </p:val>
                                        </p:tav>
                                        <p:tav tm="50000">
                                          <p:val>
                                            <p:clrVal>
                                              <a:schemeClr val="hlink"/>
                                            </p:clrVal>
                                          </p:val>
                                        </p:tav>
                                      </p:tavLst>
                                    </p:anim>
                                    <p:set>
                                      <p:cBhvr>
                                        <p:cTn id="9" dur="50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anim calcmode="discrete" valueType="clr">
                                      <p:cBhvr override="childStyle">
                                        <p:cTn id="1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gtEl>
                                        <p:attrNameLst>
                                          <p:attrName>fillcolor</p:attrName>
                                        </p:attrNameLst>
                                      </p:cBhvr>
                                      <p:tavLst>
                                        <p:tav tm="0">
                                          <p:val>
                                            <p:clrVal>
                                              <a:schemeClr val="accent2"/>
                                            </p:clrVal>
                                          </p:val>
                                        </p:tav>
                                        <p:tav tm="50000">
                                          <p:val>
                                            <p:clrVal>
                                              <a:schemeClr val="hlink"/>
                                            </p:clrVal>
                                          </p:val>
                                        </p:tav>
                                      </p:tavLst>
                                    </p:anim>
                                    <p:set>
                                      <p:cBhvr>
                                        <p:cTn id="16"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9144000" cy="6063198"/>
          </a:xfrm>
          <a:prstGeom prst="rect">
            <a:avLst/>
          </a:prstGeom>
        </p:spPr>
        <p:txBody>
          <a:bodyPr wrap="square">
            <a:spAutoFit/>
          </a:bodyPr>
          <a:lstStyle/>
          <a:p>
            <a:pPr algn="ctr">
              <a:buFont typeface="Wingdings" pitchFamily="2" charset="2"/>
              <a:buNone/>
            </a:pPr>
            <a:r>
              <a:rPr lang="en-US" sz="4800" b="1" dirty="0" smtClean="0"/>
              <a:t>  </a:t>
            </a:r>
            <a:r>
              <a:rPr lang="en-US" sz="4400" b="1" dirty="0" smtClean="0"/>
              <a:t>MEANING  OF  CERTAIN  WORDS  THAT  HAVE  BEEN  USED  IN  THE  SLIDES</a:t>
            </a:r>
            <a:endParaRPr lang="en-US" sz="4400" b="1" dirty="0" smtClean="0">
              <a:solidFill>
                <a:schemeClr val="accent1">
                  <a:lumMod val="60000"/>
                  <a:lumOff val="40000"/>
                </a:schemeClr>
              </a:solidFill>
            </a:endParaRPr>
          </a:p>
          <a:p>
            <a:pPr>
              <a:buFont typeface="Wingdings" pitchFamily="2" charset="2"/>
              <a:buNone/>
            </a:pPr>
            <a:r>
              <a:rPr lang="en-US" sz="3600" b="1" dirty="0" smtClean="0">
                <a:solidFill>
                  <a:schemeClr val="accent1">
                    <a:lumMod val="60000"/>
                    <a:lumOff val="40000"/>
                  </a:schemeClr>
                </a:solidFill>
              </a:rPr>
              <a:t>                        </a:t>
            </a:r>
            <a:r>
              <a:rPr lang="en-US" sz="3600" b="1" dirty="0" err="1" smtClean="0">
                <a:solidFill>
                  <a:schemeClr val="accent1"/>
                </a:solidFill>
              </a:rPr>
              <a:t>Bhava</a:t>
            </a:r>
            <a:r>
              <a:rPr lang="en-US" sz="3600" b="1" dirty="0" smtClean="0">
                <a:solidFill>
                  <a:schemeClr val="accent1"/>
                </a:solidFill>
              </a:rPr>
              <a:t>      </a:t>
            </a:r>
            <a:r>
              <a:rPr lang="en-US" sz="3600" b="1" dirty="0" smtClean="0">
                <a:solidFill>
                  <a:schemeClr val="accent1"/>
                </a:solidFill>
                <a:sym typeface="Wingdings" pitchFamily="2" charset="2"/>
              </a:rPr>
              <a:t>    Expression</a:t>
            </a:r>
          </a:p>
          <a:p>
            <a:pPr>
              <a:buFont typeface="Wingdings" pitchFamily="2" charset="2"/>
              <a:buNone/>
            </a:pPr>
            <a:r>
              <a:rPr lang="en-US" sz="3600" b="1" dirty="0" smtClean="0">
                <a:solidFill>
                  <a:schemeClr val="accent1"/>
                </a:solidFill>
                <a:sym typeface="Wingdings" pitchFamily="2" charset="2"/>
              </a:rPr>
              <a:t>                        Raga             Melody         </a:t>
            </a:r>
          </a:p>
          <a:p>
            <a:pPr>
              <a:buFont typeface="Wingdings" pitchFamily="2" charset="2"/>
              <a:buNone/>
            </a:pPr>
            <a:r>
              <a:rPr lang="en-US" sz="3600" b="1" dirty="0" smtClean="0">
                <a:solidFill>
                  <a:schemeClr val="accent1"/>
                </a:solidFill>
                <a:sym typeface="Wingdings" pitchFamily="2" charset="2"/>
              </a:rPr>
              <a:t>                        </a:t>
            </a:r>
            <a:r>
              <a:rPr lang="en-US" sz="3600" b="1" dirty="0" err="1" smtClean="0">
                <a:solidFill>
                  <a:schemeClr val="accent1"/>
                </a:solidFill>
                <a:sym typeface="Wingdings" pitchFamily="2" charset="2"/>
              </a:rPr>
              <a:t>Tala</a:t>
            </a:r>
            <a:r>
              <a:rPr lang="en-US" sz="3600" b="1" dirty="0" smtClean="0">
                <a:solidFill>
                  <a:schemeClr val="accent1"/>
                </a:solidFill>
                <a:sym typeface="Wingdings" pitchFamily="2" charset="2"/>
              </a:rPr>
              <a:t>               Rhythm</a:t>
            </a:r>
          </a:p>
          <a:p>
            <a:pPr>
              <a:buFont typeface="Wingdings" pitchFamily="2" charset="2"/>
              <a:buNone/>
            </a:pPr>
            <a:r>
              <a:rPr lang="en-US" sz="3600" b="1" dirty="0" smtClean="0">
                <a:solidFill>
                  <a:schemeClr val="accent1"/>
                </a:solidFill>
                <a:sym typeface="Wingdings" pitchFamily="2" charset="2"/>
              </a:rPr>
              <a:t>                        </a:t>
            </a:r>
            <a:r>
              <a:rPr lang="en-US" sz="3600" b="1" dirty="0" err="1" smtClean="0">
                <a:solidFill>
                  <a:schemeClr val="accent1"/>
                </a:solidFill>
                <a:sym typeface="Wingdings" pitchFamily="2" charset="2"/>
              </a:rPr>
              <a:t>Natyam</a:t>
            </a:r>
            <a:r>
              <a:rPr lang="en-US" sz="3600" b="1" dirty="0" smtClean="0">
                <a:solidFill>
                  <a:schemeClr val="accent1"/>
                </a:solidFill>
                <a:sym typeface="Wingdings" pitchFamily="2" charset="2"/>
              </a:rPr>
              <a:t>      Dance</a:t>
            </a:r>
          </a:p>
          <a:p>
            <a:pPr>
              <a:buFont typeface="Wingdings" pitchFamily="2" charset="2"/>
              <a:buNone/>
            </a:pPr>
            <a:r>
              <a:rPr lang="en-US" sz="3600" b="1" dirty="0" smtClean="0">
                <a:solidFill>
                  <a:schemeClr val="accent1"/>
                </a:solidFill>
                <a:latin typeface="Times New Roman" pitchFamily="18" charset="0"/>
                <a:ea typeface="Times New Roman" pitchFamily="18" charset="0"/>
                <a:cs typeface="Times New Roman" pitchFamily="18" charset="0"/>
              </a:rPr>
              <a:t>                    </a:t>
            </a:r>
            <a:r>
              <a:rPr lang="en-US" sz="3600" b="1" dirty="0" err="1" smtClean="0">
                <a:solidFill>
                  <a:schemeClr val="accent1"/>
                </a:solidFill>
                <a:latin typeface="Times New Roman" pitchFamily="18" charset="0"/>
                <a:ea typeface="Times New Roman" pitchFamily="18" charset="0"/>
                <a:cs typeface="Times New Roman" pitchFamily="18" charset="0"/>
              </a:rPr>
              <a:t>Nritta</a:t>
            </a:r>
            <a:r>
              <a:rPr lang="en-US" sz="3600" b="1" dirty="0" smtClean="0">
                <a:solidFill>
                  <a:schemeClr val="accent1"/>
                </a:solidFill>
                <a:latin typeface="Times New Roman" pitchFamily="18" charset="0"/>
                <a:ea typeface="Times New Roman" pitchFamily="18" charset="0"/>
                <a:cs typeface="Times New Roman" pitchFamily="18" charset="0"/>
              </a:rPr>
              <a:t>     </a:t>
            </a:r>
            <a:r>
              <a:rPr lang="en-US" sz="3600" b="1" dirty="0" smtClean="0">
                <a:solidFill>
                  <a:schemeClr val="accent1"/>
                </a:solidFill>
                <a:sym typeface="Wingdings" pitchFamily="2" charset="2"/>
              </a:rPr>
              <a:t>    P</a:t>
            </a:r>
            <a:r>
              <a:rPr lang="en-US" sz="3600" b="1" dirty="0" smtClean="0">
                <a:solidFill>
                  <a:schemeClr val="accent1"/>
                </a:solidFill>
                <a:latin typeface="Times New Roman" pitchFamily="18" charset="0"/>
                <a:ea typeface="Times New Roman" pitchFamily="18" charset="0"/>
                <a:cs typeface="Times New Roman" pitchFamily="18" charset="0"/>
              </a:rPr>
              <a:t>ure Dance </a:t>
            </a:r>
          </a:p>
          <a:p>
            <a:pPr>
              <a:buFont typeface="Wingdings" pitchFamily="2" charset="2"/>
              <a:buNone/>
            </a:pPr>
            <a:r>
              <a:rPr lang="en-US" sz="3600" b="1" dirty="0" smtClean="0">
                <a:solidFill>
                  <a:schemeClr val="accent1"/>
                </a:solidFill>
                <a:latin typeface="Times New Roman" pitchFamily="18" charset="0"/>
                <a:ea typeface="Times New Roman" pitchFamily="18" charset="0"/>
                <a:cs typeface="Times New Roman" pitchFamily="18" charset="0"/>
              </a:rPr>
              <a:t>                    </a:t>
            </a:r>
            <a:r>
              <a:rPr lang="en-US" sz="3600" b="1" dirty="0" err="1" smtClean="0">
                <a:solidFill>
                  <a:schemeClr val="accent1"/>
                </a:solidFill>
                <a:latin typeface="Times New Roman" pitchFamily="18" charset="0"/>
                <a:ea typeface="Times New Roman" pitchFamily="18" charset="0"/>
                <a:cs typeface="Times New Roman" pitchFamily="18" charset="0"/>
              </a:rPr>
              <a:t>Nrtya</a:t>
            </a:r>
            <a:r>
              <a:rPr lang="en-US" sz="3600" b="1" dirty="0" smtClean="0">
                <a:solidFill>
                  <a:schemeClr val="accent1"/>
                </a:solidFill>
                <a:latin typeface="Times New Roman" pitchFamily="18" charset="0"/>
                <a:ea typeface="Times New Roman" pitchFamily="18" charset="0"/>
                <a:cs typeface="Times New Roman" pitchFamily="18" charset="0"/>
              </a:rPr>
              <a:t>     </a:t>
            </a:r>
            <a:r>
              <a:rPr lang="en-US" sz="3600" b="1" dirty="0" smtClean="0">
                <a:solidFill>
                  <a:schemeClr val="accent1"/>
                </a:solidFill>
                <a:sym typeface="Wingdings" pitchFamily="2" charset="2"/>
              </a:rPr>
              <a:t>    E</a:t>
            </a:r>
            <a:r>
              <a:rPr lang="en-US" sz="3600" b="1" dirty="0" smtClean="0">
                <a:solidFill>
                  <a:schemeClr val="accent1"/>
                </a:solidFill>
                <a:latin typeface="Times New Roman" pitchFamily="18" charset="0"/>
                <a:ea typeface="Times New Roman" pitchFamily="18" charset="0"/>
                <a:cs typeface="Times New Roman" pitchFamily="18" charset="0"/>
              </a:rPr>
              <a:t>xpressive Dance                                                 </a:t>
            </a:r>
          </a:p>
          <a:p>
            <a:pPr>
              <a:buFont typeface="Wingdings" pitchFamily="2" charset="2"/>
              <a:buNone/>
            </a:pPr>
            <a:r>
              <a:rPr lang="en-US" sz="3600" b="1" dirty="0" smtClean="0">
                <a:solidFill>
                  <a:schemeClr val="accent1"/>
                </a:solidFill>
                <a:latin typeface="Times New Roman" pitchFamily="18" charset="0"/>
                <a:ea typeface="Times New Roman" pitchFamily="18" charset="0"/>
                <a:cs typeface="Times New Roman" pitchFamily="18" charset="0"/>
              </a:rPr>
              <a:t>                    </a:t>
            </a:r>
            <a:r>
              <a:rPr lang="en-US" sz="3600" b="1" dirty="0" err="1" smtClean="0">
                <a:solidFill>
                  <a:schemeClr val="accent1"/>
                </a:solidFill>
                <a:latin typeface="Times New Roman" pitchFamily="18" charset="0"/>
                <a:ea typeface="Times New Roman" pitchFamily="18" charset="0"/>
                <a:cs typeface="Times New Roman" pitchFamily="18" charset="0"/>
              </a:rPr>
              <a:t>Natya</a:t>
            </a:r>
            <a:r>
              <a:rPr lang="en-US" sz="3600" b="1" dirty="0" smtClean="0">
                <a:solidFill>
                  <a:schemeClr val="accent1"/>
                </a:solidFill>
                <a:latin typeface="Times New Roman" pitchFamily="18" charset="0"/>
                <a:ea typeface="Times New Roman" pitchFamily="18" charset="0"/>
                <a:cs typeface="Times New Roman" pitchFamily="18" charset="0"/>
              </a:rPr>
              <a:t>     </a:t>
            </a:r>
            <a:r>
              <a:rPr lang="en-US" sz="3600" b="1" dirty="0" smtClean="0">
                <a:solidFill>
                  <a:schemeClr val="accent1"/>
                </a:solidFill>
                <a:sym typeface="Wingdings" pitchFamily="2" charset="2"/>
              </a:rPr>
              <a:t>    </a:t>
            </a:r>
            <a:r>
              <a:rPr lang="en-US" sz="3600" b="1" dirty="0" err="1" smtClean="0">
                <a:solidFill>
                  <a:schemeClr val="accent1"/>
                </a:solidFill>
                <a:sym typeface="Wingdings" pitchFamily="2" charset="2"/>
              </a:rPr>
              <a:t>A</a:t>
            </a:r>
            <a:r>
              <a:rPr lang="en-US" sz="3600" b="1" dirty="0" err="1" smtClean="0">
                <a:solidFill>
                  <a:schemeClr val="accent1"/>
                </a:solidFill>
                <a:latin typeface="Times New Roman" pitchFamily="18" charset="0"/>
                <a:ea typeface="Times New Roman" pitchFamily="18" charset="0"/>
                <a:cs typeface="Times New Roman" pitchFamily="18" charset="0"/>
              </a:rPr>
              <a:t>bhinaya</a:t>
            </a:r>
            <a:r>
              <a:rPr lang="en-US" sz="3600" b="1" dirty="0" smtClean="0">
                <a:solidFill>
                  <a:schemeClr val="accent1"/>
                </a:solidFill>
                <a:latin typeface="Times New Roman" pitchFamily="18" charset="0"/>
                <a:ea typeface="Times New Roman" pitchFamily="18" charset="0"/>
                <a:cs typeface="Times New Roman" pitchFamily="18" charset="0"/>
              </a:rPr>
              <a:t>  (Mime)</a:t>
            </a:r>
            <a:endParaRPr lang="en-US" sz="3600" b="1" dirty="0">
              <a:solidFill>
                <a:schemeClr val="accent1"/>
              </a:solidFill>
            </a:endParaRPr>
          </a:p>
        </p:txBody>
      </p:sp>
    </p:spTree>
  </p:cSld>
  <p:clrMapOvr>
    <a:masterClrMapping/>
  </p:clrMapOvr>
  <p:transition spd="slow" advTm="10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10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1000"/>
                                        <p:tgtEl>
                                          <p:spTgt spid="4"/>
                                        </p:tgtEl>
                                        <p:attrNameLst>
                                          <p:attrName>fillcolor</p:attrName>
                                        </p:attrNameLst>
                                      </p:cBhvr>
                                      <p:tavLst>
                                        <p:tav tm="0">
                                          <p:val>
                                            <p:clrVal>
                                              <a:schemeClr val="accent2"/>
                                            </p:clrVal>
                                          </p:val>
                                        </p:tav>
                                        <p:tav tm="50000">
                                          <p:val>
                                            <p:clrVal>
                                              <a:schemeClr val="hlink"/>
                                            </p:clrVal>
                                          </p:val>
                                        </p:tav>
                                      </p:tavLst>
                                    </p:anim>
                                    <p:set>
                                      <p:cBhvr>
                                        <p:cTn id="9" dur="100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063752"/>
          </a:xfrm>
        </p:spPr>
        <p:txBody>
          <a:bodyPr>
            <a:normAutofit/>
          </a:bodyPr>
          <a:lstStyle/>
          <a:p>
            <a:pPr algn="ctr"/>
            <a:r>
              <a:rPr lang="en-US" sz="6000" b="1" dirty="0" smtClean="0">
                <a:solidFill>
                  <a:schemeClr val="tx1"/>
                </a:solidFill>
              </a:rPr>
              <a:t>BHARATNATYAM</a:t>
            </a:r>
            <a:endParaRPr lang="en-US" sz="6000" b="1" dirty="0">
              <a:solidFill>
                <a:schemeClr val="tx1"/>
              </a:solidFill>
            </a:endParaRPr>
          </a:p>
        </p:txBody>
      </p:sp>
      <p:sp>
        <p:nvSpPr>
          <p:cNvPr id="5122" name="Rectangle 2"/>
          <p:cNvSpPr>
            <a:spLocks noChangeArrowheads="1"/>
          </p:cNvSpPr>
          <p:nvPr/>
        </p:nvSpPr>
        <p:spPr bwMode="auto">
          <a:xfrm>
            <a:off x="4267200" y="990601"/>
            <a:ext cx="46482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accent1">
                    <a:lumMod val="60000"/>
                    <a:lumOff val="40000"/>
                  </a:schemeClr>
                </a:solidFill>
                <a:effectLst/>
                <a:latin typeface="Times New Roman" pitchFamily="18" charset="0"/>
                <a:ea typeface="Times New Roman" pitchFamily="18" charset="0"/>
                <a:cs typeface="Times New Roman" pitchFamily="18" charset="0"/>
              </a:rPr>
              <a:t>Bharatanatyam</a:t>
            </a:r>
            <a:r>
              <a:rPr kumimoji="0" lang="en-US" sz="2400" b="1" i="0" u="none" strike="noStrike" cap="none" normalizeH="0" baseline="0" dirty="0" smtClean="0">
                <a:ln>
                  <a:noFill/>
                </a:ln>
                <a:solidFill>
                  <a:schemeClr val="accent1">
                    <a:lumMod val="60000"/>
                    <a:lumOff val="40000"/>
                  </a:schemeClr>
                </a:solidFill>
                <a:effectLst/>
                <a:latin typeface="Times New Roman" pitchFamily="18" charset="0"/>
                <a:ea typeface="Times New Roman" pitchFamily="18" charset="0"/>
                <a:cs typeface="Times New Roman" pitchFamily="18" charset="0"/>
              </a:rPr>
              <a:t> is one of the most popular Indian dances and belongs to Tamil Nadu in South India. The name is derived from the word ‘</a:t>
            </a:r>
            <a:r>
              <a:rPr kumimoji="0" lang="en-US" sz="2400" b="1" i="0" u="none" strike="noStrike" cap="none" normalizeH="0" baseline="0" dirty="0" err="1" smtClean="0">
                <a:ln>
                  <a:noFill/>
                </a:ln>
                <a:solidFill>
                  <a:schemeClr val="accent1">
                    <a:lumMod val="60000"/>
                    <a:lumOff val="40000"/>
                  </a:schemeClr>
                </a:solidFill>
                <a:effectLst/>
                <a:latin typeface="Times New Roman" pitchFamily="18" charset="0"/>
                <a:ea typeface="Times New Roman" pitchFamily="18" charset="0"/>
                <a:cs typeface="Times New Roman" pitchFamily="18" charset="0"/>
              </a:rPr>
              <a:t>Bharatha</a:t>
            </a:r>
            <a:r>
              <a:rPr lang="en-US" sz="2400" b="1" dirty="0" smtClean="0">
                <a:solidFill>
                  <a:schemeClr val="accent1">
                    <a:lumMod val="60000"/>
                    <a:lumOff val="40000"/>
                  </a:schemeClr>
                </a:solidFill>
                <a:latin typeface="Times New Roman" pitchFamily="18" charset="0"/>
                <a:ea typeface="Times New Roman" pitchFamily="18" charset="0"/>
                <a:cs typeface="Times New Roman" pitchFamily="18" charset="0"/>
              </a:rPr>
              <a:t>’</a:t>
            </a:r>
            <a:r>
              <a:rPr kumimoji="0" lang="en-US" sz="2400" b="1" i="0" u="none" strike="noStrike" cap="none" normalizeH="0" baseline="0" dirty="0" smtClean="0">
                <a:ln>
                  <a:noFill/>
                </a:ln>
                <a:solidFill>
                  <a:schemeClr val="accent1">
                    <a:lumMod val="60000"/>
                    <a:lumOff val="40000"/>
                  </a:schemeClr>
                </a:solidFill>
                <a:effectLst/>
                <a:latin typeface="Times New Roman" pitchFamily="18" charset="0"/>
                <a:ea typeface="Times New Roman" pitchFamily="18" charset="0"/>
                <a:cs typeface="Times New Roman" pitchFamily="18" charset="0"/>
              </a:rPr>
              <a:t>, and is associated with the </a:t>
            </a:r>
            <a:r>
              <a:rPr kumimoji="0" lang="en-US" sz="2400" b="1" i="0" u="none" strike="noStrike" cap="none" normalizeH="0" baseline="0" dirty="0" err="1" smtClean="0">
                <a:ln>
                  <a:noFill/>
                </a:ln>
                <a:solidFill>
                  <a:schemeClr val="accent1">
                    <a:lumMod val="60000"/>
                    <a:lumOff val="40000"/>
                  </a:schemeClr>
                </a:solidFill>
                <a:effectLst/>
                <a:latin typeface="Times New Roman" pitchFamily="18" charset="0"/>
                <a:ea typeface="Times New Roman" pitchFamily="18" charset="0"/>
                <a:cs typeface="Times New Roman" pitchFamily="18" charset="0"/>
              </a:rPr>
              <a:t>Natyashastra</a:t>
            </a:r>
            <a:r>
              <a:rPr kumimoji="0" lang="en-US" sz="2400" b="1" i="0" u="none" strike="noStrike" cap="none" normalizeH="0" baseline="0" dirty="0" smtClean="0">
                <a:ln>
                  <a:noFill/>
                </a:ln>
                <a:solidFill>
                  <a:schemeClr val="accent1">
                    <a:lumMod val="60000"/>
                    <a:lumOff val="40000"/>
                  </a:schemeClr>
                </a:solidFill>
                <a:effectLst/>
                <a:latin typeface="Times New Roman" pitchFamily="18" charset="0"/>
                <a:ea typeface="Times New Roman" pitchFamily="18" charset="0"/>
                <a:cs typeface="Times New Roman" pitchFamily="18" charset="0"/>
              </a:rPr>
              <a:t>, the ancient book on dances. Hence the name </a:t>
            </a:r>
            <a:r>
              <a:rPr kumimoji="0" lang="en-US" sz="2400" b="1" i="0" u="none" strike="noStrike" cap="none" normalizeH="0" baseline="0" dirty="0" err="1" smtClean="0">
                <a:ln>
                  <a:noFill/>
                </a:ln>
                <a:solidFill>
                  <a:schemeClr val="accent1">
                    <a:lumMod val="60000"/>
                    <a:lumOff val="40000"/>
                  </a:schemeClr>
                </a:solidFill>
                <a:effectLst/>
                <a:latin typeface="Times New Roman" pitchFamily="18" charset="0"/>
                <a:ea typeface="Times New Roman" pitchFamily="18" charset="0"/>
                <a:cs typeface="Times New Roman" pitchFamily="18" charset="0"/>
              </a:rPr>
              <a:t>Bharatnatyam</a:t>
            </a:r>
            <a:r>
              <a:rPr lang="en-US" sz="2400" b="1" dirty="0" smtClean="0">
                <a:solidFill>
                  <a:schemeClr val="accent1">
                    <a:lumMod val="60000"/>
                    <a:lumOff val="40000"/>
                  </a:schemeClr>
                </a:solidFill>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accent1">
                    <a:lumMod val="60000"/>
                    <a:lumOff val="40000"/>
                  </a:schemeClr>
                </a:solidFill>
                <a:effectLst/>
                <a:latin typeface="Times New Roman" pitchFamily="18" charset="0"/>
                <a:ea typeface="Times New Roman" pitchFamily="18" charset="0"/>
                <a:cs typeface="Times New Roman" pitchFamily="18" charset="0"/>
              </a:rPr>
              <a:t>Bharata</a:t>
            </a:r>
            <a:r>
              <a:rPr lang="en-US" sz="2400" b="1" dirty="0" err="1" smtClean="0">
                <a:solidFill>
                  <a:schemeClr val="accent1">
                    <a:lumMod val="60000"/>
                    <a:lumOff val="40000"/>
                  </a:schemeClr>
                </a:solidFill>
                <a:latin typeface="Times New Roman" pitchFamily="18" charset="0"/>
                <a:ea typeface="Times New Roman" pitchFamily="18" charset="0"/>
                <a:cs typeface="Times New Roman" pitchFamily="18" charset="0"/>
              </a:rPr>
              <a:t>n</a:t>
            </a:r>
            <a:r>
              <a:rPr kumimoji="0" lang="en-US" sz="2400" b="1" i="0" u="none" strike="noStrike" cap="none" normalizeH="0" baseline="0" dirty="0" err="1" smtClean="0">
                <a:ln>
                  <a:noFill/>
                </a:ln>
                <a:solidFill>
                  <a:schemeClr val="accent1">
                    <a:lumMod val="60000"/>
                    <a:lumOff val="40000"/>
                  </a:schemeClr>
                </a:solidFill>
                <a:effectLst/>
                <a:latin typeface="Times New Roman" pitchFamily="18" charset="0"/>
                <a:ea typeface="Times New Roman" pitchFamily="18" charset="0"/>
                <a:cs typeface="Times New Roman" pitchFamily="18" charset="0"/>
              </a:rPr>
              <a:t>atyam</a:t>
            </a:r>
            <a:r>
              <a:rPr kumimoji="0" lang="en-US" sz="2400" b="1" i="0" u="none" strike="noStrike" cap="none" normalizeH="0" baseline="0" dirty="0" smtClean="0">
                <a:ln>
                  <a:noFill/>
                </a:ln>
                <a:solidFill>
                  <a:schemeClr val="accent1">
                    <a:lumMod val="60000"/>
                    <a:lumOff val="40000"/>
                  </a:schemeClr>
                </a:solidFill>
                <a:effectLst/>
                <a:latin typeface="Times New Roman" pitchFamily="18" charset="0"/>
                <a:ea typeface="Times New Roman" pitchFamily="18" charset="0"/>
                <a:cs typeface="Times New Roman" pitchFamily="18" charset="0"/>
              </a:rPr>
              <a:t> is based on </a:t>
            </a:r>
            <a:r>
              <a:rPr kumimoji="0" lang="en-US" sz="2400" b="1" i="0" u="none" strike="noStrike" cap="none" normalizeH="0" baseline="0" dirty="0" err="1" smtClean="0">
                <a:ln>
                  <a:noFill/>
                </a:ln>
                <a:solidFill>
                  <a:schemeClr val="accent1">
                    <a:lumMod val="60000"/>
                    <a:lumOff val="40000"/>
                  </a:schemeClr>
                </a:solidFill>
                <a:effectLst/>
                <a:latin typeface="Times New Roman" pitchFamily="18" charset="0"/>
                <a:ea typeface="Times New Roman" pitchFamily="18" charset="0"/>
                <a:cs typeface="Times New Roman" pitchFamily="18" charset="0"/>
              </a:rPr>
              <a:t>bhava</a:t>
            </a:r>
            <a:r>
              <a:rPr kumimoji="0" lang="en-US" sz="2400" b="1" i="0" u="none" strike="noStrike" cap="none" normalizeH="0" baseline="0" dirty="0" smtClean="0">
                <a:ln>
                  <a:noFill/>
                </a:ln>
                <a:solidFill>
                  <a:schemeClr val="accent1">
                    <a:lumMod val="60000"/>
                    <a:lumOff val="40000"/>
                  </a:schemeClr>
                </a:solidFill>
                <a:effectLst/>
                <a:latin typeface="Times New Roman" pitchFamily="18" charset="0"/>
                <a:ea typeface="Times New Roman" pitchFamily="18" charset="0"/>
                <a:cs typeface="Times New Roman" pitchFamily="18" charset="0"/>
              </a:rPr>
              <a:t> or mood, raga or music and melody or </a:t>
            </a:r>
            <a:r>
              <a:rPr kumimoji="0" lang="en-US" sz="2400" b="1" i="0" u="none" strike="noStrike" cap="none" normalizeH="0" baseline="0" dirty="0" err="1" smtClean="0">
                <a:ln>
                  <a:noFill/>
                </a:ln>
                <a:solidFill>
                  <a:schemeClr val="accent1">
                    <a:lumMod val="60000"/>
                    <a:lumOff val="40000"/>
                  </a:schemeClr>
                </a:solidFill>
                <a:effectLst/>
                <a:latin typeface="Times New Roman" pitchFamily="18" charset="0"/>
                <a:ea typeface="Times New Roman" pitchFamily="18" charset="0"/>
                <a:cs typeface="Times New Roman" pitchFamily="18" charset="0"/>
              </a:rPr>
              <a:t>tala</a:t>
            </a:r>
            <a:r>
              <a:rPr kumimoji="0" lang="en-US" sz="2400" b="1" i="0" u="none" strike="noStrike" cap="none" normalizeH="0" baseline="0" dirty="0" smtClean="0">
                <a:ln>
                  <a:noFill/>
                </a:ln>
                <a:solidFill>
                  <a:schemeClr val="accent1">
                    <a:lumMod val="60000"/>
                    <a:lumOff val="40000"/>
                  </a:schemeClr>
                </a:solidFill>
                <a:effectLst/>
                <a:latin typeface="Times New Roman" pitchFamily="18" charset="0"/>
                <a:ea typeface="Times New Roman" pitchFamily="18" charset="0"/>
                <a:cs typeface="Times New Roman" pitchFamily="18" charset="0"/>
              </a:rPr>
              <a:t>. There are 64 </a:t>
            </a:r>
            <a:r>
              <a:rPr kumimoji="0" lang="en-US" sz="2400" b="1" i="0" u="none" strike="noStrike" cap="none" normalizeH="0" baseline="0" dirty="0" smtClean="0">
                <a:ln>
                  <a:noFill/>
                </a:ln>
                <a:solidFill>
                  <a:schemeClr val="accent1"/>
                </a:solidFill>
                <a:effectLst/>
                <a:latin typeface="Times New Roman" pitchFamily="18" charset="0"/>
                <a:ea typeface="Times New Roman" pitchFamily="18" charset="0"/>
                <a:cs typeface="Times New Roman" pitchFamily="18" charset="0"/>
              </a:rPr>
              <a:t>principles of coordinated hand, foot, face and body movements. It is known for its beauty and aesthetic perfection. </a:t>
            </a:r>
            <a:endParaRPr kumimoji="0" lang="en-US" sz="2400" b="1" i="0" u="none" strike="noStrike" cap="none" normalizeH="0" baseline="0" dirty="0" smtClean="0">
              <a:ln>
                <a:noFill/>
              </a:ln>
              <a:solidFill>
                <a:schemeClr val="accent1"/>
              </a:solidFill>
              <a:effectLst/>
              <a:latin typeface="Times New Roman" pitchFamily="18" charset="0"/>
              <a:cs typeface="Times New Roman" pitchFamily="18" charset="0"/>
            </a:endParaRPr>
          </a:p>
        </p:txBody>
      </p:sp>
      <p:pic>
        <p:nvPicPr>
          <p:cNvPr id="4" name="Picture 2" descr="E:\Anita Mishra\Anita\School Pictures\Dances of india\220px-Bharata_natyam_dancer_medha_s.jpg"/>
          <p:cNvPicPr>
            <a:picLocks noChangeAspect="1" noChangeArrowheads="1"/>
          </p:cNvPicPr>
          <p:nvPr/>
        </p:nvPicPr>
        <p:blipFill>
          <a:blip r:embed="rId2"/>
          <a:srcRect/>
          <a:stretch>
            <a:fillRect/>
          </a:stretch>
        </p:blipFill>
        <p:spPr bwMode="auto">
          <a:xfrm>
            <a:off x="0" y="1219200"/>
            <a:ext cx="3810000" cy="5638800"/>
          </a:xfrm>
          <a:prstGeom prst="rect">
            <a:avLst/>
          </a:prstGeom>
          <a:noFill/>
        </p:spPr>
      </p:pic>
    </p:spTree>
  </p:cSld>
  <p:clrMapOvr>
    <a:masterClrMapping/>
  </p:clrMapOvr>
  <p:transition spd="slow" advTm="10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5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2"/>
                                        </p:tgtEl>
                                        <p:attrNameLst>
                                          <p:attrName>fillcolor</p:attrName>
                                        </p:attrNameLst>
                                      </p:cBhvr>
                                      <p:tavLst>
                                        <p:tav tm="0">
                                          <p:val>
                                            <p:clrVal>
                                              <a:schemeClr val="accent2"/>
                                            </p:clrVal>
                                          </p:val>
                                        </p:tav>
                                        <p:tav tm="50000">
                                          <p:val>
                                            <p:clrVal>
                                              <a:schemeClr val="hlink"/>
                                            </p:clrVal>
                                          </p:val>
                                        </p:tav>
                                      </p:tavLst>
                                    </p:anim>
                                    <p:set>
                                      <p:cBhvr>
                                        <p:cTn id="9" dur="50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5122">
                                            <p:txEl>
                                              <p:pRg st="0" end="0"/>
                                            </p:txEl>
                                          </p:spTgt>
                                        </p:tgtEl>
                                        <p:attrNameLst>
                                          <p:attrName>style.visibility</p:attrName>
                                        </p:attrNameLst>
                                      </p:cBhvr>
                                      <p:to>
                                        <p:strVal val="visible"/>
                                      </p:to>
                                    </p:set>
                                    <p:anim calcmode="discrete" valueType="clr">
                                      <p:cBhvr override="childStyle">
                                        <p:cTn id="14" dur="500"/>
                                        <p:tgtEl>
                                          <p:spTgt spid="512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500"/>
                                        <p:tgtEl>
                                          <p:spTgt spid="5122">
                                            <p:txEl>
                                              <p:pRg st="0" end="0"/>
                                            </p:txEl>
                                          </p:spTgt>
                                        </p:tgtEl>
                                        <p:attrNameLst>
                                          <p:attrName>fillcolor</p:attrName>
                                        </p:attrNameLst>
                                      </p:cBhvr>
                                      <p:tavLst>
                                        <p:tav tm="0">
                                          <p:val>
                                            <p:clrVal>
                                              <a:schemeClr val="accent2"/>
                                            </p:clrVal>
                                          </p:val>
                                        </p:tav>
                                        <p:tav tm="50000">
                                          <p:val>
                                            <p:clrVal>
                                              <a:schemeClr val="hlink"/>
                                            </p:clrVal>
                                          </p:val>
                                        </p:tav>
                                      </p:tavLst>
                                    </p:anim>
                                    <p:set>
                                      <p:cBhvr>
                                        <p:cTn id="16" dur="500"/>
                                        <p:tgtEl>
                                          <p:spTgt spid="5122">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4)">
                                      <p:cBhvr>
                                        <p:cTn id="21" dur="5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edge">
                                      <p:cBhvr>
                                        <p:cTn id="26"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063752"/>
          </a:xfrm>
        </p:spPr>
        <p:txBody>
          <a:bodyPr>
            <a:normAutofit/>
          </a:bodyPr>
          <a:lstStyle/>
          <a:p>
            <a:pPr algn="ctr"/>
            <a:r>
              <a:rPr lang="en-US" sz="6000" b="1" dirty="0" smtClean="0">
                <a:solidFill>
                  <a:schemeClr val="tx1"/>
                </a:solidFill>
              </a:rPr>
              <a:t>ODISSI</a:t>
            </a:r>
            <a:endParaRPr lang="en-US" sz="6000" b="1" dirty="0">
              <a:solidFill>
                <a:schemeClr val="tx1"/>
              </a:solidFill>
            </a:endParaRPr>
          </a:p>
        </p:txBody>
      </p:sp>
      <p:sp>
        <p:nvSpPr>
          <p:cNvPr id="3073" name="Rectangle 1"/>
          <p:cNvSpPr>
            <a:spLocks noChangeArrowheads="1"/>
          </p:cNvSpPr>
          <p:nvPr/>
        </p:nvSpPr>
        <p:spPr bwMode="auto">
          <a:xfrm>
            <a:off x="4648200" y="1066800"/>
            <a:ext cx="44958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accent1">
                    <a:lumMod val="60000"/>
                    <a:lumOff val="40000"/>
                  </a:schemeClr>
                </a:solidFill>
                <a:effectLst/>
                <a:latin typeface="Times New Roman" pitchFamily="18" charset="0"/>
                <a:ea typeface="Times New Roman" pitchFamily="18" charset="0"/>
                <a:cs typeface="Times New Roman" pitchFamily="18" charset="0"/>
              </a:rPr>
              <a:t>Odissi</a:t>
            </a:r>
            <a:r>
              <a:rPr kumimoji="0" lang="en-US" sz="2000" b="1" i="0" u="none" strike="noStrike" cap="none" normalizeH="0" baseline="0" dirty="0" smtClean="0">
                <a:ln>
                  <a:noFill/>
                </a:ln>
                <a:solidFill>
                  <a:schemeClr val="accent1">
                    <a:lumMod val="60000"/>
                    <a:lumOff val="40000"/>
                  </a:schemeClr>
                </a:solidFill>
                <a:effectLst/>
                <a:latin typeface="Times New Roman" pitchFamily="18" charset="0"/>
                <a:ea typeface="Times New Roman" pitchFamily="18" charset="0"/>
                <a:cs typeface="Times New Roman" pitchFamily="18" charset="0"/>
              </a:rPr>
              <a:t> is considered to be one of the oldest surviving dance forms based on archaeological evidence. It  owes its origin to the temple dances of the </a:t>
            </a:r>
            <a:r>
              <a:rPr kumimoji="0" lang="en-US" sz="2000" b="1" i="0" u="none" strike="noStrike" cap="none" normalizeH="0" baseline="0" dirty="0" err="1" smtClean="0">
                <a:ln>
                  <a:noFill/>
                </a:ln>
                <a:solidFill>
                  <a:schemeClr val="accent1">
                    <a:lumMod val="60000"/>
                    <a:lumOff val="40000"/>
                  </a:schemeClr>
                </a:solidFill>
                <a:effectLst/>
                <a:latin typeface="Times New Roman" pitchFamily="18" charset="0"/>
                <a:ea typeface="Times New Roman" pitchFamily="18" charset="0"/>
                <a:cs typeface="Times New Roman" pitchFamily="18" charset="0"/>
              </a:rPr>
              <a:t>devadasis</a:t>
            </a:r>
            <a:r>
              <a:rPr kumimoji="0" lang="en-US" sz="2000" b="1" i="0" u="none" strike="noStrike" cap="none" normalizeH="0" baseline="0" dirty="0" smtClean="0">
                <a:ln>
                  <a:noFill/>
                </a:ln>
                <a:solidFill>
                  <a:schemeClr val="accent1">
                    <a:lumMod val="60000"/>
                    <a:lumOff val="40000"/>
                  </a:schemeClr>
                </a:solidFill>
                <a:effectLst/>
                <a:latin typeface="Times New Roman" pitchFamily="18" charset="0"/>
                <a:ea typeface="Times New Roman" pitchFamily="18" charset="0"/>
                <a:cs typeface="Times New Roman" pitchFamily="18" charset="0"/>
              </a:rPr>
              <a:t> (temple dancers). </a:t>
            </a:r>
            <a:r>
              <a:rPr kumimoji="0" lang="en-US" sz="2000" b="1" i="0" u="none" strike="noStrike" cap="none" normalizeH="0" baseline="0" dirty="0" err="1" smtClean="0">
                <a:ln>
                  <a:noFill/>
                </a:ln>
                <a:solidFill>
                  <a:schemeClr val="accent1">
                    <a:lumMod val="60000"/>
                    <a:lumOff val="40000"/>
                  </a:schemeClr>
                </a:solidFill>
                <a:effectLst/>
                <a:latin typeface="Times New Roman" pitchFamily="18" charset="0"/>
                <a:ea typeface="Times New Roman" pitchFamily="18" charset="0"/>
                <a:cs typeface="Times New Roman" pitchFamily="18" charset="0"/>
              </a:rPr>
              <a:t>Odissi</a:t>
            </a:r>
            <a:r>
              <a:rPr kumimoji="0" lang="en-US" sz="2000" b="1" i="0" u="none" strike="noStrike" cap="none" normalizeH="0" baseline="0" dirty="0" smtClean="0">
                <a:ln>
                  <a:noFill/>
                </a:ln>
                <a:solidFill>
                  <a:schemeClr val="accent1">
                    <a:lumMod val="60000"/>
                    <a:lumOff val="40000"/>
                  </a:schemeClr>
                </a:solidFill>
                <a:effectLst/>
                <a:latin typeface="Times New Roman" pitchFamily="18" charset="0"/>
                <a:ea typeface="Times New Roman" pitchFamily="18" charset="0"/>
                <a:cs typeface="Times New Roman" pitchFamily="18" charset="0"/>
              </a:rPr>
              <a:t> has been mentioned in inscriptions and  depicted on sculptures. In </a:t>
            </a:r>
            <a:r>
              <a:rPr kumimoji="0" lang="en-US" sz="2000" b="1" i="0" u="none" strike="noStrike" cap="none" normalizeH="0" baseline="0" dirty="0" err="1" smtClean="0">
                <a:ln>
                  <a:noFill/>
                </a:ln>
                <a:solidFill>
                  <a:schemeClr val="accent1">
                    <a:lumMod val="60000"/>
                    <a:lumOff val="40000"/>
                  </a:schemeClr>
                </a:solidFill>
                <a:effectLst/>
                <a:latin typeface="Times New Roman" pitchFamily="18" charset="0"/>
                <a:ea typeface="Times New Roman" pitchFamily="18" charset="0"/>
                <a:cs typeface="Times New Roman" pitchFamily="18" charset="0"/>
              </a:rPr>
              <a:t>Odissi</a:t>
            </a:r>
            <a:r>
              <a:rPr kumimoji="0" lang="en-US" sz="2000" b="1" i="0" u="none" strike="noStrike" cap="none" normalizeH="0" baseline="0" dirty="0" smtClean="0">
                <a:ln>
                  <a:noFill/>
                </a:ln>
                <a:solidFill>
                  <a:schemeClr val="accent1">
                    <a:lumMod val="60000"/>
                    <a:lumOff val="40000"/>
                  </a:schemeClr>
                </a:solidFill>
                <a:effectLst/>
                <a:latin typeface="Times New Roman" pitchFamily="18" charset="0"/>
                <a:ea typeface="Times New Roman" pitchFamily="18" charset="0"/>
                <a:cs typeface="Times New Roman" pitchFamily="18" charset="0"/>
              </a:rPr>
              <a:t>, hand gestures and facial expressions are used to interpret a storyline or theme. </a:t>
            </a:r>
            <a:r>
              <a:rPr lang="en-US" sz="2000" b="1" dirty="0" smtClean="0">
                <a:solidFill>
                  <a:schemeClr val="accent1">
                    <a:lumMod val="60000"/>
                    <a:lumOff val="40000"/>
                  </a:schemeClr>
                </a:solidFill>
                <a:latin typeface="Times New Roman" pitchFamily="18" charset="0"/>
                <a:cs typeface="Times New Roman" pitchFamily="18" charset="0"/>
              </a:rPr>
              <a:t>The </a:t>
            </a:r>
            <a:r>
              <a:rPr lang="en-US" sz="2000" b="1" dirty="0" err="1" smtClean="0">
                <a:solidFill>
                  <a:schemeClr val="accent1">
                    <a:lumMod val="60000"/>
                    <a:lumOff val="40000"/>
                  </a:schemeClr>
                </a:solidFill>
                <a:latin typeface="Times New Roman" pitchFamily="18" charset="0"/>
                <a:cs typeface="Times New Roman" pitchFamily="18" charset="0"/>
              </a:rPr>
              <a:t>Odissi</a:t>
            </a:r>
            <a:r>
              <a:rPr lang="en-US" sz="2000" b="1" dirty="0" smtClean="0">
                <a:solidFill>
                  <a:schemeClr val="accent1">
                    <a:lumMod val="60000"/>
                    <a:lumOff val="40000"/>
                  </a:schemeClr>
                </a:solidFill>
                <a:latin typeface="Times New Roman" pitchFamily="18" charset="0"/>
                <a:cs typeface="Times New Roman" pitchFamily="18" charset="0"/>
              </a:rPr>
              <a:t> dancers use their head, bust and torso in soft flowing movements to express moods and emotions. </a:t>
            </a:r>
            <a:r>
              <a:rPr kumimoji="0" lang="en-US" sz="2000" b="1" i="0" u="none" strike="noStrike" cap="none" normalizeH="0" baseline="0" dirty="0" smtClean="0">
                <a:ln>
                  <a:noFill/>
                </a:ln>
                <a:solidFill>
                  <a:schemeClr val="accent1">
                    <a:lumMod val="60000"/>
                    <a:lumOff val="40000"/>
                  </a:schemeClr>
                </a:solidFill>
                <a:effectLst/>
                <a:latin typeface="Times New Roman" pitchFamily="18" charset="0"/>
                <a:ea typeface="Times New Roman" pitchFamily="18" charset="0"/>
                <a:cs typeface="Times New Roman" pitchFamily="18" charset="0"/>
              </a:rPr>
              <a:t>It is a soft, lyrical classical dance which</a:t>
            </a:r>
            <a:r>
              <a:rPr kumimoji="0" lang="en-US" sz="2000" b="1" i="0" u="none" strike="noStrike" cap="none" normalizeH="0" baseline="0" dirty="0" smtClean="0">
                <a:ln>
                  <a:noFill/>
                </a:ln>
                <a:solidFill>
                  <a:schemeClr val="accent1"/>
                </a:solidFill>
                <a:effectLst/>
                <a:latin typeface="Times New Roman" pitchFamily="18" charset="0"/>
                <a:ea typeface="Times New Roman" pitchFamily="18" charset="0"/>
                <a:cs typeface="Times New Roman" pitchFamily="18" charset="0"/>
              </a:rPr>
              <a:t> depicts the popular devotion to Lord Krishna and the verses of the Sanskrit play </a:t>
            </a:r>
            <a:r>
              <a:rPr kumimoji="0" lang="en-US" sz="2000" b="1" i="0" u="none" strike="noStrike" cap="none" normalizeH="0" baseline="0" dirty="0" err="1" smtClean="0">
                <a:ln>
                  <a:noFill/>
                </a:ln>
                <a:solidFill>
                  <a:schemeClr val="accent1"/>
                </a:solidFill>
                <a:effectLst/>
                <a:latin typeface="Times New Roman" pitchFamily="18" charset="0"/>
                <a:ea typeface="Times New Roman" pitchFamily="18" charset="0"/>
                <a:cs typeface="Times New Roman" pitchFamily="18" charset="0"/>
              </a:rPr>
              <a:t>Geet</a:t>
            </a:r>
            <a:r>
              <a:rPr kumimoji="0" lang="en-US" sz="2000" b="1" i="0" u="none" strike="noStrike" cap="none" normalizeH="0" baseline="0" dirty="0" smtClean="0">
                <a:ln>
                  <a:noFill/>
                </a:ln>
                <a:solidFill>
                  <a:schemeClr val="accent1"/>
                </a:solidFill>
                <a:effectLst/>
                <a:latin typeface="Times New Roman" pitchFamily="18" charset="0"/>
                <a:ea typeface="Times New Roman" pitchFamily="18" charset="0"/>
                <a:cs typeface="Times New Roman" pitchFamily="18" charset="0"/>
              </a:rPr>
              <a:t> </a:t>
            </a:r>
            <a:r>
              <a:rPr kumimoji="0" lang="en-US" sz="2000" b="1" i="0" u="none" strike="noStrike" cap="none" normalizeH="0" baseline="0" dirty="0" err="1" smtClean="0">
                <a:ln>
                  <a:noFill/>
                </a:ln>
                <a:solidFill>
                  <a:schemeClr val="accent1"/>
                </a:solidFill>
                <a:effectLst/>
                <a:latin typeface="Times New Roman" pitchFamily="18" charset="0"/>
                <a:ea typeface="Times New Roman" pitchFamily="18" charset="0"/>
                <a:cs typeface="Times New Roman" pitchFamily="18" charset="0"/>
              </a:rPr>
              <a:t>Govinda</a:t>
            </a:r>
            <a:r>
              <a:rPr kumimoji="0" lang="en-US" sz="2000" b="1" i="0" u="none" strike="noStrike" cap="none" normalizeH="0" baseline="0" dirty="0" smtClean="0">
                <a:ln>
                  <a:noFill/>
                </a:ln>
                <a:solidFill>
                  <a:schemeClr val="accent1"/>
                </a:solidFill>
                <a:effectLst/>
                <a:latin typeface="Times New Roman" pitchFamily="18" charset="0"/>
                <a:ea typeface="Times New Roman" pitchFamily="18" charset="0"/>
                <a:cs typeface="Times New Roman" pitchFamily="18" charset="0"/>
              </a:rPr>
              <a:t> are used to depict the love and devotion to God.</a:t>
            </a:r>
            <a:endParaRPr kumimoji="0" lang="en-US" sz="2000" b="1" i="0" u="none" strike="noStrike" cap="none" normalizeH="0" baseline="0" dirty="0" smtClean="0">
              <a:ln>
                <a:noFill/>
              </a:ln>
              <a:solidFill>
                <a:schemeClr val="accent1"/>
              </a:solidFill>
              <a:effectLst/>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3"/>
          <a:srcRect/>
          <a:stretch>
            <a:fillRect/>
          </a:stretch>
        </p:blipFill>
        <p:spPr bwMode="auto">
          <a:xfrm>
            <a:off x="0" y="1066800"/>
            <a:ext cx="4572000" cy="5791200"/>
          </a:xfrm>
          <a:prstGeom prst="rect">
            <a:avLst/>
          </a:prstGeom>
          <a:noFill/>
          <a:ln w="9525">
            <a:noFill/>
            <a:miter lim="800000"/>
            <a:headEnd/>
            <a:tailEnd/>
          </a:ln>
          <a:effectLst/>
        </p:spPr>
      </p:pic>
    </p:spTree>
  </p:cSld>
  <p:clrMapOvr>
    <a:masterClrMapping/>
  </p:clrMapOvr>
  <p:transition spd="slow" advTm="10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5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2"/>
                                        </p:tgtEl>
                                        <p:attrNameLst>
                                          <p:attrName>fillcolor</p:attrName>
                                        </p:attrNameLst>
                                      </p:cBhvr>
                                      <p:tavLst>
                                        <p:tav tm="0">
                                          <p:val>
                                            <p:clrVal>
                                              <a:schemeClr val="accent2"/>
                                            </p:clrVal>
                                          </p:val>
                                        </p:tav>
                                        <p:tav tm="50000">
                                          <p:val>
                                            <p:clrVal>
                                              <a:schemeClr val="hlink"/>
                                            </p:clrVal>
                                          </p:val>
                                        </p:tav>
                                      </p:tavLst>
                                    </p:anim>
                                    <p:set>
                                      <p:cBhvr>
                                        <p:cTn id="9" dur="50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073"/>
                                        </p:tgtEl>
                                        <p:attrNameLst>
                                          <p:attrName>style.visibility</p:attrName>
                                        </p:attrNameLst>
                                      </p:cBhvr>
                                      <p:to>
                                        <p:strVal val="visible"/>
                                      </p:to>
                                    </p:set>
                                    <p:anim calcmode="discrete" valueType="clr">
                                      <p:cBhvr override="childStyle">
                                        <p:cTn id="14" dur="500"/>
                                        <p:tgtEl>
                                          <p:spTgt spid="3073"/>
                                        </p:tgtEl>
                                        <p:attrNameLst>
                                          <p:attrName>style.color</p:attrName>
                                        </p:attrNameLst>
                                      </p:cBhvr>
                                      <p:tavLst>
                                        <p:tav tm="0">
                                          <p:val>
                                            <p:clrVal>
                                              <a:schemeClr val="accent2"/>
                                            </p:clrVal>
                                          </p:val>
                                        </p:tav>
                                        <p:tav tm="50000">
                                          <p:val>
                                            <p:clrVal>
                                              <a:schemeClr val="hlink"/>
                                            </p:clrVal>
                                          </p:val>
                                        </p:tav>
                                      </p:tavLst>
                                    </p:anim>
                                    <p:anim calcmode="discrete" valueType="clr">
                                      <p:cBhvr>
                                        <p:cTn id="15" dur="500"/>
                                        <p:tgtEl>
                                          <p:spTgt spid="3073"/>
                                        </p:tgtEl>
                                        <p:attrNameLst>
                                          <p:attrName>fillcolor</p:attrName>
                                        </p:attrNameLst>
                                      </p:cBhvr>
                                      <p:tavLst>
                                        <p:tav tm="0">
                                          <p:val>
                                            <p:clrVal>
                                              <a:schemeClr val="accent2"/>
                                            </p:clrVal>
                                          </p:val>
                                        </p:tav>
                                        <p:tav tm="50000">
                                          <p:val>
                                            <p:clrVal>
                                              <a:schemeClr val="hlink"/>
                                            </p:clrVal>
                                          </p:val>
                                        </p:tav>
                                      </p:tavLst>
                                    </p:anim>
                                    <p:set>
                                      <p:cBhvr>
                                        <p:cTn id="16" dur="500"/>
                                        <p:tgtEl>
                                          <p:spTgt spid="3073"/>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nodeType="clickEffect">
                                  <p:stCondLst>
                                    <p:cond delay="0"/>
                                  </p:stCondLst>
                                  <p:childTnLst>
                                    <p:set>
                                      <p:cBhvr>
                                        <p:cTn id="20" dur="1" fill="hold">
                                          <p:stCondLst>
                                            <p:cond delay="0"/>
                                          </p:stCondLst>
                                        </p:cTn>
                                        <p:tgtEl>
                                          <p:spTgt spid="2051"/>
                                        </p:tgtEl>
                                        <p:attrNameLst>
                                          <p:attrName>style.visibility</p:attrName>
                                        </p:attrNameLst>
                                      </p:cBhvr>
                                      <p:to>
                                        <p:strVal val="visible"/>
                                      </p:to>
                                    </p:set>
                                    <p:animEffect transition="in" filter="wheel(4)">
                                      <p:cBhvr>
                                        <p:cTn id="21" dur="5000"/>
                                        <p:tgtEl>
                                          <p:spTgt spid="2051"/>
                                        </p:tgtEl>
                                      </p:cBhvr>
                                    </p:animEffec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nodeType="clickEffect">
                                  <p:stCondLst>
                                    <p:cond delay="0"/>
                                  </p:stCondLst>
                                  <p:childTnLst>
                                    <p:set>
                                      <p:cBhvr>
                                        <p:cTn id="25" dur="1" fill="hold">
                                          <p:stCondLst>
                                            <p:cond delay="0"/>
                                          </p:stCondLst>
                                        </p:cTn>
                                        <p:tgtEl>
                                          <p:spTgt spid="2051"/>
                                        </p:tgtEl>
                                        <p:attrNameLst>
                                          <p:attrName>style.visibility</p:attrName>
                                        </p:attrNameLst>
                                      </p:cBhvr>
                                      <p:to>
                                        <p:strVal val="visible"/>
                                      </p:to>
                                    </p:set>
                                    <p:animEffect transition="in" filter="wedge">
                                      <p:cBhvr>
                                        <p:cTn id="26" dur="5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7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667000" y="8305800"/>
            <a:ext cx="2971800" cy="5715000"/>
          </a:xfrm>
          <a:prstGeom prst="rect">
            <a:avLst/>
          </a:prstGeom>
          <a:noFill/>
          <a:ln w="9525">
            <a:noFill/>
            <a:miter lim="800000"/>
            <a:headEnd/>
            <a:tailEnd/>
          </a:ln>
          <a:effectLst/>
        </p:spPr>
      </p:pic>
      <p:sp>
        <p:nvSpPr>
          <p:cNvPr id="4098" name="Rectangle 2"/>
          <p:cNvSpPr>
            <a:spLocks noChangeArrowheads="1"/>
          </p:cNvSpPr>
          <p:nvPr/>
        </p:nvSpPr>
        <p:spPr bwMode="auto">
          <a:xfrm>
            <a:off x="4495800" y="1371600"/>
            <a:ext cx="4648200" cy="5486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accent1">
                    <a:lumMod val="60000"/>
                    <a:lumOff val="40000"/>
                  </a:schemeClr>
                </a:solidFill>
                <a:effectLst/>
                <a:latin typeface="Times New Roman" pitchFamily="18" charset="0"/>
                <a:ea typeface="Times New Roman" pitchFamily="18" charset="0"/>
                <a:cs typeface="Times New Roman" pitchFamily="18" charset="0"/>
              </a:rPr>
              <a:t>Kuchipudi</a:t>
            </a:r>
            <a:r>
              <a:rPr kumimoji="0" lang="en-US" sz="2000" b="1" i="0" u="none" strike="noStrike" cap="none" normalizeH="0" baseline="0" dirty="0" smtClean="0">
                <a:ln>
                  <a:noFill/>
                </a:ln>
                <a:solidFill>
                  <a:schemeClr val="accent1">
                    <a:lumMod val="60000"/>
                    <a:lumOff val="40000"/>
                  </a:schemeClr>
                </a:solidFill>
                <a:effectLst/>
                <a:latin typeface="Times New Roman" pitchFamily="18" charset="0"/>
                <a:ea typeface="Times New Roman" pitchFamily="18" charset="0"/>
                <a:cs typeface="Times New Roman" pitchFamily="18" charset="0"/>
              </a:rPr>
              <a:t>, the dance of Andhra Pradesh was for a long time presented only at temples during annual festivals in </a:t>
            </a:r>
            <a:r>
              <a:rPr kumimoji="0" lang="en-US" sz="2000" b="1" i="0" u="none" strike="noStrike" cap="none" normalizeH="0" baseline="0" dirty="0" err="1" smtClean="0">
                <a:ln>
                  <a:noFill/>
                </a:ln>
                <a:solidFill>
                  <a:schemeClr val="accent1">
                    <a:lumMod val="60000"/>
                    <a:lumOff val="40000"/>
                  </a:schemeClr>
                </a:solidFill>
                <a:effectLst/>
                <a:latin typeface="Times New Roman" pitchFamily="18" charset="0"/>
                <a:ea typeface="Times New Roman" pitchFamily="18" charset="0"/>
                <a:cs typeface="Times New Roman" pitchFamily="18" charset="0"/>
              </a:rPr>
              <a:t>Andhra.The</a:t>
            </a:r>
            <a:r>
              <a:rPr kumimoji="0" lang="en-US" sz="2000" b="1" i="0" u="none" strike="noStrike" cap="none" normalizeH="0" baseline="0" dirty="0" smtClean="0">
                <a:ln>
                  <a:noFill/>
                </a:ln>
                <a:solidFill>
                  <a:schemeClr val="accent1">
                    <a:lumMod val="60000"/>
                    <a:lumOff val="40000"/>
                  </a:schemeClr>
                </a:solidFill>
                <a:effectLst/>
                <a:latin typeface="Times New Roman" pitchFamily="18" charset="0"/>
                <a:ea typeface="Times New Roman" pitchFamily="18" charset="0"/>
                <a:cs typeface="Times New Roman" pitchFamily="18" charset="0"/>
              </a:rPr>
              <a:t> most popular </a:t>
            </a:r>
            <a:r>
              <a:rPr kumimoji="0" lang="en-US" sz="2000" b="1" i="0" u="none" strike="noStrike" cap="none" normalizeH="0" baseline="0" dirty="0" err="1" smtClean="0">
                <a:ln>
                  <a:noFill/>
                </a:ln>
                <a:solidFill>
                  <a:schemeClr val="accent1">
                    <a:lumMod val="60000"/>
                    <a:lumOff val="40000"/>
                  </a:schemeClr>
                </a:solidFill>
                <a:effectLst/>
                <a:latin typeface="Times New Roman" pitchFamily="18" charset="0"/>
                <a:ea typeface="Times New Roman" pitchFamily="18" charset="0"/>
                <a:cs typeface="Times New Roman" pitchFamily="18" charset="0"/>
              </a:rPr>
              <a:t>Kuchipudi</a:t>
            </a:r>
            <a:r>
              <a:rPr kumimoji="0" lang="en-US" sz="2000" b="1" i="0" u="none" strike="noStrike" cap="none" normalizeH="0" baseline="0" dirty="0" smtClean="0">
                <a:ln>
                  <a:noFill/>
                </a:ln>
                <a:solidFill>
                  <a:schemeClr val="accent1">
                    <a:lumMod val="60000"/>
                    <a:lumOff val="40000"/>
                  </a:schemeClr>
                </a:solidFill>
                <a:effectLst/>
                <a:latin typeface="Times New Roman" pitchFamily="18" charset="0"/>
                <a:ea typeface="Times New Roman" pitchFamily="18" charset="0"/>
                <a:cs typeface="Times New Roman" pitchFamily="18" charset="0"/>
              </a:rPr>
              <a:t> dance is the pot dance in which a dancer keeps a pot filled with water on her head and feet kept on a brass plate. She moves on the stage manipulating the brass plate, with the feet kept on its rim and doing some hand movements without spilling a drop of water on the ground.</a:t>
            </a:r>
            <a:r>
              <a:rPr kumimoji="0" lang="en-US" sz="2000" b="1" i="0" u="none" strike="noStrike" cap="none" normalizeH="0" dirty="0" smtClean="0">
                <a:ln>
                  <a:noFill/>
                </a:ln>
                <a:solidFill>
                  <a:schemeClr val="accent1">
                    <a:lumMod val="60000"/>
                    <a:lumOff val="40000"/>
                  </a:schemeClr>
                </a:solidFill>
                <a:effectLst/>
                <a:latin typeface="Times New Roman" pitchFamily="18" charset="0"/>
                <a:ea typeface="Times New Roman" pitchFamily="18" charset="0"/>
                <a:cs typeface="Times New Roman" pitchFamily="18" charset="0"/>
              </a:rPr>
              <a:t> </a:t>
            </a:r>
            <a:r>
              <a:rPr lang="en-US" sz="2000" b="1" dirty="0" smtClean="0">
                <a:solidFill>
                  <a:schemeClr val="accent1">
                    <a:lumMod val="60000"/>
                    <a:lumOff val="40000"/>
                  </a:schemeClr>
                </a:solidFill>
                <a:latin typeface="Times New Roman" pitchFamily="18" charset="0"/>
                <a:cs typeface="Times New Roman" pitchFamily="18" charset="0"/>
              </a:rPr>
              <a:t>The style is a blend of folk and classical. </a:t>
            </a:r>
            <a:r>
              <a:rPr lang="en-US" sz="2000" b="1" dirty="0" smtClean="0">
                <a:solidFill>
                  <a:schemeClr val="accent1"/>
                </a:solidFill>
                <a:latin typeface="Times New Roman" pitchFamily="18" charset="0"/>
                <a:cs typeface="Times New Roman" pitchFamily="18" charset="0"/>
              </a:rPr>
              <a:t>This is why this technique has greater freedom and fluidity than other dance </a:t>
            </a:r>
            <a:r>
              <a:rPr lang="en-US" sz="2000" b="1" dirty="0" err="1" smtClean="0">
                <a:solidFill>
                  <a:schemeClr val="accent1"/>
                </a:solidFill>
                <a:latin typeface="Times New Roman" pitchFamily="18" charset="0"/>
                <a:cs typeface="Times New Roman" pitchFamily="18" charset="0"/>
              </a:rPr>
              <a:t>styles.</a:t>
            </a:r>
            <a:r>
              <a:rPr kumimoji="0" lang="en-US" sz="2000" b="1" i="0" u="none" strike="noStrike" cap="none" normalizeH="0" baseline="0" dirty="0" err="1" smtClean="0">
                <a:ln>
                  <a:noFill/>
                </a:ln>
                <a:solidFill>
                  <a:schemeClr val="accent1"/>
                </a:solidFill>
                <a:effectLst/>
                <a:latin typeface="Times New Roman" pitchFamily="18" charset="0"/>
                <a:ea typeface="Times New Roman" pitchFamily="18" charset="0"/>
                <a:cs typeface="Times New Roman" pitchFamily="18" charset="0"/>
              </a:rPr>
              <a:t>The</a:t>
            </a:r>
            <a:r>
              <a:rPr kumimoji="0" lang="en-US" sz="2000" b="1" i="0" u="none" strike="noStrike" cap="none" normalizeH="0" baseline="0" dirty="0" smtClean="0">
                <a:ln>
                  <a:noFill/>
                </a:ln>
                <a:solidFill>
                  <a:schemeClr val="accent1"/>
                </a:solidFill>
                <a:effectLst/>
                <a:latin typeface="Times New Roman" pitchFamily="18" charset="0"/>
                <a:ea typeface="Times New Roman" pitchFamily="18" charset="0"/>
                <a:cs typeface="Times New Roman" pitchFamily="18" charset="0"/>
              </a:rPr>
              <a:t> costume</a:t>
            </a:r>
            <a:r>
              <a:rPr kumimoji="0" lang="en-US" sz="2000" b="1" i="0" u="none" strike="noStrike" cap="none" normalizeH="0" dirty="0" smtClean="0">
                <a:ln>
                  <a:noFill/>
                </a:ln>
                <a:solidFill>
                  <a:schemeClr val="accent1"/>
                </a:solidFill>
                <a:effectLst/>
                <a:latin typeface="Times New Roman" pitchFamily="18" charset="0"/>
                <a:ea typeface="Times New Roman" pitchFamily="18" charset="0"/>
                <a:cs typeface="Times New Roman" pitchFamily="18" charset="0"/>
              </a:rPr>
              <a:t> is simple</a:t>
            </a:r>
            <a:r>
              <a:rPr kumimoji="0" lang="en-US" sz="2000" b="1" i="0" u="none" strike="noStrike" cap="none" normalizeH="0" baseline="0" dirty="0" smtClean="0">
                <a:ln>
                  <a:noFill/>
                </a:ln>
                <a:solidFill>
                  <a:schemeClr val="accent1"/>
                </a:solidFill>
                <a:effectLst/>
                <a:latin typeface="Times New Roman" pitchFamily="18" charset="0"/>
                <a:ea typeface="Times New Roman" pitchFamily="18" charset="0"/>
                <a:cs typeface="Times New Roman" pitchFamily="18" charset="0"/>
              </a:rPr>
              <a:t> and the makeup is not so heavy. </a:t>
            </a:r>
            <a:endParaRPr kumimoji="0" lang="en-US" sz="2000" b="1" i="0" u="none" strike="noStrike" cap="none" normalizeH="0" baseline="0" dirty="0" smtClean="0">
              <a:ln>
                <a:noFill/>
              </a:ln>
              <a:solidFill>
                <a:schemeClr val="accent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accent1">
                  <a:lumMod val="40000"/>
                  <a:lumOff val="60000"/>
                </a:schemeClr>
              </a:solidFill>
              <a:effectLst/>
              <a:latin typeface="Times New Roman" pitchFamily="18" charset="0"/>
              <a:cs typeface="Times New Roman" pitchFamily="18" charset="0"/>
            </a:endParaRPr>
          </a:p>
        </p:txBody>
      </p:sp>
      <p:sp>
        <p:nvSpPr>
          <p:cNvPr id="8" name="Title 1"/>
          <p:cNvSpPr txBox="1">
            <a:spLocks/>
          </p:cNvSpPr>
          <p:nvPr/>
        </p:nvSpPr>
        <p:spPr>
          <a:xfrm>
            <a:off x="0" y="0"/>
            <a:ext cx="9144000" cy="1219200"/>
          </a:xfrm>
          <a:prstGeom prst="rect">
            <a:avLst/>
          </a:prstGeom>
        </p:spPr>
        <p:txBody>
          <a:bodyPr vert="horz" lIns="91440" tIns="0" rIns="45720" bIns="0" rtlCol="0" anchor="t">
            <a:norm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effectLst/>
                <a:uLnTx/>
                <a:uFillTx/>
                <a:latin typeface="+mj-lt"/>
                <a:ea typeface="+mj-ea"/>
                <a:cs typeface="+mj-cs"/>
              </a:rPr>
              <a:t>KUCHIPUDI</a:t>
            </a:r>
            <a:endParaRPr kumimoji="0" lang="en-US" sz="6000" b="1" i="0" u="none" strike="noStrike" kern="1200" cap="none" spc="0" normalizeH="0" baseline="0" noProof="0" dirty="0">
              <a:ln>
                <a:noFill/>
              </a:ln>
              <a:effectLst/>
              <a:uLnTx/>
              <a:uFillTx/>
              <a:latin typeface="+mj-lt"/>
              <a:ea typeface="+mj-ea"/>
              <a:cs typeface="+mj-cs"/>
            </a:endParaRPr>
          </a:p>
        </p:txBody>
      </p:sp>
      <p:pic>
        <p:nvPicPr>
          <p:cNvPr id="2" name="Picture 2"/>
          <p:cNvPicPr>
            <a:picLocks noChangeAspect="1" noChangeArrowheads="1"/>
          </p:cNvPicPr>
          <p:nvPr/>
        </p:nvPicPr>
        <p:blipFill>
          <a:blip r:embed="rId4"/>
          <a:srcRect/>
          <a:stretch>
            <a:fillRect/>
          </a:stretch>
        </p:blipFill>
        <p:spPr bwMode="auto">
          <a:xfrm>
            <a:off x="0" y="914400"/>
            <a:ext cx="4419600" cy="5943600"/>
          </a:xfrm>
          <a:prstGeom prst="rect">
            <a:avLst/>
          </a:prstGeom>
          <a:noFill/>
          <a:ln w="9525">
            <a:noFill/>
            <a:miter lim="800000"/>
            <a:headEnd/>
            <a:tailEnd/>
          </a:ln>
          <a:effectLst/>
        </p:spPr>
      </p:pic>
    </p:spTree>
  </p:cSld>
  <p:clrMapOvr>
    <a:masterClrMapping/>
  </p:clrMapOvr>
  <p:transition spd="slow" advTm="10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7" dur="50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9" dur="500"/>
                                        <p:tgtEl>
                                          <p:spTgt spid="8">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098"/>
                                        </p:tgtEl>
                                        <p:attrNameLst>
                                          <p:attrName>style.visibility</p:attrName>
                                        </p:attrNameLst>
                                      </p:cBhvr>
                                      <p:to>
                                        <p:strVal val="visible"/>
                                      </p:to>
                                    </p:set>
                                    <p:anim calcmode="discrete" valueType="clr">
                                      <p:cBhvr override="childStyle">
                                        <p:cTn id="14" dur="500"/>
                                        <p:tgtEl>
                                          <p:spTgt spid="4098"/>
                                        </p:tgtEl>
                                        <p:attrNameLst>
                                          <p:attrName>style.color</p:attrName>
                                        </p:attrNameLst>
                                      </p:cBhvr>
                                      <p:tavLst>
                                        <p:tav tm="0">
                                          <p:val>
                                            <p:clrVal>
                                              <a:schemeClr val="accent2"/>
                                            </p:clrVal>
                                          </p:val>
                                        </p:tav>
                                        <p:tav tm="50000">
                                          <p:val>
                                            <p:clrVal>
                                              <a:schemeClr val="hlink"/>
                                            </p:clrVal>
                                          </p:val>
                                        </p:tav>
                                      </p:tavLst>
                                    </p:anim>
                                    <p:anim calcmode="discrete" valueType="clr">
                                      <p:cBhvr>
                                        <p:cTn id="15" dur="500"/>
                                        <p:tgtEl>
                                          <p:spTgt spid="4098"/>
                                        </p:tgtEl>
                                        <p:attrNameLst>
                                          <p:attrName>fillcolor</p:attrName>
                                        </p:attrNameLst>
                                      </p:cBhvr>
                                      <p:tavLst>
                                        <p:tav tm="0">
                                          <p:val>
                                            <p:clrVal>
                                              <a:schemeClr val="accent2"/>
                                            </p:clrVal>
                                          </p:val>
                                        </p:tav>
                                        <p:tav tm="50000">
                                          <p:val>
                                            <p:clrVal>
                                              <a:schemeClr val="hlink"/>
                                            </p:clrVal>
                                          </p:val>
                                        </p:tav>
                                      </p:tavLst>
                                    </p:anim>
                                    <p:set>
                                      <p:cBhvr>
                                        <p:cTn id="16" dur="500"/>
                                        <p:tgtEl>
                                          <p:spTgt spid="409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diamond(in)">
                                      <p:cBhvr>
                                        <p:cTn id="21" dur="5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4"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heel(4)">
                                      <p:cBhvr>
                                        <p:cTn id="26"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304800"/>
            <a:ext cx="9144000" cy="990600"/>
          </a:xfrm>
          <a:prstGeom prst="rect">
            <a:avLst/>
          </a:prstGeom>
        </p:spPr>
        <p:txBody>
          <a:bodyPr vert="horz" lIns="91440" tIns="0" rIns="45720" bIns="0" rtlCol="0" anchor="t">
            <a:norm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effectLst/>
                <a:uLnTx/>
                <a:uFillTx/>
                <a:latin typeface="+mj-lt"/>
                <a:ea typeface="+mj-ea"/>
                <a:cs typeface="+mj-cs"/>
              </a:rPr>
              <a:t>KATHAK</a:t>
            </a:r>
            <a:endParaRPr kumimoji="0" lang="en-US" sz="6000" b="1" i="0" u="none" strike="noStrike" kern="1200" cap="none" spc="0" normalizeH="0" baseline="0" noProof="0" dirty="0">
              <a:ln>
                <a:noFill/>
              </a:ln>
              <a:effectLst/>
              <a:uLnTx/>
              <a:uFillTx/>
              <a:latin typeface="+mj-lt"/>
              <a:ea typeface="+mj-ea"/>
              <a:cs typeface="+mj-cs"/>
            </a:endParaRPr>
          </a:p>
        </p:txBody>
      </p:sp>
      <p:sp>
        <p:nvSpPr>
          <p:cNvPr id="2049" name="Rectangle 1"/>
          <p:cNvSpPr>
            <a:spLocks noChangeArrowheads="1"/>
          </p:cNvSpPr>
          <p:nvPr/>
        </p:nvSpPr>
        <p:spPr bwMode="auto">
          <a:xfrm>
            <a:off x="5105400" y="1676400"/>
            <a:ext cx="4038600"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accent1">
                    <a:lumMod val="60000"/>
                    <a:lumOff val="40000"/>
                  </a:schemeClr>
                </a:solidFill>
                <a:effectLst/>
                <a:latin typeface="Times New Roman" pitchFamily="18" charset="0"/>
                <a:ea typeface="Times New Roman" pitchFamily="18" charset="0"/>
                <a:cs typeface="Times New Roman" pitchFamily="18" charset="0"/>
              </a:rPr>
              <a:t>Kathak</a:t>
            </a:r>
            <a:r>
              <a:rPr kumimoji="0" lang="en-US" sz="2000" b="1" i="0" u="none" strike="noStrike" cap="none" normalizeH="0" baseline="0" dirty="0" smtClean="0">
                <a:ln>
                  <a:noFill/>
                </a:ln>
                <a:solidFill>
                  <a:schemeClr val="accent1">
                    <a:lumMod val="60000"/>
                    <a:lumOff val="40000"/>
                  </a:schemeClr>
                </a:solidFill>
                <a:effectLst/>
                <a:latin typeface="Times New Roman" pitchFamily="18" charset="0"/>
                <a:ea typeface="Times New Roman" pitchFamily="18" charset="0"/>
                <a:cs typeface="Times New Roman" pitchFamily="18" charset="0"/>
              </a:rPr>
              <a:t> is characterized by rhythmic footwork danced under the weight of more than 100 ankle bells, spectacular spins, and the dramatic representation of themes from Persian and Urdu poetry alongside those of Hindu mythology. </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000" b="1" dirty="0" smtClean="0">
              <a:solidFill>
                <a:schemeClr val="accent1">
                  <a:lumMod val="60000"/>
                  <a:lumOff val="40000"/>
                </a:schemeClr>
              </a:solidFill>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en-US" sz="2000" b="1" dirty="0" smtClean="0">
                <a:solidFill>
                  <a:schemeClr val="accent1">
                    <a:lumMod val="60000"/>
                    <a:lumOff val="40000"/>
                  </a:schemeClr>
                </a:solidFill>
                <a:latin typeface="Times New Roman" pitchFamily="18" charset="0"/>
                <a:cs typeface="Times New Roman" pitchFamily="18" charset="0"/>
              </a:rPr>
              <a:t>Its main feature is the fast circular movements of the feet</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000" b="1" dirty="0" smtClean="0">
              <a:solidFill>
                <a:schemeClr val="accent1">
                  <a:lumMod val="60000"/>
                  <a:lumOff val="40000"/>
                </a:schemeClr>
              </a:solidFill>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en-US" sz="2000" b="1" dirty="0" smtClean="0">
                <a:solidFill>
                  <a:schemeClr val="accent1"/>
                </a:solidFill>
                <a:latin typeface="Times New Roman" pitchFamily="18" charset="0"/>
                <a:cs typeface="Times New Roman" pitchFamily="18" charset="0"/>
              </a:rPr>
              <a:t>Traditionally the stories were of </a:t>
            </a:r>
            <a:r>
              <a:rPr lang="en-US" sz="2000" b="1" dirty="0" err="1" smtClean="0">
                <a:solidFill>
                  <a:schemeClr val="accent1"/>
                </a:solidFill>
                <a:latin typeface="Times New Roman" pitchFamily="18" charset="0"/>
                <a:cs typeface="Times New Roman" pitchFamily="18" charset="0"/>
              </a:rPr>
              <a:t>Radha</a:t>
            </a:r>
            <a:r>
              <a:rPr lang="en-US" sz="2000" b="1" dirty="0" smtClean="0">
                <a:solidFill>
                  <a:schemeClr val="accent1"/>
                </a:solidFill>
                <a:latin typeface="Times New Roman" pitchFamily="18" charset="0"/>
                <a:cs typeface="Times New Roman" pitchFamily="18" charset="0"/>
              </a:rPr>
              <a:t> and Krishna, but after the </a:t>
            </a:r>
            <a:r>
              <a:rPr lang="en-US" sz="2000" b="1" dirty="0" err="1" smtClean="0">
                <a:solidFill>
                  <a:schemeClr val="accent1"/>
                </a:solidFill>
                <a:latin typeface="Times New Roman" pitchFamily="18" charset="0"/>
                <a:cs typeface="Times New Roman" pitchFamily="18" charset="0"/>
              </a:rPr>
              <a:t>Mughals</a:t>
            </a:r>
            <a:r>
              <a:rPr lang="en-US" sz="2000" b="1" dirty="0" smtClean="0">
                <a:solidFill>
                  <a:schemeClr val="accent1"/>
                </a:solidFill>
                <a:latin typeface="Times New Roman" pitchFamily="18" charset="0"/>
                <a:cs typeface="Times New Roman" pitchFamily="18" charset="0"/>
              </a:rPr>
              <a:t> the dance became more entertaining and less religious.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dirty="0" smtClean="0">
                <a:ln>
                  <a:noFill/>
                </a:ln>
                <a:solidFill>
                  <a:schemeClr val="accent1">
                    <a:lumMod val="40000"/>
                    <a:lumOff val="60000"/>
                  </a:schemeClr>
                </a:solidFill>
                <a:effectLst/>
                <a:latin typeface="Times New Roman" pitchFamily="18" charset="0"/>
                <a:ea typeface="Times New Roman" pitchFamily="18" charset="0"/>
                <a:cs typeface="Times New Roman" pitchFamily="18" charset="0"/>
              </a:rPr>
              <a:t> </a:t>
            </a:r>
            <a:endParaRPr kumimoji="0" lang="en-US" sz="2800" b="1" i="0" u="none" strike="noStrike" cap="none" normalizeH="0" baseline="0" dirty="0" smtClean="0">
              <a:ln>
                <a:noFill/>
              </a:ln>
              <a:solidFill>
                <a:schemeClr val="accent1">
                  <a:lumMod val="40000"/>
                  <a:lumOff val="60000"/>
                </a:schemeClr>
              </a:solidFill>
              <a:effectLst/>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0" y="1143000"/>
            <a:ext cx="4953000" cy="5715000"/>
          </a:xfrm>
          <a:prstGeom prst="rect">
            <a:avLst/>
          </a:prstGeom>
          <a:noFill/>
          <a:ln w="9525">
            <a:noFill/>
            <a:miter lim="800000"/>
            <a:headEnd/>
            <a:tailEnd/>
          </a:ln>
          <a:effectLst/>
        </p:spPr>
      </p:pic>
    </p:spTree>
  </p:cSld>
  <p:clrMapOvr>
    <a:masterClrMapping/>
  </p:clrMapOvr>
  <p:transition spd="slow" advTm="10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7" dur="50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9" dur="500"/>
                                        <p:tgtEl>
                                          <p:spTgt spid="6">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049"/>
                                        </p:tgtEl>
                                        <p:attrNameLst>
                                          <p:attrName>style.visibility</p:attrName>
                                        </p:attrNameLst>
                                      </p:cBhvr>
                                      <p:to>
                                        <p:strVal val="visible"/>
                                      </p:to>
                                    </p:set>
                                    <p:anim calcmode="discrete" valueType="clr">
                                      <p:cBhvr override="childStyle">
                                        <p:cTn id="14" dur="500"/>
                                        <p:tgtEl>
                                          <p:spTgt spid="2049"/>
                                        </p:tgtEl>
                                        <p:attrNameLst>
                                          <p:attrName>style.color</p:attrName>
                                        </p:attrNameLst>
                                      </p:cBhvr>
                                      <p:tavLst>
                                        <p:tav tm="0">
                                          <p:val>
                                            <p:clrVal>
                                              <a:schemeClr val="accent2"/>
                                            </p:clrVal>
                                          </p:val>
                                        </p:tav>
                                        <p:tav tm="50000">
                                          <p:val>
                                            <p:clrVal>
                                              <a:schemeClr val="hlink"/>
                                            </p:clrVal>
                                          </p:val>
                                        </p:tav>
                                      </p:tavLst>
                                    </p:anim>
                                    <p:anim calcmode="discrete" valueType="clr">
                                      <p:cBhvr>
                                        <p:cTn id="15" dur="500"/>
                                        <p:tgtEl>
                                          <p:spTgt spid="2049"/>
                                        </p:tgtEl>
                                        <p:attrNameLst>
                                          <p:attrName>fillcolor</p:attrName>
                                        </p:attrNameLst>
                                      </p:cBhvr>
                                      <p:tavLst>
                                        <p:tav tm="0">
                                          <p:val>
                                            <p:clrVal>
                                              <a:schemeClr val="accent2"/>
                                            </p:clrVal>
                                          </p:val>
                                        </p:tav>
                                        <p:tav tm="50000">
                                          <p:val>
                                            <p:clrVal>
                                              <a:schemeClr val="hlink"/>
                                            </p:clrVal>
                                          </p:val>
                                        </p:tav>
                                      </p:tavLst>
                                    </p:anim>
                                    <p:set>
                                      <p:cBhvr>
                                        <p:cTn id="16" dur="500"/>
                                        <p:tgtEl>
                                          <p:spTgt spid="2049"/>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wheel(4)">
                                      <p:cBhvr>
                                        <p:cTn id="21" dur="50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4"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wheel(4)">
                                      <p:cBhvr>
                                        <p:cTn id="26" dur="5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914400"/>
          </a:xfrm>
        </p:spPr>
        <p:txBody>
          <a:bodyPr>
            <a:normAutofit/>
          </a:bodyPr>
          <a:lstStyle/>
          <a:p>
            <a:pPr algn="ctr"/>
            <a:r>
              <a:rPr lang="en-US" sz="6000" dirty="0" smtClean="0">
                <a:solidFill>
                  <a:schemeClr val="tx1"/>
                </a:solidFill>
              </a:rPr>
              <a:t>MOHINI  ATTAM</a:t>
            </a:r>
            <a:endParaRPr lang="en-US" sz="6000" b="1" dirty="0">
              <a:solidFill>
                <a:schemeClr val="tx1"/>
              </a:solidFill>
            </a:endParaRPr>
          </a:p>
        </p:txBody>
      </p:sp>
      <p:sp>
        <p:nvSpPr>
          <p:cNvPr id="7169" name="Rectangle 1"/>
          <p:cNvSpPr>
            <a:spLocks noChangeArrowheads="1"/>
          </p:cNvSpPr>
          <p:nvPr/>
        </p:nvSpPr>
        <p:spPr bwMode="auto">
          <a:xfrm>
            <a:off x="4038600" y="1600201"/>
            <a:ext cx="5105400" cy="5257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2000" b="1" dirty="0" err="1" smtClean="0">
                <a:solidFill>
                  <a:schemeClr val="accent1">
                    <a:lumMod val="60000"/>
                    <a:lumOff val="40000"/>
                  </a:schemeClr>
                </a:solidFill>
                <a:latin typeface="Times New Roman" pitchFamily="18" charset="0"/>
                <a:cs typeface="Times New Roman" pitchFamily="18" charset="0"/>
              </a:rPr>
              <a:t>Mohini</a:t>
            </a:r>
            <a:r>
              <a:rPr lang="en-US" sz="2000" b="1" dirty="0" smtClean="0">
                <a:solidFill>
                  <a:schemeClr val="accent1">
                    <a:lumMod val="60000"/>
                    <a:lumOff val="40000"/>
                  </a:schemeClr>
                </a:solidFill>
                <a:latin typeface="Times New Roman" pitchFamily="18" charset="0"/>
                <a:cs typeface="Times New Roman" pitchFamily="18" charset="0"/>
              </a:rPr>
              <a:t> </a:t>
            </a:r>
            <a:r>
              <a:rPr lang="en-US" sz="2000" b="1" dirty="0" err="1" smtClean="0">
                <a:solidFill>
                  <a:schemeClr val="accent1">
                    <a:lumMod val="60000"/>
                    <a:lumOff val="40000"/>
                  </a:schemeClr>
                </a:solidFill>
                <a:latin typeface="Times New Roman" pitchFamily="18" charset="0"/>
                <a:cs typeface="Times New Roman" pitchFamily="18" charset="0"/>
              </a:rPr>
              <a:t>attam</a:t>
            </a:r>
            <a:r>
              <a:rPr lang="en-US" sz="2000" b="1" dirty="0" smtClean="0">
                <a:solidFill>
                  <a:schemeClr val="accent1">
                    <a:lumMod val="60000"/>
                    <a:lumOff val="40000"/>
                  </a:schemeClr>
                </a:solidFill>
                <a:latin typeface="Times New Roman" pitchFamily="18" charset="0"/>
                <a:cs typeface="Times New Roman" pitchFamily="18" charset="0"/>
              </a:rPr>
              <a:t>, the female semi-classical dance form of Kerala is said to be older than </a:t>
            </a:r>
            <a:r>
              <a:rPr lang="en-US" sz="2000" b="1" dirty="0" err="1" smtClean="0">
                <a:solidFill>
                  <a:schemeClr val="accent1">
                    <a:lumMod val="60000"/>
                    <a:lumOff val="40000"/>
                  </a:schemeClr>
                </a:solidFill>
                <a:latin typeface="Times New Roman" pitchFamily="18" charset="0"/>
                <a:cs typeface="Times New Roman" pitchFamily="18" charset="0"/>
              </a:rPr>
              <a:t>Kathakali</a:t>
            </a:r>
            <a:r>
              <a:rPr lang="en-US" sz="2000" b="1" dirty="0" smtClean="0">
                <a:solidFill>
                  <a:schemeClr val="accent1">
                    <a:lumMod val="60000"/>
                    <a:lumOff val="40000"/>
                  </a:schemeClr>
                </a:solidFill>
                <a:latin typeface="Times New Roman" pitchFamily="18" charset="0"/>
                <a:cs typeface="Times New Roman" pitchFamily="18" charset="0"/>
              </a:rPr>
              <a:t>. </a:t>
            </a:r>
            <a:r>
              <a:rPr kumimoji="0" lang="en-US" sz="2000" b="1" i="0" u="none" strike="noStrike" cap="none" normalizeH="0" baseline="0" dirty="0" smtClean="0">
                <a:ln>
                  <a:noFill/>
                </a:ln>
                <a:solidFill>
                  <a:schemeClr val="accent1">
                    <a:lumMod val="60000"/>
                    <a:lumOff val="40000"/>
                  </a:schemeClr>
                </a:solidFill>
                <a:effectLst/>
                <a:latin typeface="Times New Roman" pitchFamily="18" charset="0"/>
                <a:ea typeface="Times New Roman" pitchFamily="18" charset="0"/>
                <a:cs typeface="Times New Roman" pitchFamily="18" charset="0"/>
              </a:rPr>
              <a:t>The theme of </a:t>
            </a:r>
            <a:r>
              <a:rPr kumimoji="0" lang="en-US" sz="2000" b="1" i="0" u="none" strike="noStrike" cap="none" normalizeH="0" baseline="0" dirty="0" err="1" smtClean="0">
                <a:ln>
                  <a:noFill/>
                </a:ln>
                <a:solidFill>
                  <a:schemeClr val="accent1">
                    <a:lumMod val="60000"/>
                    <a:lumOff val="40000"/>
                  </a:schemeClr>
                </a:solidFill>
                <a:effectLst/>
                <a:latin typeface="Times New Roman" pitchFamily="18" charset="0"/>
                <a:ea typeface="Times New Roman" pitchFamily="18" charset="0"/>
                <a:cs typeface="Times New Roman" pitchFamily="18" charset="0"/>
              </a:rPr>
              <a:t>Mohini</a:t>
            </a:r>
            <a:r>
              <a:rPr kumimoji="0" lang="en-US" sz="2000" b="1" i="0" u="none" strike="noStrike" cap="none" normalizeH="0" baseline="0" dirty="0" smtClean="0">
                <a:ln>
                  <a:noFill/>
                </a:ln>
                <a:solidFill>
                  <a:schemeClr val="accent1">
                    <a:lumMod val="60000"/>
                    <a:lumOff val="40000"/>
                  </a:schemeClr>
                </a:solidFill>
                <a:effectLst/>
                <a:latin typeface="Times New Roman" pitchFamily="18" charset="0"/>
                <a:ea typeface="Times New Roman" pitchFamily="18" charset="0"/>
                <a:cs typeface="Times New Roman" pitchFamily="18" charset="0"/>
              </a:rPr>
              <a:t> </a:t>
            </a:r>
            <a:r>
              <a:rPr kumimoji="0" lang="en-US" sz="2000" b="1" i="0" u="none" strike="noStrike" cap="none" normalizeH="0" baseline="0" dirty="0" err="1" smtClean="0">
                <a:ln>
                  <a:noFill/>
                </a:ln>
                <a:solidFill>
                  <a:schemeClr val="accent1">
                    <a:lumMod val="60000"/>
                    <a:lumOff val="40000"/>
                  </a:schemeClr>
                </a:solidFill>
                <a:effectLst/>
                <a:latin typeface="Times New Roman" pitchFamily="18" charset="0"/>
                <a:ea typeface="Times New Roman" pitchFamily="18" charset="0"/>
                <a:cs typeface="Times New Roman" pitchFamily="18" charset="0"/>
              </a:rPr>
              <a:t>attam</a:t>
            </a:r>
            <a:r>
              <a:rPr kumimoji="0" lang="en-US" sz="2000" b="1" i="0" u="none" strike="noStrike" cap="none" normalizeH="0" baseline="0" dirty="0" smtClean="0">
                <a:ln>
                  <a:noFill/>
                </a:ln>
                <a:solidFill>
                  <a:schemeClr val="accent1">
                    <a:lumMod val="60000"/>
                    <a:lumOff val="40000"/>
                  </a:schemeClr>
                </a:solidFill>
                <a:effectLst/>
                <a:latin typeface="Times New Roman" pitchFamily="18" charset="0"/>
                <a:ea typeface="Times New Roman" pitchFamily="18" charset="0"/>
                <a:cs typeface="Times New Roman" pitchFamily="18" charset="0"/>
              </a:rPr>
              <a:t> is love and devotion to God. Its known for its circular movements, delicate footsteps and subtle expressions. Through slow and medium speed, the dancer is able to suggest emotions. </a:t>
            </a:r>
            <a:r>
              <a:rPr lang="en-US" sz="2000" b="1" dirty="0" smtClean="0">
                <a:solidFill>
                  <a:schemeClr val="accent1">
                    <a:lumMod val="60000"/>
                    <a:lumOff val="40000"/>
                  </a:schemeClr>
                </a:solidFill>
                <a:latin typeface="Times New Roman" pitchFamily="18" charset="0"/>
                <a:cs typeface="Times New Roman" pitchFamily="18" charset="0"/>
              </a:rPr>
              <a:t>It is essentially a solo dance. </a:t>
            </a:r>
            <a:r>
              <a:rPr kumimoji="0" lang="en-US" sz="2000" b="1" i="0" u="none" strike="noStrike" cap="none" normalizeH="0" baseline="0" dirty="0" smtClean="0">
                <a:ln>
                  <a:noFill/>
                </a:ln>
                <a:solidFill>
                  <a:schemeClr val="accent1">
                    <a:lumMod val="60000"/>
                    <a:lumOff val="40000"/>
                  </a:schemeClr>
                </a:solidFill>
                <a:effectLst/>
                <a:latin typeface="Times New Roman" pitchFamily="18" charset="0"/>
                <a:ea typeface="Times New Roman" pitchFamily="18" charset="0"/>
                <a:cs typeface="Times New Roman" pitchFamily="18" charset="0"/>
              </a:rPr>
              <a:t>The </a:t>
            </a:r>
            <a:r>
              <a:rPr kumimoji="0" lang="en-US" sz="2000" b="1" i="0" u="none" strike="noStrike" cap="none" normalizeH="0" baseline="0" dirty="0" err="1" smtClean="0">
                <a:ln>
                  <a:noFill/>
                </a:ln>
                <a:solidFill>
                  <a:schemeClr val="accent1">
                    <a:lumMod val="60000"/>
                    <a:lumOff val="40000"/>
                  </a:schemeClr>
                </a:solidFill>
                <a:effectLst/>
                <a:latin typeface="Times New Roman" pitchFamily="18" charset="0"/>
                <a:ea typeface="Times New Roman" pitchFamily="18" charset="0"/>
                <a:cs typeface="Times New Roman" pitchFamily="18" charset="0"/>
              </a:rPr>
              <a:t>Mohini</a:t>
            </a:r>
            <a:r>
              <a:rPr kumimoji="0" lang="en-US" sz="2000" b="1" i="0" u="none" strike="noStrike" cap="none" normalizeH="0" baseline="0" dirty="0" smtClean="0">
                <a:ln>
                  <a:noFill/>
                </a:ln>
                <a:solidFill>
                  <a:schemeClr val="accent1">
                    <a:lumMod val="60000"/>
                    <a:lumOff val="40000"/>
                  </a:schemeClr>
                </a:solidFill>
                <a:effectLst/>
                <a:latin typeface="Times New Roman" pitchFamily="18" charset="0"/>
                <a:ea typeface="Times New Roman" pitchFamily="18" charset="0"/>
                <a:cs typeface="Times New Roman" pitchFamily="18" charset="0"/>
              </a:rPr>
              <a:t> </a:t>
            </a:r>
            <a:r>
              <a:rPr kumimoji="0" lang="en-US" sz="2000" b="1" i="0" u="none" strike="noStrike" cap="none" normalizeH="0" baseline="0" dirty="0" err="1" smtClean="0">
                <a:ln>
                  <a:noFill/>
                </a:ln>
                <a:solidFill>
                  <a:schemeClr val="accent1">
                    <a:lumMod val="60000"/>
                    <a:lumOff val="40000"/>
                  </a:schemeClr>
                </a:solidFill>
                <a:effectLst/>
                <a:latin typeface="Times New Roman" pitchFamily="18" charset="0"/>
                <a:ea typeface="Times New Roman" pitchFamily="18" charset="0"/>
                <a:cs typeface="Times New Roman" pitchFamily="18" charset="0"/>
              </a:rPr>
              <a:t>attam</a:t>
            </a:r>
            <a:r>
              <a:rPr kumimoji="0" lang="en-US" sz="2000" b="1" i="0" u="none" strike="noStrike" cap="none" normalizeH="0" baseline="0" dirty="0" smtClean="0">
                <a:ln>
                  <a:noFill/>
                </a:ln>
                <a:solidFill>
                  <a:schemeClr val="accent1">
                    <a:lumMod val="60000"/>
                    <a:lumOff val="40000"/>
                  </a:schemeClr>
                </a:solidFill>
                <a:effectLst/>
                <a:latin typeface="Times New Roman" pitchFamily="18" charset="0"/>
                <a:ea typeface="Times New Roman" pitchFamily="18" charset="0"/>
                <a:cs typeface="Times New Roman" pitchFamily="18" charset="0"/>
              </a:rPr>
              <a:t> dancer maintains a realistic make-up and wears a simple costume, in comparison to costumes of other dances, </a:t>
            </a:r>
            <a:r>
              <a:rPr kumimoji="0" lang="en-US" sz="2000" b="1" i="0" u="none" strike="noStrike" cap="none" normalizeH="0" baseline="0" dirty="0" smtClean="0">
                <a:ln>
                  <a:noFill/>
                </a:ln>
                <a:solidFill>
                  <a:schemeClr val="accent1"/>
                </a:solidFill>
                <a:effectLst/>
                <a:latin typeface="Times New Roman" pitchFamily="18" charset="0"/>
                <a:ea typeface="Times New Roman" pitchFamily="18" charset="0"/>
                <a:cs typeface="Times New Roman" pitchFamily="18" charset="0"/>
              </a:rPr>
              <a:t>such as </a:t>
            </a:r>
            <a:r>
              <a:rPr kumimoji="0" lang="en-US" sz="2000" b="1" i="0" u="none" strike="noStrike" cap="none" normalizeH="0" baseline="0" dirty="0" err="1" smtClean="0">
                <a:ln>
                  <a:noFill/>
                </a:ln>
                <a:solidFill>
                  <a:schemeClr val="accent1"/>
                </a:solidFill>
                <a:effectLst/>
                <a:latin typeface="Times New Roman" pitchFamily="18" charset="0"/>
                <a:ea typeface="Times New Roman" pitchFamily="18" charset="0"/>
                <a:cs typeface="Times New Roman" pitchFamily="18" charset="0"/>
              </a:rPr>
              <a:t>Kathakali</a:t>
            </a:r>
            <a:r>
              <a:rPr kumimoji="0" lang="en-US" sz="2000" b="1" i="0" u="none" strike="noStrike" cap="none" normalizeH="0" baseline="0" dirty="0" smtClean="0">
                <a:ln>
                  <a:noFill/>
                </a:ln>
                <a:solidFill>
                  <a:schemeClr val="accent1"/>
                </a:solidFill>
                <a:effectLst/>
                <a:latin typeface="Times New Roman" pitchFamily="18" charset="0"/>
                <a:ea typeface="Times New Roman" pitchFamily="18" charset="0"/>
                <a:cs typeface="Times New Roman" pitchFamily="18" charset="0"/>
              </a:rPr>
              <a:t>. The dancer is dressed in a beautiful white with gold border </a:t>
            </a:r>
            <a:r>
              <a:rPr kumimoji="0" lang="en-US" sz="2000" b="1" i="0" u="none" strike="noStrike" cap="none" normalizeH="0" baseline="0" dirty="0" err="1" smtClean="0">
                <a:ln>
                  <a:noFill/>
                </a:ln>
                <a:solidFill>
                  <a:schemeClr val="accent1"/>
                </a:solidFill>
                <a:effectLst/>
                <a:latin typeface="Times New Roman" pitchFamily="18" charset="0"/>
                <a:ea typeface="Times New Roman" pitchFamily="18" charset="0"/>
                <a:cs typeface="Times New Roman" pitchFamily="18" charset="0"/>
              </a:rPr>
              <a:t>saree</a:t>
            </a:r>
            <a:r>
              <a:rPr kumimoji="0" lang="en-US" sz="2000" b="1" i="0" u="none" strike="noStrike" cap="none" normalizeH="0" baseline="0" dirty="0" smtClean="0">
                <a:ln>
                  <a:noFill/>
                </a:ln>
                <a:solidFill>
                  <a:schemeClr val="accent1"/>
                </a:solidFill>
                <a:effectLst/>
                <a:latin typeface="Times New Roman" pitchFamily="18" charset="0"/>
                <a:ea typeface="Times New Roman" pitchFamily="18" charset="0"/>
                <a:cs typeface="Times New Roman" pitchFamily="18" charset="0"/>
              </a:rPr>
              <a:t>, </a:t>
            </a:r>
            <a:r>
              <a:rPr lang="en-US" sz="2000" b="1" dirty="0" smtClean="0">
                <a:solidFill>
                  <a:schemeClr val="accent1"/>
                </a:solidFill>
                <a:latin typeface="Times New Roman" pitchFamily="18" charset="0"/>
                <a:ea typeface="Times New Roman" pitchFamily="18" charset="0"/>
                <a:cs typeface="Times New Roman" pitchFamily="18" charset="0"/>
              </a:rPr>
              <a:t>and </a:t>
            </a:r>
            <a:r>
              <a:rPr kumimoji="0" lang="en-US" sz="2000" b="1" i="0" u="none" strike="noStrike" cap="none" normalizeH="0" baseline="0" dirty="0" smtClean="0">
                <a:ln>
                  <a:noFill/>
                </a:ln>
                <a:solidFill>
                  <a:schemeClr val="accent1"/>
                </a:solidFill>
                <a:effectLst/>
                <a:latin typeface="Times New Roman" pitchFamily="18" charset="0"/>
                <a:ea typeface="Times New Roman" pitchFamily="18" charset="0"/>
                <a:cs typeface="Times New Roman" pitchFamily="18" charset="0"/>
              </a:rPr>
              <a:t>white </a:t>
            </a:r>
            <a:r>
              <a:rPr kumimoji="0" lang="en-US" sz="2000" b="1" i="0" u="none" strike="noStrike" cap="none" normalizeH="0" baseline="0" dirty="0" err="1" smtClean="0">
                <a:ln>
                  <a:noFill/>
                </a:ln>
                <a:solidFill>
                  <a:schemeClr val="accent1"/>
                </a:solidFill>
                <a:effectLst/>
                <a:latin typeface="Times New Roman" pitchFamily="18" charset="0"/>
                <a:ea typeface="Times New Roman" pitchFamily="18" charset="0"/>
                <a:cs typeface="Times New Roman" pitchFamily="18" charset="0"/>
              </a:rPr>
              <a:t>jasmin</a:t>
            </a:r>
            <a:r>
              <a:rPr kumimoji="0" lang="en-US" sz="2000" b="1" i="0" u="none" strike="noStrike" cap="none" normalizeH="0" baseline="0" dirty="0" smtClean="0">
                <a:ln>
                  <a:noFill/>
                </a:ln>
                <a:solidFill>
                  <a:schemeClr val="accent1"/>
                </a:solidFill>
                <a:effectLst/>
                <a:latin typeface="Times New Roman" pitchFamily="18" charset="0"/>
                <a:ea typeface="Times New Roman" pitchFamily="18" charset="0"/>
                <a:cs typeface="Times New Roman" pitchFamily="18" charset="0"/>
              </a:rPr>
              <a:t> flowers around a bun at the side of her head. </a:t>
            </a:r>
            <a:endParaRPr lang="en-US" sz="2000" b="1" dirty="0" smtClean="0">
              <a:solidFill>
                <a:schemeClr val="accent1"/>
              </a:solidFill>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accent1"/>
              </a:solidFill>
              <a:effectLst/>
              <a:latin typeface="Times New Roman" pitchFamily="18" charset="0"/>
              <a:cs typeface="Times New Roman" pitchFamily="18" charset="0"/>
            </a:endParaRPr>
          </a:p>
        </p:txBody>
      </p:sp>
      <p:pic>
        <p:nvPicPr>
          <p:cNvPr id="10241" name="Picture 1"/>
          <p:cNvPicPr>
            <a:picLocks noChangeAspect="1" noChangeArrowheads="1"/>
          </p:cNvPicPr>
          <p:nvPr/>
        </p:nvPicPr>
        <p:blipFill>
          <a:blip r:embed="rId2"/>
          <a:srcRect/>
          <a:stretch>
            <a:fillRect/>
          </a:stretch>
        </p:blipFill>
        <p:spPr bwMode="auto">
          <a:xfrm>
            <a:off x="0" y="1295400"/>
            <a:ext cx="3962400" cy="5562600"/>
          </a:xfrm>
          <a:prstGeom prst="rect">
            <a:avLst/>
          </a:prstGeom>
          <a:noFill/>
          <a:ln w="9525">
            <a:noFill/>
            <a:miter lim="800000"/>
            <a:headEnd/>
            <a:tailEnd/>
          </a:ln>
          <a:effectLst/>
        </p:spPr>
      </p:pic>
    </p:spTree>
  </p:cSld>
  <p:clrMapOvr>
    <a:masterClrMapping/>
  </p:clrMapOvr>
  <p:transition spd="slow" advTm="10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5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2"/>
                                        </p:tgtEl>
                                        <p:attrNameLst>
                                          <p:attrName>fillcolor</p:attrName>
                                        </p:attrNameLst>
                                      </p:cBhvr>
                                      <p:tavLst>
                                        <p:tav tm="0">
                                          <p:val>
                                            <p:clrVal>
                                              <a:schemeClr val="accent2"/>
                                            </p:clrVal>
                                          </p:val>
                                        </p:tav>
                                        <p:tav tm="50000">
                                          <p:val>
                                            <p:clrVal>
                                              <a:schemeClr val="hlink"/>
                                            </p:clrVal>
                                          </p:val>
                                        </p:tav>
                                      </p:tavLst>
                                    </p:anim>
                                    <p:set>
                                      <p:cBhvr>
                                        <p:cTn id="9" dur="50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169"/>
                                        </p:tgtEl>
                                        <p:attrNameLst>
                                          <p:attrName>style.visibility</p:attrName>
                                        </p:attrNameLst>
                                      </p:cBhvr>
                                      <p:to>
                                        <p:strVal val="visible"/>
                                      </p:to>
                                    </p:set>
                                    <p:anim calcmode="discrete" valueType="clr">
                                      <p:cBhvr override="childStyle">
                                        <p:cTn id="14" dur="500"/>
                                        <p:tgtEl>
                                          <p:spTgt spid="7169"/>
                                        </p:tgtEl>
                                        <p:attrNameLst>
                                          <p:attrName>style.color</p:attrName>
                                        </p:attrNameLst>
                                      </p:cBhvr>
                                      <p:tavLst>
                                        <p:tav tm="0">
                                          <p:val>
                                            <p:clrVal>
                                              <a:schemeClr val="accent2"/>
                                            </p:clrVal>
                                          </p:val>
                                        </p:tav>
                                        <p:tav tm="50000">
                                          <p:val>
                                            <p:clrVal>
                                              <a:schemeClr val="hlink"/>
                                            </p:clrVal>
                                          </p:val>
                                        </p:tav>
                                      </p:tavLst>
                                    </p:anim>
                                    <p:anim calcmode="discrete" valueType="clr">
                                      <p:cBhvr>
                                        <p:cTn id="15" dur="500"/>
                                        <p:tgtEl>
                                          <p:spTgt spid="7169"/>
                                        </p:tgtEl>
                                        <p:attrNameLst>
                                          <p:attrName>fillcolor</p:attrName>
                                        </p:attrNameLst>
                                      </p:cBhvr>
                                      <p:tavLst>
                                        <p:tav tm="0">
                                          <p:val>
                                            <p:clrVal>
                                              <a:schemeClr val="accent2"/>
                                            </p:clrVal>
                                          </p:val>
                                        </p:tav>
                                        <p:tav tm="50000">
                                          <p:val>
                                            <p:clrVal>
                                              <a:schemeClr val="hlink"/>
                                            </p:clrVal>
                                          </p:val>
                                        </p:tav>
                                      </p:tavLst>
                                    </p:anim>
                                    <p:set>
                                      <p:cBhvr>
                                        <p:cTn id="16" dur="500"/>
                                        <p:tgtEl>
                                          <p:spTgt spid="7169"/>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8" presetClass="entr" presetSubtype="32" fill="hold" nodeType="clickEffect">
                                  <p:stCondLst>
                                    <p:cond delay="0"/>
                                  </p:stCondLst>
                                  <p:childTnLst>
                                    <p:set>
                                      <p:cBhvr>
                                        <p:cTn id="20" dur="1" fill="hold">
                                          <p:stCondLst>
                                            <p:cond delay="0"/>
                                          </p:stCondLst>
                                        </p:cTn>
                                        <p:tgtEl>
                                          <p:spTgt spid="10241"/>
                                        </p:tgtEl>
                                        <p:attrNameLst>
                                          <p:attrName>style.visibility</p:attrName>
                                        </p:attrNameLst>
                                      </p:cBhvr>
                                      <p:to>
                                        <p:strVal val="visible"/>
                                      </p:to>
                                    </p:set>
                                    <p:animEffect transition="in" filter="diamond(out)">
                                      <p:cBhvr>
                                        <p:cTn id="21" dur="5000"/>
                                        <p:tgtEl>
                                          <p:spTgt spid="10241"/>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4" fill="hold" nodeType="clickEffect">
                                  <p:stCondLst>
                                    <p:cond delay="0"/>
                                  </p:stCondLst>
                                  <p:childTnLst>
                                    <p:set>
                                      <p:cBhvr>
                                        <p:cTn id="25" dur="1" fill="hold">
                                          <p:stCondLst>
                                            <p:cond delay="0"/>
                                          </p:stCondLst>
                                        </p:cTn>
                                        <p:tgtEl>
                                          <p:spTgt spid="10241"/>
                                        </p:tgtEl>
                                        <p:attrNameLst>
                                          <p:attrName>style.visibility</p:attrName>
                                        </p:attrNameLst>
                                      </p:cBhvr>
                                      <p:to>
                                        <p:strVal val="visible"/>
                                      </p:to>
                                    </p:set>
                                    <p:animEffect transition="in" filter="wheel(4)">
                                      <p:cBhvr>
                                        <p:cTn id="26" dur="5000"/>
                                        <p:tgtEl>
                                          <p:spTgt spid="10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16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525</TotalTime>
  <Words>964</Words>
  <Application>Microsoft Office PowerPoint</Application>
  <PresentationFormat>On-screen Show (4:3)</PresentationFormat>
  <Paragraphs>49</Paragraphs>
  <Slides>13</Slides>
  <Notes>3</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Module</vt:lpstr>
      <vt:lpstr>CLASSICAL INDIAN DANCES  PRESENTED  BY Alekhya, VIII A  RPVV,  TYAGRAJ</vt:lpstr>
      <vt:lpstr>INTRODUCTION - 1</vt:lpstr>
      <vt:lpstr>INTRODUCTION - 2</vt:lpstr>
      <vt:lpstr>Slide 4</vt:lpstr>
      <vt:lpstr>BHARATNATYAM</vt:lpstr>
      <vt:lpstr>ODISSI</vt:lpstr>
      <vt:lpstr>Slide 7</vt:lpstr>
      <vt:lpstr>Slide 8</vt:lpstr>
      <vt:lpstr>MOHINI  ATTAM</vt:lpstr>
      <vt:lpstr>Slide 10</vt:lpstr>
      <vt:lpstr>MANIPURI</vt:lpstr>
      <vt:lpstr>SATTRIYA  NRITYA</vt:lpstr>
      <vt:lpstr>ACKNOWLEDGEMENTS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prakash</dc:creator>
  <cp:lastModifiedBy>user</cp:lastModifiedBy>
  <cp:revision>82</cp:revision>
  <dcterms:created xsi:type="dcterms:W3CDTF">2010-03-13T12:58:08Z</dcterms:created>
  <dcterms:modified xsi:type="dcterms:W3CDTF">2012-03-11T15:03:15Z</dcterms:modified>
</cp:coreProperties>
</file>