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719" autoAdjust="0"/>
    <p:restoredTop sz="94576" autoAdjust="0"/>
  </p:normalViewPr>
  <p:slideViewPr>
    <p:cSldViewPr>
      <p:cViewPr varScale="1">
        <p:scale>
          <a:sx n="50" d="100"/>
          <a:sy n="50" d="100"/>
        </p:scale>
        <p:origin x="-1229" y="-77"/>
      </p:cViewPr>
      <p:guideLst>
        <p:guide orient="horz" pos="2160"/>
        <p:guide pos="2880"/>
      </p:guideLst>
    </p:cSldViewPr>
  </p:slideViewPr>
  <p:outlineViewPr>
    <p:cViewPr>
      <p:scale>
        <a:sx n="33" d="100"/>
        <a:sy n="33" d="100"/>
      </p:scale>
      <p:origin x="48" y="2712"/>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C97745-6682-4378-B45E-23D2401CBDE3}" type="datetimeFigureOut">
              <a:rPr lang="en-IN" smtClean="0"/>
              <a:pPr/>
              <a:t>17-04-2016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2D96C8-49DE-4AB7-B850-F53CA35F3D24}"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C42D96C8-49DE-4AB7-B850-F53CA35F3D24}" type="slidenum">
              <a:rPr lang="en-IN" smtClean="0"/>
              <a:pPr/>
              <a:t>19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90EED8A6-450D-473F-A60D-D52AE6354309}" type="datetimeFigureOut">
              <a:rPr lang="en-IN" smtClean="0"/>
              <a:pPr/>
              <a:t>17-04-2016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3531FEB-2E16-4A1A-B22E-854B1EB2E0B1}" type="slidenum">
              <a:rPr lang="en-IN" smtClean="0"/>
              <a:pPr/>
              <a:t>‹#›</a:t>
            </a:fld>
            <a:endParaRPr lang="en-IN"/>
          </a:p>
        </p:txBody>
      </p:sp>
    </p:spTree>
  </p:cSld>
  <p:clrMapOvr>
    <a:masterClrMapping/>
  </p:clrMapOvr>
  <p:transition advClick="0" advTm="10000">
    <p:wheel spokes="2"/>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0EED8A6-450D-473F-A60D-D52AE6354309}" type="datetimeFigureOut">
              <a:rPr lang="en-IN" smtClean="0"/>
              <a:pPr/>
              <a:t>17-04-2016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3531FEB-2E16-4A1A-B22E-854B1EB2E0B1}" type="slidenum">
              <a:rPr lang="en-IN" smtClean="0"/>
              <a:pPr/>
              <a:t>‹#›</a:t>
            </a:fld>
            <a:endParaRPr lang="en-IN"/>
          </a:p>
        </p:txBody>
      </p:sp>
    </p:spTree>
  </p:cSld>
  <p:clrMapOvr>
    <a:masterClrMapping/>
  </p:clrMapOvr>
  <p:transition advClick="0" advTm="10000">
    <p:wheel spokes="2"/>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0EED8A6-450D-473F-A60D-D52AE6354309}" type="datetimeFigureOut">
              <a:rPr lang="en-IN" smtClean="0"/>
              <a:pPr/>
              <a:t>17-04-2016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3531FEB-2E16-4A1A-B22E-854B1EB2E0B1}" type="slidenum">
              <a:rPr lang="en-IN" smtClean="0"/>
              <a:pPr/>
              <a:t>‹#›</a:t>
            </a:fld>
            <a:endParaRPr lang="en-IN"/>
          </a:p>
        </p:txBody>
      </p:sp>
    </p:spTree>
  </p:cSld>
  <p:clrMapOvr>
    <a:masterClrMapping/>
  </p:clrMapOvr>
  <p:transition advClick="0" advTm="10000">
    <p:wheel spokes="2"/>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0EED8A6-450D-473F-A60D-D52AE6354309}" type="datetimeFigureOut">
              <a:rPr lang="en-IN" smtClean="0"/>
              <a:pPr/>
              <a:t>17-04-2016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3531FEB-2E16-4A1A-B22E-854B1EB2E0B1}" type="slidenum">
              <a:rPr lang="en-IN" smtClean="0"/>
              <a:pPr/>
              <a:t>‹#›</a:t>
            </a:fld>
            <a:endParaRPr lang="en-IN"/>
          </a:p>
        </p:txBody>
      </p:sp>
    </p:spTree>
  </p:cSld>
  <p:clrMapOvr>
    <a:masterClrMapping/>
  </p:clrMapOvr>
  <p:transition advClick="0" advTm="10000">
    <p:wheel spokes="2"/>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EED8A6-450D-473F-A60D-D52AE6354309}" type="datetimeFigureOut">
              <a:rPr lang="en-IN" smtClean="0"/>
              <a:pPr/>
              <a:t>17-04-2016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3531FEB-2E16-4A1A-B22E-854B1EB2E0B1}" type="slidenum">
              <a:rPr lang="en-IN" smtClean="0"/>
              <a:pPr/>
              <a:t>‹#›</a:t>
            </a:fld>
            <a:endParaRPr lang="en-IN"/>
          </a:p>
        </p:txBody>
      </p:sp>
    </p:spTree>
  </p:cSld>
  <p:clrMapOvr>
    <a:masterClrMapping/>
  </p:clrMapOvr>
  <p:transition advClick="0" advTm="10000">
    <p:wheel spokes="2"/>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0EED8A6-450D-473F-A60D-D52AE6354309}" type="datetimeFigureOut">
              <a:rPr lang="en-IN" smtClean="0"/>
              <a:pPr/>
              <a:t>17-04-2016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3531FEB-2E16-4A1A-B22E-854B1EB2E0B1}" type="slidenum">
              <a:rPr lang="en-IN" smtClean="0"/>
              <a:pPr/>
              <a:t>‹#›</a:t>
            </a:fld>
            <a:endParaRPr lang="en-IN"/>
          </a:p>
        </p:txBody>
      </p:sp>
    </p:spTree>
  </p:cSld>
  <p:clrMapOvr>
    <a:masterClrMapping/>
  </p:clrMapOvr>
  <p:transition advClick="0" advTm="10000">
    <p:wheel spokes="2"/>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0EED8A6-450D-473F-A60D-D52AE6354309}" type="datetimeFigureOut">
              <a:rPr lang="en-IN" smtClean="0"/>
              <a:pPr/>
              <a:t>17-04-2016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3531FEB-2E16-4A1A-B22E-854B1EB2E0B1}" type="slidenum">
              <a:rPr lang="en-IN" smtClean="0"/>
              <a:pPr/>
              <a:t>‹#›</a:t>
            </a:fld>
            <a:endParaRPr lang="en-IN"/>
          </a:p>
        </p:txBody>
      </p:sp>
    </p:spTree>
  </p:cSld>
  <p:clrMapOvr>
    <a:masterClrMapping/>
  </p:clrMapOvr>
  <p:transition advClick="0" advTm="10000">
    <p:wheel spokes="2"/>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90EED8A6-450D-473F-A60D-D52AE6354309}" type="datetimeFigureOut">
              <a:rPr lang="en-IN" smtClean="0"/>
              <a:pPr/>
              <a:t>17-04-2016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3531FEB-2E16-4A1A-B22E-854B1EB2E0B1}" type="slidenum">
              <a:rPr lang="en-IN" smtClean="0"/>
              <a:pPr/>
              <a:t>‹#›</a:t>
            </a:fld>
            <a:endParaRPr lang="en-IN"/>
          </a:p>
        </p:txBody>
      </p:sp>
    </p:spTree>
  </p:cSld>
  <p:clrMapOvr>
    <a:masterClrMapping/>
  </p:clrMapOvr>
  <p:transition advClick="0" advTm="10000">
    <p:wheel spokes="2"/>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EED8A6-450D-473F-A60D-D52AE6354309}" type="datetimeFigureOut">
              <a:rPr lang="en-IN" smtClean="0"/>
              <a:pPr/>
              <a:t>17-04-2016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3531FEB-2E16-4A1A-B22E-854B1EB2E0B1}" type="slidenum">
              <a:rPr lang="en-IN" smtClean="0"/>
              <a:pPr/>
              <a:t>‹#›</a:t>
            </a:fld>
            <a:endParaRPr lang="en-IN"/>
          </a:p>
        </p:txBody>
      </p:sp>
    </p:spTree>
  </p:cSld>
  <p:clrMapOvr>
    <a:masterClrMapping/>
  </p:clrMapOvr>
  <p:transition advClick="0" advTm="10000">
    <p:wheel spokes="2"/>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EED8A6-450D-473F-A60D-D52AE6354309}" type="datetimeFigureOut">
              <a:rPr lang="en-IN" smtClean="0"/>
              <a:pPr/>
              <a:t>17-04-2016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3531FEB-2E16-4A1A-B22E-854B1EB2E0B1}" type="slidenum">
              <a:rPr lang="en-IN" smtClean="0"/>
              <a:pPr/>
              <a:t>‹#›</a:t>
            </a:fld>
            <a:endParaRPr lang="en-IN"/>
          </a:p>
        </p:txBody>
      </p:sp>
    </p:spTree>
  </p:cSld>
  <p:clrMapOvr>
    <a:masterClrMapping/>
  </p:clrMapOvr>
  <p:transition advClick="0" advTm="10000">
    <p:wheel spokes="2"/>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EED8A6-450D-473F-A60D-D52AE6354309}" type="datetimeFigureOut">
              <a:rPr lang="en-IN" smtClean="0"/>
              <a:pPr/>
              <a:t>17-04-2016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3531FEB-2E16-4A1A-B22E-854B1EB2E0B1}" type="slidenum">
              <a:rPr lang="en-IN" smtClean="0"/>
              <a:pPr/>
              <a:t>‹#›</a:t>
            </a:fld>
            <a:endParaRPr lang="en-IN"/>
          </a:p>
        </p:txBody>
      </p:sp>
    </p:spTree>
  </p:cSld>
  <p:clrMapOvr>
    <a:masterClrMapping/>
  </p:clrMapOvr>
  <p:transition advClick="0" advTm="10000">
    <p:wheel spokes="2"/>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EED8A6-450D-473F-A60D-D52AE6354309}" type="datetimeFigureOut">
              <a:rPr lang="en-IN" smtClean="0"/>
              <a:pPr/>
              <a:t>17-04-2016</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531FEB-2E16-4A1A-B22E-854B1EB2E0B1}"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10000">
    <p:wheel spokes="2"/>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908721"/>
            <a:ext cx="8496944" cy="1368152"/>
          </a:xfrm>
          <a:gradFill>
            <a:gsLst>
              <a:gs pos="0">
                <a:srgbClr val="000082"/>
              </a:gs>
              <a:gs pos="30000">
                <a:srgbClr val="66008F"/>
              </a:gs>
              <a:gs pos="64999">
                <a:srgbClr val="BA0066"/>
              </a:gs>
              <a:gs pos="89999">
                <a:srgbClr val="FF0000"/>
              </a:gs>
              <a:gs pos="100000">
                <a:srgbClr val="FF8200"/>
              </a:gs>
            </a:gsLst>
            <a:lin ang="5400000" scaled="0"/>
          </a:gradFill>
        </p:spPr>
        <p:txBody>
          <a:bodyPr/>
          <a:lstStyle/>
          <a:p>
            <a:r>
              <a:rPr lang="en-US" dirty="0" smtClean="0"/>
              <a:t>Monuments of India</a:t>
            </a:r>
            <a:endParaRPr lang="en-IN" dirty="0"/>
          </a:p>
        </p:txBody>
      </p:sp>
      <p:sp>
        <p:nvSpPr>
          <p:cNvPr id="3" name="Subtitle 2"/>
          <p:cNvSpPr>
            <a:spLocks noGrp="1"/>
          </p:cNvSpPr>
          <p:nvPr>
            <p:ph type="subTitle" idx="1"/>
          </p:nvPr>
        </p:nvSpPr>
        <p:spPr>
          <a:xfrm>
            <a:off x="1403648" y="4941168"/>
            <a:ext cx="6400800" cy="1752600"/>
          </a:xfrm>
          <a:gradFill>
            <a:gsLst>
              <a:gs pos="0">
                <a:srgbClr val="FF0000"/>
              </a:gs>
              <a:gs pos="25000">
                <a:srgbClr val="FF6633"/>
              </a:gs>
              <a:gs pos="50000">
                <a:srgbClr val="FFFF00"/>
              </a:gs>
              <a:gs pos="75000">
                <a:srgbClr val="01A78F"/>
              </a:gs>
              <a:gs pos="100000">
                <a:srgbClr val="3366FF"/>
              </a:gs>
            </a:gsLst>
            <a:lin ang="5400000" scaled="0"/>
          </a:gradFill>
        </p:spPr>
        <p:txBody>
          <a:bodyPr/>
          <a:lstStyle/>
          <a:p>
            <a:endPar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Bal Bharati Public School</a:t>
            </a:r>
            <a:endParaRPr lang="en-IN"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advClick="0" advTm="10000">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17999">
              <a:srgbClr val="99CCFF"/>
            </a:gs>
            <a:gs pos="36000">
              <a:srgbClr val="9966FF"/>
            </a:gs>
            <a:gs pos="61000">
              <a:srgbClr val="CC99FF"/>
            </a:gs>
            <a:gs pos="82001">
              <a:srgbClr val="99CCFF"/>
            </a:gs>
            <a:gs pos="100000">
              <a:srgbClr val="CCCCFF"/>
            </a:gs>
          </a:gsLst>
          <a:lin ang="13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RED FORT</a:t>
            </a:r>
            <a:endParaRPr lang="en-IN"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endParaRPr>
          </a:p>
        </p:txBody>
      </p:sp>
      <p:sp>
        <p:nvSpPr>
          <p:cNvPr id="3" name="Content Placeholder 2"/>
          <p:cNvSpPr>
            <a:spLocks noGrp="1"/>
          </p:cNvSpPr>
          <p:nvPr>
            <p:ph idx="1"/>
          </p:nvPr>
        </p:nvSpPr>
        <p:spPr>
          <a:xfrm>
            <a:off x="3517032" y="2332037"/>
            <a:ext cx="5626968" cy="4525963"/>
          </a:xfrm>
          <a:blipFill>
            <a:blip r:embed="rId2" cstate="print"/>
            <a:tile tx="0" ty="0" sx="100000" sy="100000" flip="none" algn="tl"/>
          </a:blipFill>
        </p:spPr>
        <p:txBody>
          <a:bodyPr>
            <a:normAutofit lnSpcReduction="10000"/>
          </a:bodyPr>
          <a:lstStyle/>
          <a:p>
            <a:pPr algn="just">
              <a:buNone/>
            </a:pP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Also constructed by Shah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Jahan</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the Red Fort served as his fortress-cum-palace. It was the capital of the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Mughal</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Empire till 1857 when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Bhahadur</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Shah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Zafar</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surrendered to the British. They say this fort of Red Sand Stone was originally called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Quila</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-Mubarak” or the blessed fort and took 10 years to build. It was built on the banks of the Yamuna</a:t>
            </a:r>
            <a:endParaRPr lang="en-IN"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p:cNvPicPr>
            <a:picLocks noChangeAspect="1" noChangeArrowheads="1"/>
          </p:cNvPicPr>
          <p:nvPr/>
        </p:nvPicPr>
        <p:blipFill>
          <a:blip r:embed="rId3" cstate="print"/>
          <a:srcRect/>
          <a:stretch>
            <a:fillRect/>
          </a:stretch>
        </p:blipFill>
        <p:spPr bwMode="auto">
          <a:xfrm>
            <a:off x="323528" y="2996952"/>
            <a:ext cx="2880320" cy="2376264"/>
          </a:xfrm>
          <a:prstGeom prst="rect">
            <a:avLst/>
          </a:prstGeom>
          <a:ln>
            <a:noFill/>
          </a:ln>
          <a:effectLst>
            <a:glow rad="228600">
              <a:schemeClr val="accent1">
                <a:satMod val="175000"/>
                <a:alpha val="40000"/>
              </a:schemeClr>
            </a:glow>
            <a:outerShdw blurRad="292100" dist="139700" dir="2700000" algn="tl" rotWithShape="0">
              <a:srgbClr val="333333">
                <a:alpha val="65000"/>
              </a:srgbClr>
            </a:outerShdw>
          </a:effectLst>
          <a:scene3d>
            <a:camera prst="orthographicFront"/>
            <a:lightRig rig="threePt" dir="t"/>
          </a:scene3d>
          <a:sp3d>
            <a:bevelT/>
          </a:sp3d>
        </p:spPr>
      </p:pic>
    </p:spTree>
  </p:cSld>
  <p:clrMapOvr>
    <a:masterClrMapping/>
  </p:clrMapOvr>
  <p:transition advClick="0" advTm="10000">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additive="base">
                                        <p:cTn id="23" dur="500" fill="hold"/>
                                        <p:tgtEl>
                                          <p:spTgt spid="1026"/>
                                        </p:tgtEl>
                                        <p:attrNameLst>
                                          <p:attrName>ppt_x</p:attrName>
                                        </p:attrNameLst>
                                      </p:cBhvr>
                                      <p:tavLst>
                                        <p:tav tm="0">
                                          <p:val>
                                            <p:strVal val="#ppt_x"/>
                                          </p:val>
                                        </p:tav>
                                        <p:tav tm="100000">
                                          <p:val>
                                            <p:strVal val="#ppt_x"/>
                                          </p:val>
                                        </p:tav>
                                      </p:tavLst>
                                    </p:anim>
                                    <p:anim calcmode="lin" valueType="num">
                                      <p:cBhvr additive="base">
                                        <p:cTn id="2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SANCHI STUPA</a:t>
            </a:r>
            <a:endParaRPr lang="en-IN"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endParaRPr>
          </a:p>
        </p:txBody>
      </p:sp>
      <p:sp>
        <p:nvSpPr>
          <p:cNvPr id="3" name="Content Placeholder 2"/>
          <p:cNvSpPr>
            <a:spLocks noGrp="1"/>
          </p:cNvSpPr>
          <p:nvPr>
            <p:ph idx="1"/>
          </p:nvPr>
        </p:nvSpPr>
        <p:spPr>
          <a:xfrm>
            <a:off x="3373016" y="1788840"/>
            <a:ext cx="5770984" cy="5069160"/>
          </a:xfr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8400000" scaled="0"/>
            <a:tileRect/>
          </a:gradFill>
        </p:spPr>
        <p:txBody>
          <a:bodyPr>
            <a:noAutofit/>
          </a:bodyPr>
          <a:lstStyle/>
          <a:p>
            <a:pPr algn="just">
              <a:buNone/>
            </a:pP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Sanchi</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is situated in the state of Madhya Pradesh in India. It lies at a distance of approximately 52 km from the capital city of Bhopal and 10 km from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Vidisha</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The major</a:t>
            </a:r>
          </a:p>
          <a:p>
            <a:pPr algn="just">
              <a:buNone/>
            </a:pP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attractions of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Sanchi</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include a number of Buddhist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stupas</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monasteries, temples and pillars. All these structures date back to somewhere between 3rd century BC and 12th century AD. </a:t>
            </a:r>
            <a:endParaRPr lang="en-IN"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074" name="Picture 2"/>
          <p:cNvPicPr>
            <a:picLocks noChangeAspect="1" noChangeArrowheads="1"/>
          </p:cNvPicPr>
          <p:nvPr/>
        </p:nvPicPr>
        <p:blipFill>
          <a:blip r:embed="rId2" cstate="print"/>
          <a:srcRect/>
          <a:stretch>
            <a:fillRect/>
          </a:stretch>
        </p:blipFill>
        <p:spPr bwMode="auto">
          <a:xfrm>
            <a:off x="179512" y="2708920"/>
            <a:ext cx="3087563" cy="2448272"/>
          </a:xfrm>
          <a:prstGeom prst="rect">
            <a:avLst/>
          </a:prstGeom>
          <a:noFill/>
          <a:ln w="9525">
            <a:noFill/>
            <a:miter lim="800000"/>
            <a:headEnd/>
            <a:tailEnd/>
          </a:ln>
          <a:effectLst>
            <a:glow rad="228600">
              <a:schemeClr val="accent2">
                <a:satMod val="175000"/>
                <a:alpha val="40000"/>
              </a:schemeClr>
            </a:glow>
          </a:effectLst>
          <a:scene3d>
            <a:camera prst="orthographicFront"/>
            <a:lightRig rig="threePt" dir="t"/>
          </a:scene3d>
          <a:sp3d>
            <a:bevelT w="101600" prst="riblet"/>
          </a:sp3d>
        </p:spPr>
      </p:pic>
    </p:spTree>
  </p:cSld>
  <p:clrMapOvr>
    <a:masterClrMapping/>
  </p:clrMapOvr>
  <p:transition advClick="0" advTm="1000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ox(i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ox(i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ox(i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box(in)">
                                      <p:cBhvr>
                                        <p:cTn id="2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20000">
              <a:srgbClr val="000040"/>
            </a:gs>
            <a:gs pos="50000">
              <a:srgbClr val="400040"/>
            </a:gs>
            <a:gs pos="75000">
              <a:srgbClr val="8F0040"/>
            </a:gs>
            <a:gs pos="89999">
              <a:srgbClr val="F27300"/>
            </a:gs>
            <a:gs pos="100000">
              <a:srgbClr val="FFBF00"/>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8000">
                  <a:solidFill>
                    <a:schemeClr val="accent2">
                      <a:satMod val="140000"/>
                    </a:schemeClr>
                  </a:solidFill>
                  <a:prstDash val="solid"/>
                  <a:miter lim="800000"/>
                </a:ln>
                <a:solidFill>
                  <a:schemeClr val="accent3"/>
                </a:solidFill>
                <a:effectLst>
                  <a:outerShdw blurRad="25500" dist="23000" dir="7020000" algn="tl">
                    <a:srgbClr val="000000">
                      <a:alpha val="50000"/>
                    </a:srgbClr>
                  </a:outerShdw>
                </a:effectLst>
              </a:rPr>
              <a:t>CELLULAR JAIL</a:t>
            </a:r>
            <a:endParaRPr lang="en-IN" dirty="0">
              <a:solidFill>
                <a:schemeClr val="accent3"/>
              </a:solidFill>
            </a:endParaRPr>
          </a:p>
        </p:txBody>
      </p:sp>
      <p:sp>
        <p:nvSpPr>
          <p:cNvPr id="3" name="Content Placeholder 2"/>
          <p:cNvSpPr>
            <a:spLocks noGrp="1"/>
          </p:cNvSpPr>
          <p:nvPr>
            <p:ph idx="1"/>
          </p:nvPr>
        </p:nvSpPr>
        <p:spPr>
          <a:xfrm>
            <a:off x="3131840" y="1600200"/>
            <a:ext cx="6012160" cy="5257800"/>
          </a:xfrm>
          <a:blipFill>
            <a:blip r:embed="rId2" cstate="print"/>
            <a:tile tx="0" ty="0" sx="100000" sy="100000" flip="none" algn="tl"/>
          </a:blipFill>
        </p:spPr>
        <p:txBody>
          <a:bodyPr>
            <a:noAutofit/>
          </a:bodyPr>
          <a:lstStyle/>
          <a:p>
            <a:pPr algn="just">
              <a:buNone/>
            </a:pP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The Cellular Jail, also known as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Kālā</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Pānī</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literally ‘black water’, in the sense of deep sea and hence exile), was a colonial prison situated in the Andaman and Nicobar Islands, India. The prison was used by the British especially to exile political prisoners to the remote archipelago. Many notable freedom fighters such as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Batukeshwar</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Dutt</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and Veer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Savarkar</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among others, were imprisoned here. </a:t>
            </a:r>
            <a:endParaRPr lang="en-IN"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098" name="Picture 2"/>
          <p:cNvPicPr>
            <a:picLocks noChangeAspect="1" noChangeArrowheads="1"/>
          </p:cNvPicPr>
          <p:nvPr/>
        </p:nvPicPr>
        <p:blipFill>
          <a:blip r:embed="rId3" cstate="print"/>
          <a:srcRect/>
          <a:stretch>
            <a:fillRect/>
          </a:stretch>
        </p:blipFill>
        <p:spPr bwMode="auto">
          <a:xfrm>
            <a:off x="0" y="2780928"/>
            <a:ext cx="3131840" cy="2171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prst="coolSlant"/>
            <a:contourClr>
              <a:srgbClr val="FFFFFF"/>
            </a:contourClr>
          </a:sp3d>
        </p:spPr>
      </p:pic>
    </p:spTree>
  </p:cSld>
  <p:clrMapOvr>
    <a:masterClrMapping/>
  </p:clrMapOvr>
  <p:transition advClick="0" advTm="1000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animEffect transition="in" filter="wipe(down)">
                                      <p:cBhvr>
                                        <p:cTn id="25" dur="580">
                                          <p:stCondLst>
                                            <p:cond delay="0"/>
                                          </p:stCondLst>
                                        </p:cTn>
                                        <p:tgtEl>
                                          <p:spTgt spid="3">
                                            <p:bg/>
                                          </p:spTgt>
                                        </p:tgtEl>
                                      </p:cBhvr>
                                    </p:animEffect>
                                    <p:anim calcmode="lin" valueType="num">
                                      <p:cBhvr>
                                        <p:cTn id="26"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bg/>
                                          </p:spTgt>
                                        </p:tgtEl>
                                      </p:cBhvr>
                                      <p:to x="100000" y="60000"/>
                                    </p:animScale>
                                    <p:animScale>
                                      <p:cBhvr>
                                        <p:cTn id="32" dur="166" decel="50000">
                                          <p:stCondLst>
                                            <p:cond delay="676"/>
                                          </p:stCondLst>
                                        </p:cTn>
                                        <p:tgtEl>
                                          <p:spTgt spid="3">
                                            <p:bg/>
                                          </p:spTgt>
                                        </p:tgtEl>
                                      </p:cBhvr>
                                      <p:to x="100000" y="100000"/>
                                    </p:animScale>
                                    <p:animScale>
                                      <p:cBhvr>
                                        <p:cTn id="33" dur="26">
                                          <p:stCondLst>
                                            <p:cond delay="1312"/>
                                          </p:stCondLst>
                                        </p:cTn>
                                        <p:tgtEl>
                                          <p:spTgt spid="3">
                                            <p:bg/>
                                          </p:spTgt>
                                        </p:tgtEl>
                                      </p:cBhvr>
                                      <p:to x="100000" y="80000"/>
                                    </p:animScale>
                                    <p:animScale>
                                      <p:cBhvr>
                                        <p:cTn id="34" dur="166" decel="50000">
                                          <p:stCondLst>
                                            <p:cond delay="1338"/>
                                          </p:stCondLst>
                                        </p:cTn>
                                        <p:tgtEl>
                                          <p:spTgt spid="3">
                                            <p:bg/>
                                          </p:spTgt>
                                        </p:tgtEl>
                                      </p:cBhvr>
                                      <p:to x="100000" y="100000"/>
                                    </p:animScale>
                                    <p:animScale>
                                      <p:cBhvr>
                                        <p:cTn id="35" dur="26">
                                          <p:stCondLst>
                                            <p:cond delay="1642"/>
                                          </p:stCondLst>
                                        </p:cTn>
                                        <p:tgtEl>
                                          <p:spTgt spid="3">
                                            <p:bg/>
                                          </p:spTgt>
                                        </p:tgtEl>
                                      </p:cBhvr>
                                      <p:to x="100000" y="90000"/>
                                    </p:animScale>
                                    <p:animScale>
                                      <p:cBhvr>
                                        <p:cTn id="36" dur="166" decel="50000">
                                          <p:stCondLst>
                                            <p:cond delay="1668"/>
                                          </p:stCondLst>
                                        </p:cTn>
                                        <p:tgtEl>
                                          <p:spTgt spid="3">
                                            <p:bg/>
                                          </p:spTgt>
                                        </p:tgtEl>
                                      </p:cBhvr>
                                      <p:to x="100000" y="100000"/>
                                    </p:animScale>
                                    <p:animScale>
                                      <p:cBhvr>
                                        <p:cTn id="37" dur="26">
                                          <p:stCondLst>
                                            <p:cond delay="1808"/>
                                          </p:stCondLst>
                                        </p:cTn>
                                        <p:tgtEl>
                                          <p:spTgt spid="3">
                                            <p:bg/>
                                          </p:spTgt>
                                        </p:tgtEl>
                                      </p:cBhvr>
                                      <p:to x="100000" y="95000"/>
                                    </p:animScale>
                                    <p:animScale>
                                      <p:cBhvr>
                                        <p:cTn id="38" dur="166" decel="50000">
                                          <p:stCondLst>
                                            <p:cond delay="1834"/>
                                          </p:stCondLst>
                                        </p:cTn>
                                        <p:tgtEl>
                                          <p:spTgt spid="3">
                                            <p:bg/>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Effect transition="in" filter="wipe(down)">
                                      <p:cBhvr>
                                        <p:cTn id="43" dur="580">
                                          <p:stCondLst>
                                            <p:cond delay="0"/>
                                          </p:stCondLst>
                                        </p:cTn>
                                        <p:tgtEl>
                                          <p:spTgt spid="3">
                                            <p:txEl>
                                              <p:pRg st="0" end="0"/>
                                            </p:txEl>
                                          </p:spTgt>
                                        </p:tgtEl>
                                      </p:cBhvr>
                                    </p:animEffect>
                                    <p:anim calcmode="lin" valueType="num">
                                      <p:cBhvr>
                                        <p:cTn id="4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0" end="0"/>
                                            </p:txEl>
                                          </p:spTgt>
                                        </p:tgtEl>
                                      </p:cBhvr>
                                      <p:to x="100000" y="60000"/>
                                    </p:animScale>
                                    <p:animScale>
                                      <p:cBhvr>
                                        <p:cTn id="50" dur="166" decel="50000">
                                          <p:stCondLst>
                                            <p:cond delay="676"/>
                                          </p:stCondLst>
                                        </p:cTn>
                                        <p:tgtEl>
                                          <p:spTgt spid="3">
                                            <p:txEl>
                                              <p:pRg st="0" end="0"/>
                                            </p:txEl>
                                          </p:spTgt>
                                        </p:tgtEl>
                                      </p:cBhvr>
                                      <p:to x="100000" y="100000"/>
                                    </p:animScale>
                                    <p:animScale>
                                      <p:cBhvr>
                                        <p:cTn id="51" dur="26">
                                          <p:stCondLst>
                                            <p:cond delay="1312"/>
                                          </p:stCondLst>
                                        </p:cTn>
                                        <p:tgtEl>
                                          <p:spTgt spid="3">
                                            <p:txEl>
                                              <p:pRg st="0" end="0"/>
                                            </p:txEl>
                                          </p:spTgt>
                                        </p:tgtEl>
                                      </p:cBhvr>
                                      <p:to x="100000" y="80000"/>
                                    </p:animScale>
                                    <p:animScale>
                                      <p:cBhvr>
                                        <p:cTn id="52" dur="166" decel="50000">
                                          <p:stCondLst>
                                            <p:cond delay="1338"/>
                                          </p:stCondLst>
                                        </p:cTn>
                                        <p:tgtEl>
                                          <p:spTgt spid="3">
                                            <p:txEl>
                                              <p:pRg st="0" end="0"/>
                                            </p:txEl>
                                          </p:spTgt>
                                        </p:tgtEl>
                                      </p:cBhvr>
                                      <p:to x="100000" y="100000"/>
                                    </p:animScale>
                                    <p:animScale>
                                      <p:cBhvr>
                                        <p:cTn id="53" dur="26">
                                          <p:stCondLst>
                                            <p:cond delay="1642"/>
                                          </p:stCondLst>
                                        </p:cTn>
                                        <p:tgtEl>
                                          <p:spTgt spid="3">
                                            <p:txEl>
                                              <p:pRg st="0" end="0"/>
                                            </p:txEl>
                                          </p:spTgt>
                                        </p:tgtEl>
                                      </p:cBhvr>
                                      <p:to x="100000" y="90000"/>
                                    </p:animScale>
                                    <p:animScale>
                                      <p:cBhvr>
                                        <p:cTn id="54" dur="166" decel="50000">
                                          <p:stCondLst>
                                            <p:cond delay="1668"/>
                                          </p:stCondLst>
                                        </p:cTn>
                                        <p:tgtEl>
                                          <p:spTgt spid="3">
                                            <p:txEl>
                                              <p:pRg st="0" end="0"/>
                                            </p:txEl>
                                          </p:spTgt>
                                        </p:tgtEl>
                                      </p:cBhvr>
                                      <p:to x="100000" y="100000"/>
                                    </p:animScale>
                                    <p:animScale>
                                      <p:cBhvr>
                                        <p:cTn id="55" dur="26">
                                          <p:stCondLst>
                                            <p:cond delay="1808"/>
                                          </p:stCondLst>
                                        </p:cTn>
                                        <p:tgtEl>
                                          <p:spTgt spid="3">
                                            <p:txEl>
                                              <p:pRg st="0" end="0"/>
                                            </p:txEl>
                                          </p:spTgt>
                                        </p:tgtEl>
                                      </p:cBhvr>
                                      <p:to x="100000" y="95000"/>
                                    </p:animScale>
                                    <p:animScale>
                                      <p:cBhvr>
                                        <p:cTn id="56" dur="166" decel="50000">
                                          <p:stCondLst>
                                            <p:cond delay="1834"/>
                                          </p:stCondLst>
                                        </p:cTn>
                                        <p:tgtEl>
                                          <p:spTgt spid="3">
                                            <p:txEl>
                                              <p:pRg st="0" end="0"/>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4098"/>
                                        </p:tgtEl>
                                        <p:attrNameLst>
                                          <p:attrName>style.visibility</p:attrName>
                                        </p:attrNameLst>
                                      </p:cBhvr>
                                      <p:to>
                                        <p:strVal val="visible"/>
                                      </p:to>
                                    </p:set>
                                    <p:animEffect transition="in" filter="wipe(down)">
                                      <p:cBhvr>
                                        <p:cTn id="61" dur="580">
                                          <p:stCondLst>
                                            <p:cond delay="0"/>
                                          </p:stCondLst>
                                        </p:cTn>
                                        <p:tgtEl>
                                          <p:spTgt spid="4098"/>
                                        </p:tgtEl>
                                      </p:cBhvr>
                                    </p:animEffect>
                                    <p:anim calcmode="lin" valueType="num">
                                      <p:cBhvr>
                                        <p:cTn id="62"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67" dur="26">
                                          <p:stCondLst>
                                            <p:cond delay="650"/>
                                          </p:stCondLst>
                                        </p:cTn>
                                        <p:tgtEl>
                                          <p:spTgt spid="4098"/>
                                        </p:tgtEl>
                                      </p:cBhvr>
                                      <p:to x="100000" y="60000"/>
                                    </p:animScale>
                                    <p:animScale>
                                      <p:cBhvr>
                                        <p:cTn id="68" dur="166" decel="50000">
                                          <p:stCondLst>
                                            <p:cond delay="676"/>
                                          </p:stCondLst>
                                        </p:cTn>
                                        <p:tgtEl>
                                          <p:spTgt spid="4098"/>
                                        </p:tgtEl>
                                      </p:cBhvr>
                                      <p:to x="100000" y="100000"/>
                                    </p:animScale>
                                    <p:animScale>
                                      <p:cBhvr>
                                        <p:cTn id="69" dur="26">
                                          <p:stCondLst>
                                            <p:cond delay="1312"/>
                                          </p:stCondLst>
                                        </p:cTn>
                                        <p:tgtEl>
                                          <p:spTgt spid="4098"/>
                                        </p:tgtEl>
                                      </p:cBhvr>
                                      <p:to x="100000" y="80000"/>
                                    </p:animScale>
                                    <p:animScale>
                                      <p:cBhvr>
                                        <p:cTn id="70" dur="166" decel="50000">
                                          <p:stCondLst>
                                            <p:cond delay="1338"/>
                                          </p:stCondLst>
                                        </p:cTn>
                                        <p:tgtEl>
                                          <p:spTgt spid="4098"/>
                                        </p:tgtEl>
                                      </p:cBhvr>
                                      <p:to x="100000" y="100000"/>
                                    </p:animScale>
                                    <p:animScale>
                                      <p:cBhvr>
                                        <p:cTn id="71" dur="26">
                                          <p:stCondLst>
                                            <p:cond delay="1642"/>
                                          </p:stCondLst>
                                        </p:cTn>
                                        <p:tgtEl>
                                          <p:spTgt spid="4098"/>
                                        </p:tgtEl>
                                      </p:cBhvr>
                                      <p:to x="100000" y="90000"/>
                                    </p:animScale>
                                    <p:animScale>
                                      <p:cBhvr>
                                        <p:cTn id="72" dur="166" decel="50000">
                                          <p:stCondLst>
                                            <p:cond delay="1668"/>
                                          </p:stCondLst>
                                        </p:cTn>
                                        <p:tgtEl>
                                          <p:spTgt spid="4098"/>
                                        </p:tgtEl>
                                      </p:cBhvr>
                                      <p:to x="100000" y="100000"/>
                                    </p:animScale>
                                    <p:animScale>
                                      <p:cBhvr>
                                        <p:cTn id="73" dur="26">
                                          <p:stCondLst>
                                            <p:cond delay="1808"/>
                                          </p:stCondLst>
                                        </p:cTn>
                                        <p:tgtEl>
                                          <p:spTgt spid="4098"/>
                                        </p:tgtEl>
                                      </p:cBhvr>
                                      <p:to x="100000" y="95000"/>
                                    </p:animScale>
                                    <p:animScale>
                                      <p:cBhvr>
                                        <p:cTn id="74" dur="166" decel="50000">
                                          <p:stCondLst>
                                            <p:cond delay="1834"/>
                                          </p:stCondLst>
                                        </p:cTn>
                                        <p:tgtEl>
                                          <p:spTgt spid="40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gs>
            <a:gs pos="13000">
              <a:srgbClr val="F8B049"/>
            </a:gs>
            <a:gs pos="21001">
              <a:srgbClr val="F8B049"/>
            </a:gs>
            <a:gs pos="63000">
              <a:srgbClr val="FEE7F2"/>
            </a:gs>
            <a:gs pos="67000">
              <a:srgbClr val="F952A0"/>
            </a:gs>
            <a:gs pos="69000">
              <a:srgbClr val="C50849"/>
            </a:gs>
            <a:gs pos="82001">
              <a:srgbClr val="B43E85"/>
            </a:gs>
            <a:gs pos="100000">
              <a:srgbClr val="F8B049"/>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t>VIDHANA SOUDHA</a:t>
            </a:r>
            <a:endParaRPr lang="en-IN" dirty="0">
              <a:solidFill>
                <a:srgbClr val="0070C0"/>
              </a:solidFill>
            </a:endParaRPr>
          </a:p>
        </p:txBody>
      </p:sp>
      <p:sp>
        <p:nvSpPr>
          <p:cNvPr id="3" name="Content Placeholder 2"/>
          <p:cNvSpPr>
            <a:spLocks noGrp="1"/>
          </p:cNvSpPr>
          <p:nvPr>
            <p:ph idx="1"/>
          </p:nvPr>
        </p:nvSpPr>
        <p:spPr>
          <a:xfrm>
            <a:off x="3635896" y="2060849"/>
            <a:ext cx="5508104" cy="4797152"/>
          </a:xfrm>
          <a:blipFill>
            <a:blip r:embed="rId2" cstate="print"/>
            <a:tile tx="0" ty="0" sx="100000" sy="100000" flip="none" algn="tl"/>
          </a:blipFill>
        </p:spPr>
        <p:txBody>
          <a:bodyPr>
            <a:normAutofit/>
          </a:bodyPr>
          <a:lstStyle/>
          <a:p>
            <a:pPr algn="just">
              <a:buNone/>
            </a:pP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Vidhana</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Soudha</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counts amongst the most impressive as well as the most magnificent buildings in the Bangalore city of India. It is mainly famous for housing the Legislative Chambers of the state government. The three hundred rooms of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Vidhan</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Soudha</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accommodate approximately twenty-two departments of the state government.</a:t>
            </a:r>
            <a:endParaRPr lang="en-IN"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122" name="Picture 2"/>
          <p:cNvPicPr>
            <a:picLocks noChangeAspect="1" noChangeArrowheads="1"/>
          </p:cNvPicPr>
          <p:nvPr/>
        </p:nvPicPr>
        <p:blipFill>
          <a:blip r:embed="rId3" cstate="print"/>
          <a:srcRect/>
          <a:stretch>
            <a:fillRect/>
          </a:stretch>
        </p:blipFill>
        <p:spPr bwMode="auto">
          <a:xfrm>
            <a:off x="0" y="3068960"/>
            <a:ext cx="3575745" cy="2088232"/>
          </a:xfrm>
          <a:prstGeom prst="flowChartAlternateProcess">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advClick="0" advTm="10000">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wipe(down)">
                                      <p:cBhvr>
                                        <p:cTn id="2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8000">
                  <a:solidFill>
                    <a:schemeClr val="accent2">
                      <a:satMod val="140000"/>
                    </a:schemeClr>
                  </a:solidFill>
                  <a:prstDash val="solid"/>
                  <a:miter lim="800000"/>
                </a:ln>
                <a:solidFill>
                  <a:schemeClr val="tx2"/>
                </a:solidFill>
                <a:effectLst>
                  <a:outerShdw blurRad="25500" dist="23000" dir="7020000" algn="tl">
                    <a:srgbClr val="000000">
                      <a:alpha val="50000"/>
                    </a:srgbClr>
                  </a:outerShdw>
                </a:effectLst>
              </a:rPr>
              <a:t>HUMAYUN’S TOMB</a:t>
            </a:r>
            <a:endParaRPr lang="en-IN" b="1" dirty="0">
              <a:ln w="18000">
                <a:solidFill>
                  <a:schemeClr val="accent2">
                    <a:satMod val="140000"/>
                  </a:schemeClr>
                </a:solidFill>
                <a:prstDash val="solid"/>
                <a:miter lim="800000"/>
              </a:ln>
              <a:solidFill>
                <a:schemeClr val="tx2"/>
              </a:solidFill>
              <a:effectLst>
                <a:outerShdw blurRad="25500" dist="23000" dir="7020000" algn="tl">
                  <a:srgbClr val="000000">
                    <a:alpha val="50000"/>
                  </a:srgbClr>
                </a:outerShdw>
              </a:effectLst>
            </a:endParaRPr>
          </a:p>
        </p:txBody>
      </p:sp>
      <p:sp>
        <p:nvSpPr>
          <p:cNvPr id="3" name="Content Placeholder 2"/>
          <p:cNvSpPr>
            <a:spLocks noGrp="1"/>
          </p:cNvSpPr>
          <p:nvPr>
            <p:ph idx="1"/>
          </p:nvPr>
        </p:nvSpPr>
        <p:spPr>
          <a:xfrm>
            <a:off x="3059832" y="1772816"/>
            <a:ext cx="6084168" cy="5085184"/>
          </a:xfrm>
          <a:gradFill>
            <a:gsLst>
              <a:gs pos="0">
                <a:srgbClr val="FF0000"/>
              </a:gs>
              <a:gs pos="53000">
                <a:srgbClr val="D4DEFF"/>
              </a:gs>
              <a:gs pos="83000">
                <a:srgbClr val="D4DEFF"/>
              </a:gs>
              <a:gs pos="100000">
                <a:srgbClr val="96AB94"/>
              </a:gs>
            </a:gsLst>
            <a:lin ang="5400000" scaled="0"/>
          </a:gradFill>
        </p:spPr>
        <p:txBody>
          <a:bodyPr>
            <a:noAutofit/>
          </a:bodyPr>
          <a:lstStyle/>
          <a:p>
            <a:pPr algn="just">
              <a:buNone/>
            </a:pP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Emperor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Humayun’s</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tomb was built 15 years after he died. His body was first buried in his palace, and then moved to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Sirhind</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in Punjab and his widow commissioned the tomb some 9 years later. Other than the tomb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enclosue</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there are several smaller monuments and tombs of other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Mughal</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dignitaries along with a well planned Persian garden, called the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Charbagh</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Gardens.</a:t>
            </a:r>
            <a:endParaRPr lang="en-IN"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323528" y="2708920"/>
            <a:ext cx="2592288" cy="2360240"/>
          </a:xfrm>
          <a:prstGeom prst="flowChartPunchedCard">
            <a:avLst/>
          </a:prstGeom>
          <a:ln w="38100" cap="sq">
            <a:solidFill>
              <a:srgbClr val="000000"/>
            </a:solidFill>
            <a:prstDash val="solid"/>
            <a:miter lim="800000"/>
          </a:ln>
          <a:effectLst>
            <a:glow rad="228600">
              <a:schemeClr val="accent6">
                <a:satMod val="175000"/>
                <a:alpha val="40000"/>
              </a:schemeClr>
            </a:glow>
            <a:outerShdw blurRad="50800" dist="38100" dir="2700000" algn="tl" rotWithShape="0">
              <a:srgbClr val="000000">
                <a:alpha val="43000"/>
              </a:srgbClr>
            </a:outerShdw>
          </a:effectLst>
          <a:scene3d>
            <a:camera prst="orthographicFront"/>
            <a:lightRig rig="threePt" dir="t"/>
          </a:scene3d>
          <a:sp3d>
            <a:bevelT prst="convex"/>
          </a:sp3d>
        </p:spPr>
      </p:pic>
    </p:spTree>
  </p:cSld>
  <p:clrMapOvr>
    <a:masterClrMapping/>
  </p:clrMapOvr>
  <p:transition advClick="0" advTm="10000">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heckerboard(across)">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heckerboard(across)">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checkerboard(across)">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30000">
              <a:srgbClr val="66008F"/>
            </a:gs>
            <a:gs pos="64999">
              <a:srgbClr val="BA0066"/>
            </a:gs>
            <a:gs pos="89999">
              <a:srgbClr val="FF0000"/>
            </a:gs>
            <a:gs pos="100000">
              <a:srgbClr val="FF8200"/>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US" b="1" dirty="0" smtClean="0">
                <a:ln w="18000">
                  <a:solidFill>
                    <a:schemeClr val="accent2">
                      <a:satMod val="140000"/>
                    </a:schemeClr>
                  </a:solidFill>
                  <a:prstDash val="solid"/>
                  <a:miter lim="800000"/>
                </a:ln>
                <a:solidFill>
                  <a:schemeClr val="accent5"/>
                </a:solidFill>
                <a:effectLst>
                  <a:outerShdw blurRad="25500" dist="23000" dir="7020000" algn="tl">
                    <a:srgbClr val="000000">
                      <a:alpha val="50000"/>
                    </a:srgbClr>
                  </a:outerShdw>
                </a:effectLst>
              </a:rPr>
              <a:t>FATEHPUR SIKRI</a:t>
            </a:r>
            <a:endParaRPr lang="en-IN" b="1" dirty="0">
              <a:ln w="18000">
                <a:solidFill>
                  <a:schemeClr val="accent2">
                    <a:satMod val="140000"/>
                  </a:schemeClr>
                </a:solidFill>
                <a:prstDash val="solid"/>
                <a:miter lim="800000"/>
              </a:ln>
              <a:solidFill>
                <a:schemeClr val="accent5"/>
              </a:solidFill>
              <a:effectLst>
                <a:outerShdw blurRad="25500" dist="23000" dir="7020000" algn="tl">
                  <a:srgbClr val="000000">
                    <a:alpha val="50000"/>
                  </a:srgbClr>
                </a:outerShdw>
              </a:effectLst>
            </a:endParaRPr>
          </a:p>
        </p:txBody>
      </p:sp>
      <p:sp>
        <p:nvSpPr>
          <p:cNvPr id="3" name="Content Placeholder 2"/>
          <p:cNvSpPr>
            <a:spLocks noGrp="1"/>
          </p:cNvSpPr>
          <p:nvPr>
            <p:ph idx="1"/>
          </p:nvPr>
        </p:nvSpPr>
        <p:spPr>
          <a:xfrm>
            <a:off x="2724944" y="2332037"/>
            <a:ext cx="6419056" cy="4525963"/>
          </a:xfrm>
          <a:blipFill>
            <a:blip r:embed="rId2" cstate="print"/>
            <a:tile tx="0" ty="0" sx="100000" sy="100000" flip="none" algn="tl"/>
          </a:blipFill>
        </p:spPr>
        <p:txBody>
          <a:bodyPr>
            <a:normAutofit/>
          </a:bodyPr>
          <a:lstStyle/>
          <a:p>
            <a:pPr algn="just">
              <a:buNone/>
            </a:pP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Constructed by Emperor Akbar,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Fatehpur</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Sikri</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on the outskirts of Agra was the first planned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Mughal</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city designed in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Mughal</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architecture (which is an amalgamation of Indian, Persian and Islamic styles). Interestingly, while it took 15 years to build the city, it was soon abandoned in 14 years as the water supply could not sustain the thriving population.</a:t>
            </a:r>
            <a:endParaRPr lang="en-IN"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050" name="Picture 2"/>
          <p:cNvPicPr>
            <a:picLocks noChangeAspect="1" noChangeArrowheads="1"/>
          </p:cNvPicPr>
          <p:nvPr/>
        </p:nvPicPr>
        <p:blipFill>
          <a:blip r:embed="rId3" cstate="print"/>
          <a:srcRect/>
          <a:stretch>
            <a:fillRect/>
          </a:stretch>
        </p:blipFill>
        <p:spPr bwMode="auto">
          <a:xfrm>
            <a:off x="395536" y="3068960"/>
            <a:ext cx="2160240" cy="2016223"/>
          </a:xfrm>
          <a:prstGeom prst="round1Rect">
            <a:avLst/>
          </a:prstGeom>
          <a:solidFill>
            <a:srgbClr val="FFFFFF">
              <a:shade val="85000"/>
            </a:srgbClr>
          </a:solidFill>
          <a:ln w="190500" cap="rnd">
            <a:solidFill>
              <a:srgbClr val="FFFFFF"/>
            </a:solidFill>
          </a:ln>
          <a:effectLst>
            <a:glow rad="228600">
              <a:schemeClr val="accent6">
                <a:satMod val="175000"/>
                <a:alpha val="40000"/>
              </a:schemeClr>
            </a:glow>
            <a:outerShdw blurRad="50000" algn="tl" rotWithShape="0">
              <a:srgbClr val="000000">
                <a:alpha val="41000"/>
              </a:srgbClr>
            </a:outerShdw>
          </a:effectLst>
          <a:scene3d>
            <a:camera prst="orthographicFront"/>
            <a:lightRig rig="twoPt" dir="t">
              <a:rot lat="0" lon="0" rev="7800000"/>
            </a:lightRig>
          </a:scene3d>
          <a:sp3d contourW="6350">
            <a:bevelT w="50800" h="16510" prst="convex"/>
            <a:contourClr>
              <a:srgbClr val="C0C0C0"/>
            </a:contourClr>
          </a:sp3d>
        </p:spPr>
      </p:pic>
    </p:spTree>
  </p:cSld>
  <p:clrMapOvr>
    <a:masterClrMapping/>
  </p:clrMapOvr>
  <p:transition advClick="0" advTm="10000">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additive="base">
                                        <p:cTn id="25" dur="500" fill="hold"/>
                                        <p:tgtEl>
                                          <p:spTgt spid="2050"/>
                                        </p:tgtEl>
                                        <p:attrNameLst>
                                          <p:attrName>ppt_x</p:attrName>
                                        </p:attrNameLst>
                                      </p:cBhvr>
                                      <p:tavLst>
                                        <p:tav tm="0">
                                          <p:val>
                                            <p:strVal val="#ppt_x"/>
                                          </p:val>
                                        </p:tav>
                                        <p:tav tm="100000">
                                          <p:val>
                                            <p:strVal val="#ppt_x"/>
                                          </p:val>
                                        </p:tav>
                                      </p:tavLst>
                                    </p:anim>
                                    <p:anim calcmode="lin" valueType="num">
                                      <p:cBhvr additive="base">
                                        <p:cTn id="26"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39999">
              <a:srgbClr val="0A128C"/>
            </a:gs>
            <a:gs pos="70000">
              <a:srgbClr val="181CC7"/>
            </a:gs>
            <a:gs pos="88000">
              <a:srgbClr val="7005D4"/>
            </a:gs>
            <a:gs pos="100000">
              <a:srgbClr val="8C3D91"/>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8000">
                  <a:solidFill>
                    <a:schemeClr val="accent2">
                      <a:satMod val="140000"/>
                    </a:schemeClr>
                  </a:solidFill>
                  <a:prstDash val="solid"/>
                  <a:miter lim="800000"/>
                </a:ln>
                <a:solidFill>
                  <a:schemeClr val="accent6"/>
                </a:solidFill>
                <a:effectLst>
                  <a:outerShdw blurRad="25500" dist="23000" dir="7020000" algn="tl">
                    <a:srgbClr val="000000">
                      <a:alpha val="50000"/>
                    </a:srgbClr>
                  </a:outerShdw>
                </a:effectLst>
              </a:rPr>
              <a:t>JAMA MASJID</a:t>
            </a:r>
            <a:endParaRPr lang="en-IN" dirty="0">
              <a:solidFill>
                <a:schemeClr val="accent6"/>
              </a:solidFill>
            </a:endParaRPr>
          </a:p>
        </p:txBody>
      </p:sp>
      <p:sp>
        <p:nvSpPr>
          <p:cNvPr id="3" name="Content Placeholder 2"/>
          <p:cNvSpPr>
            <a:spLocks noGrp="1"/>
          </p:cNvSpPr>
          <p:nvPr>
            <p:ph idx="1"/>
          </p:nvPr>
        </p:nvSpPr>
        <p:spPr>
          <a:xfrm>
            <a:off x="3347864" y="2420888"/>
            <a:ext cx="5796136" cy="4437112"/>
          </a:xfrm>
          <a:gradFill>
            <a:gsLst>
              <a:gs pos="0">
                <a:srgbClr val="03D4A8"/>
              </a:gs>
              <a:gs pos="25000">
                <a:srgbClr val="21D6E0"/>
              </a:gs>
              <a:gs pos="75000">
                <a:srgbClr val="0087E6"/>
              </a:gs>
              <a:gs pos="100000">
                <a:srgbClr val="005CBF"/>
              </a:gs>
            </a:gsLst>
            <a:lin ang="5400000" scaled="0"/>
          </a:gradFill>
        </p:spPr>
        <p:txBody>
          <a:bodyPr>
            <a:noAutofit/>
          </a:bodyPr>
          <a:lstStyle/>
          <a:p>
            <a:pPr algn="just">
              <a:buNone/>
            </a:pP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Not too far from the Red fort is the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Jama</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Masjid</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which till today is the</a:t>
            </a:r>
          </a:p>
          <a:p>
            <a:pPr algn="just">
              <a:buNone/>
            </a:pP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principal mosque of Old Delhi. Also commissioned by Shah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Jahan</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it was built before the fort and can hold</a:t>
            </a:r>
          </a:p>
          <a:p>
            <a:pPr algn="just">
              <a:buNone/>
            </a:pP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up to twenty five thousand worshippers at a go. An architectural marvel, the courtyard of the mosque has three grand flights of steps.</a:t>
            </a:r>
            <a:endParaRPr lang="en-IN"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074" name="Picture 2"/>
          <p:cNvPicPr>
            <a:picLocks noChangeAspect="1" noChangeArrowheads="1"/>
          </p:cNvPicPr>
          <p:nvPr/>
        </p:nvPicPr>
        <p:blipFill>
          <a:blip r:embed="rId2" cstate="print"/>
          <a:srcRect/>
          <a:stretch>
            <a:fillRect/>
          </a:stretch>
        </p:blipFill>
        <p:spPr bwMode="auto">
          <a:xfrm>
            <a:off x="251520" y="3068960"/>
            <a:ext cx="2843808" cy="2133600"/>
          </a:xfrm>
          <a:prstGeom prst="roundRect">
            <a:avLst/>
          </a:prstGeom>
          <a:ln>
            <a:noFill/>
          </a:ln>
          <a:effectLst>
            <a:glow rad="63500">
              <a:schemeClr val="accent1">
                <a:satMod val="175000"/>
                <a:alpha val="40000"/>
              </a:schemeClr>
            </a:glow>
            <a:outerShdw blurRad="44450" dist="27940" dir="5400000" algn="ctr">
              <a:srgbClr val="000000">
                <a:alpha val="32000"/>
              </a:srgbClr>
            </a:outerShdw>
          </a:effectLst>
          <a:scene3d>
            <a:camera prst="perspectiveFront"/>
            <a:lightRig rig="balanced" dir="t">
              <a:rot lat="0" lon="0" rev="8700000"/>
            </a:lightRig>
          </a:scene3d>
          <a:sp3d>
            <a:bevelT w="190500" h="38100" prst="angle"/>
          </a:sp3d>
        </p:spPr>
      </p:pic>
    </p:spTree>
  </p:cSld>
  <p:clrMapOvr>
    <a:masterClrMapping/>
  </p:clrMapOvr>
  <p:transition advClick="0" advTm="1000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074"/>
                                        </p:tgtEl>
                                        <p:attrNameLst>
                                          <p:attrName>style.visibility</p:attrName>
                                        </p:attrNameLst>
                                      </p:cBhvr>
                                      <p:to>
                                        <p:strVal val="visible"/>
                                      </p:to>
                                    </p:set>
                                    <p:animEffect transition="in" filter="fade">
                                      <p:cBhvr>
                                        <p:cTn id="26"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45000">
              <a:srgbClr val="FF7A00"/>
            </a:gs>
            <a:gs pos="70000">
              <a:srgbClr val="FF0300"/>
            </a:gs>
            <a:gs pos="100000">
              <a:srgbClr val="4D0808"/>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rPr>
              <a:t>SHAMILAR BAGH</a:t>
            </a:r>
            <a:endParaRPr lang="en-IN" dirty="0">
              <a:solidFill>
                <a:srgbClr val="00B050"/>
              </a:solidFill>
            </a:endParaRPr>
          </a:p>
        </p:txBody>
      </p:sp>
      <p:sp>
        <p:nvSpPr>
          <p:cNvPr id="3" name="Content Placeholder 2"/>
          <p:cNvSpPr>
            <a:spLocks noGrp="1"/>
          </p:cNvSpPr>
          <p:nvPr>
            <p:ph idx="1"/>
          </p:nvPr>
        </p:nvSpPr>
        <p:spPr>
          <a:xfrm>
            <a:off x="2868960" y="2076872"/>
            <a:ext cx="6275040" cy="4781128"/>
          </a:xfrm>
          <a:gradFill>
            <a:gsLst>
              <a:gs pos="0">
                <a:srgbClr val="E6DCAC"/>
              </a:gs>
              <a:gs pos="12000">
                <a:srgbClr val="E6D78A"/>
              </a:gs>
              <a:gs pos="30000">
                <a:srgbClr val="C7AC4C"/>
              </a:gs>
              <a:gs pos="45000">
                <a:srgbClr val="E6D78A"/>
              </a:gs>
              <a:gs pos="77000">
                <a:srgbClr val="C7AC4C"/>
              </a:gs>
              <a:gs pos="100000">
                <a:srgbClr val="E6DCAC"/>
              </a:gs>
            </a:gsLst>
            <a:lin ang="9000000" scaled="0"/>
          </a:gradFill>
        </p:spPr>
        <p:txBody>
          <a:bodyPr>
            <a:noAutofit/>
          </a:bodyPr>
          <a:lstStyle/>
          <a:p>
            <a:pPr algn="just">
              <a:buNone/>
            </a:pP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Shalimar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Bagh</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is considered to be the high point in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Mughal</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horticulture</a:t>
            </a:r>
          </a:p>
          <a:p>
            <a:pPr algn="just">
              <a:buNone/>
            </a:pP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and has three elaborate terraces, fountain pools, waterfalls, pavilions and marble thrones for the Emperor’s.</a:t>
            </a:r>
          </a:p>
          <a:p>
            <a:pPr algn="just">
              <a:buNone/>
            </a:pP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Nishat</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Bagh</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is also known as the “Garden of Pleasure” and has a magnificent view of snow capped</a:t>
            </a:r>
          </a:p>
          <a:p>
            <a:pPr algn="just">
              <a:buNone/>
            </a:pP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mountains. It was built and designed by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Asif</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Khan, brother of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Noor</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Jehan</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IN"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098" name="Picture 2"/>
          <p:cNvPicPr>
            <a:picLocks noChangeAspect="1" noChangeArrowheads="1"/>
          </p:cNvPicPr>
          <p:nvPr/>
        </p:nvPicPr>
        <p:blipFill>
          <a:blip r:embed="rId2" cstate="print"/>
          <a:srcRect/>
          <a:stretch>
            <a:fillRect/>
          </a:stretch>
        </p:blipFill>
        <p:spPr bwMode="auto">
          <a:xfrm>
            <a:off x="323528" y="3068960"/>
            <a:ext cx="2232248" cy="1944216"/>
          </a:xfrm>
          <a:prstGeom prst="snip2SameRect">
            <a:avLst/>
          </a:prstGeom>
          <a:ln>
            <a:noFill/>
          </a:ln>
          <a:effectLst>
            <a:glow rad="228600">
              <a:schemeClr val="accent1">
                <a:satMod val="175000"/>
                <a:alpha val="40000"/>
              </a:schemeClr>
            </a:glow>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spTree>
  </p:cSld>
  <p:clrMapOvr>
    <a:masterClrMapping/>
  </p:clrMapOvr>
  <p:transition advClick="0" advTm="10000">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ox(i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ox(i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ox(i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ox(i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ox(in)">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4098"/>
                                        </p:tgtEl>
                                        <p:attrNameLst>
                                          <p:attrName>style.visibility</p:attrName>
                                        </p:attrNameLst>
                                      </p:cBhvr>
                                      <p:to>
                                        <p:strVal val="visible"/>
                                      </p:to>
                                    </p:set>
                                    <p:animEffect transition="in" filter="box(in)">
                                      <p:cBhvr>
                                        <p:cTn id="3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DAL LAKE</a:t>
            </a:r>
            <a:endParaRPr lang="en-IN" dirty="0">
              <a:solidFill>
                <a:srgbClr val="C00000"/>
              </a:solidFill>
            </a:endParaRPr>
          </a:p>
        </p:txBody>
      </p:sp>
      <p:sp>
        <p:nvSpPr>
          <p:cNvPr id="3" name="Content Placeholder 2"/>
          <p:cNvSpPr>
            <a:spLocks noGrp="1"/>
          </p:cNvSpPr>
          <p:nvPr>
            <p:ph idx="1"/>
          </p:nvPr>
        </p:nvSpPr>
        <p:spPr>
          <a:xfrm>
            <a:off x="2580928" y="1600200"/>
            <a:ext cx="6563072" cy="5257800"/>
          </a:xfr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p:spPr>
        <p:txBody>
          <a:bodyPr>
            <a:noAutofit/>
          </a:bodyPr>
          <a:lstStyle/>
          <a:p>
            <a:pPr algn="just">
              <a:buNone/>
            </a:pP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Known as “Srinagar’s Jewel”, the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Dal</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Lake was patronized by the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Mughal</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rulers of</a:t>
            </a:r>
          </a:p>
          <a:p>
            <a:pPr algn="just">
              <a:buNone/>
            </a:pP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India as their summer resort and they developed the neighbouring areas around the lake into sprawling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Mughal</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stlye</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gardens and pavilions. Shalimar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Bagh</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is considered to be the high point in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Mughal</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horticulture and has three elaborate terraces, fountain pools, waterfalls, pavilions and marble thrones for the Emperor’s.</a:t>
            </a:r>
            <a:endParaRPr lang="en-IN"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122" name="Picture 2"/>
          <p:cNvPicPr>
            <a:picLocks noChangeAspect="1" noChangeArrowheads="1"/>
          </p:cNvPicPr>
          <p:nvPr/>
        </p:nvPicPr>
        <p:blipFill>
          <a:blip r:embed="rId2" cstate="print"/>
          <a:srcRect/>
          <a:stretch>
            <a:fillRect/>
          </a:stretch>
        </p:blipFill>
        <p:spPr bwMode="auto">
          <a:xfrm>
            <a:off x="179512" y="2931115"/>
            <a:ext cx="2232248" cy="2082061"/>
          </a:xfrm>
          <a:prstGeom prst="rect">
            <a:avLst/>
          </a:prstGeom>
          <a:noFill/>
          <a:ln w="9525">
            <a:noFill/>
            <a:miter lim="800000"/>
            <a:headEnd/>
            <a:tailEnd/>
          </a:ln>
        </p:spPr>
      </p:pic>
    </p:spTree>
  </p:cSld>
  <p:clrMapOvr>
    <a:masterClrMapping/>
  </p:clrMapOvr>
  <p:transition advClick="0" advTm="10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122"/>
                                        </p:tgtEl>
                                        <p:attrNameLst>
                                          <p:attrName>style.visibility</p:attrName>
                                        </p:attrNameLst>
                                      </p:cBhvr>
                                      <p:to>
                                        <p:strVal val="visible"/>
                                      </p:to>
                                    </p:set>
                                    <p:animEffect transition="in" filter="wipe(down)">
                                      <p:cBhvr>
                                        <p:cTn id="23"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gs>
            <a:gs pos="50000">
              <a:srgbClr val="9CB86E"/>
            </a:gs>
            <a:gs pos="100000">
              <a:srgbClr val="156B13"/>
            </a:gs>
          </a:gsLst>
          <a:lin ang="27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1187624" y="2204864"/>
            <a:ext cx="7128792" cy="3046988"/>
          </a:xfrm>
          <a:prstGeom prst="rect">
            <a:avLst/>
          </a:prstGeom>
          <a:noFill/>
        </p:spPr>
        <p:txBody>
          <a:bodyPr wrap="square" rtlCol="0">
            <a:spAutoFit/>
          </a:bodyPr>
          <a:lstStyle/>
          <a:p>
            <a:pPr algn="ctr"/>
            <a:r>
              <a:rPr lang="en-US" sz="9600" b="1" i="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THE END</a:t>
            </a:r>
          </a:p>
          <a:p>
            <a:pPr algn="ctr"/>
            <a:r>
              <a:rPr lang="en-US" sz="9600" b="1" i="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THANKS</a:t>
            </a:r>
            <a:endParaRPr lang="en-IN" sz="9600" i="1" dirty="0">
              <a:solidFill>
                <a:srgbClr val="FF0000"/>
              </a:solidFill>
            </a:endParaRPr>
          </a:p>
        </p:txBody>
      </p:sp>
    </p:spTree>
  </p:cSld>
  <p:clrMapOvr>
    <a:masterClrMapping/>
  </p:clrMapOvr>
  <p:transition advClick="0" advTm="10000">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36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143000"/>
          </a:xfrm>
          <a:gradFill>
            <a:gsLst>
              <a:gs pos="0">
                <a:srgbClr val="5E9EFF"/>
              </a:gs>
              <a:gs pos="39999">
                <a:srgbClr val="85C2FF"/>
              </a:gs>
              <a:gs pos="70000">
                <a:srgbClr val="C4D6EB"/>
              </a:gs>
              <a:gs pos="100000">
                <a:srgbClr val="FFEBFA"/>
              </a:gs>
            </a:gsLst>
            <a:lin ang="5400000" scaled="0"/>
          </a:gradFill>
        </p:spPr>
        <p:txBody>
          <a:bodyPr/>
          <a:lstStyle/>
          <a:p>
            <a:r>
              <a:rPr lang="en-US" dirty="0" smtClean="0">
                <a:solidFill>
                  <a:srgbClr val="C00000"/>
                </a:solidFill>
              </a:rPr>
              <a:t>MONUMENTS</a:t>
            </a:r>
            <a:endParaRPr lang="en-IN" dirty="0">
              <a:solidFill>
                <a:srgbClr val="C00000"/>
              </a:solidFill>
            </a:endParaRPr>
          </a:p>
        </p:txBody>
      </p:sp>
      <p:sp>
        <p:nvSpPr>
          <p:cNvPr id="3" name="Content Placeholder 2"/>
          <p:cNvSpPr>
            <a:spLocks noGrp="1"/>
          </p:cNvSpPr>
          <p:nvPr>
            <p:ph idx="1"/>
          </p:nvPr>
        </p:nvSpPr>
        <p:spPr>
          <a:blipFill>
            <a:blip r:embed="rId2" cstate="print"/>
            <a:tile tx="0" ty="0" sx="100000" sy="100000" flip="none" algn="tl"/>
          </a:blipFill>
        </p:spPr>
        <p:txBody>
          <a:bodyPr>
            <a:normAutofit/>
          </a:bodyPr>
          <a:lstStyle/>
          <a:p>
            <a:pPr algn="just">
              <a:buNone/>
            </a:pPr>
            <a:r>
              <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It is an undeniable fact that India has been one of the best places from historical point of view. Its unique places and ancient monuments truly depict the antique architecture. If we talk about the famous monuments of India then we will find that there is a long list of places that are counted as finest in their own sense.</a:t>
            </a:r>
            <a:endParaRPr lang="en-IN"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advClick="0" advTm="10000">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50000">
              <a:srgbClr val="9CB86E"/>
            </a:gs>
            <a:gs pos="100000">
              <a:srgbClr val="156B13"/>
            </a:gs>
          </a:gsLst>
          <a:lin ang="4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dirty="0" smtClean="0">
                <a:ln w="18415" cmpd="sng">
                  <a:solidFill>
                    <a:srgbClr val="FFFFFF"/>
                  </a:solidFill>
                  <a:prstDash val="solid"/>
                </a:ln>
                <a:solidFill>
                  <a:srgbClr val="7030A0"/>
                </a:solidFill>
                <a:effectLst>
                  <a:outerShdw blurRad="63500" dir="3600000" algn="tl" rotWithShape="0">
                    <a:srgbClr val="000000">
                      <a:alpha val="70000"/>
                    </a:srgbClr>
                  </a:outerShdw>
                </a:effectLst>
              </a:rPr>
              <a:t>QUTUB</a:t>
            </a:r>
            <a:r>
              <a:rPr lang="en-US" b="1" spc="50" dirty="0" smtClean="0">
                <a:ln w="11430"/>
                <a:solidFill>
                  <a:srgbClr val="7030A0"/>
                </a:solidFill>
                <a:effectLst>
                  <a:outerShdw blurRad="76200" dist="50800" dir="5400000" algn="tl" rotWithShape="0">
                    <a:srgbClr val="000000">
                      <a:alpha val="65000"/>
                    </a:srgbClr>
                  </a:outerShdw>
                </a:effectLst>
              </a:rPr>
              <a:t> </a:t>
            </a:r>
            <a:r>
              <a:rPr lang="en-US" dirty="0" smtClean="0">
                <a:ln w="18415" cmpd="sng">
                  <a:solidFill>
                    <a:srgbClr val="FFFFFF"/>
                  </a:solidFill>
                  <a:prstDash val="solid"/>
                </a:ln>
                <a:solidFill>
                  <a:srgbClr val="7030A0"/>
                </a:solidFill>
                <a:effectLst>
                  <a:outerShdw blurRad="63500" dir="3600000" algn="tl" rotWithShape="0">
                    <a:srgbClr val="000000">
                      <a:alpha val="70000"/>
                    </a:srgbClr>
                  </a:outerShdw>
                </a:effectLst>
              </a:rPr>
              <a:t>MINAR</a:t>
            </a:r>
            <a:endParaRPr lang="en-IN" b="1" spc="50" dirty="0">
              <a:ln w="11430"/>
              <a:solidFill>
                <a:srgbClr val="7030A0"/>
              </a:soli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2987824" y="1772816"/>
            <a:ext cx="6156176" cy="5085184"/>
          </a:xfrm>
          <a:gradFill>
            <a:gsLst>
              <a:gs pos="0">
                <a:srgbClr val="CCCCFF"/>
              </a:gs>
              <a:gs pos="17999">
                <a:srgbClr val="99CCFF"/>
              </a:gs>
              <a:gs pos="36000">
                <a:srgbClr val="9966FF"/>
              </a:gs>
              <a:gs pos="61000">
                <a:srgbClr val="CC99FF"/>
              </a:gs>
              <a:gs pos="82001">
                <a:srgbClr val="99CCFF"/>
              </a:gs>
              <a:gs pos="100000">
                <a:srgbClr val="CCCCFF"/>
              </a:gs>
            </a:gsLst>
            <a:lin ang="4200000" scaled="0"/>
          </a:gradFill>
        </p:spPr>
        <p:txBody>
          <a:bodyPr>
            <a:noAutofit/>
          </a:bodyPr>
          <a:lstStyle/>
          <a:p>
            <a:pPr algn="just">
              <a:buNone/>
            </a:pP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Qutub</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ud</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-din Aibak laid the foundation for Qutub Minar in 1199 AD and his successor and son-in-law Shamsu’d-Din- Iitutmish completed the structure by adding three more stories. Standing at 72.5 meters, it is the highest stone tower in India. Its base diameter is 14.3 meters and its top diameter is 2.7 meters. It has 379 steps leading to its top story. </a:t>
            </a:r>
          </a:p>
        </p:txBody>
      </p:sp>
      <p:pic>
        <p:nvPicPr>
          <p:cNvPr id="1029" name="Picture 5"/>
          <p:cNvPicPr>
            <a:picLocks noChangeAspect="1" noChangeArrowheads="1"/>
          </p:cNvPicPr>
          <p:nvPr/>
        </p:nvPicPr>
        <p:blipFill>
          <a:blip r:embed="rId2" cstate="print"/>
          <a:srcRect/>
          <a:stretch>
            <a:fillRect/>
          </a:stretch>
        </p:blipFill>
        <p:spPr bwMode="auto">
          <a:xfrm>
            <a:off x="0" y="1988840"/>
            <a:ext cx="2915816" cy="3528392"/>
          </a:xfrm>
          <a:prstGeom prst="round2DiagRect">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advClick="0" advTm="10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29"/>
                                        </p:tgtEl>
                                        <p:attrNameLst>
                                          <p:attrName>style.visibility</p:attrName>
                                        </p:attrNameLst>
                                      </p:cBhvr>
                                      <p:to>
                                        <p:strVal val="visible"/>
                                      </p:to>
                                    </p:set>
                                    <p:anim calcmode="lin" valueType="num">
                                      <p:cBhvr additive="base">
                                        <p:cTn id="21" dur="500" fill="hold"/>
                                        <p:tgtEl>
                                          <p:spTgt spid="1029"/>
                                        </p:tgtEl>
                                        <p:attrNameLst>
                                          <p:attrName>ppt_x</p:attrName>
                                        </p:attrNameLst>
                                      </p:cBhvr>
                                      <p:tavLst>
                                        <p:tav tm="0">
                                          <p:val>
                                            <p:strVal val="#ppt_x"/>
                                          </p:val>
                                        </p:tav>
                                        <p:tav tm="100000">
                                          <p:val>
                                            <p:strVal val="#ppt_x"/>
                                          </p:val>
                                        </p:tav>
                                      </p:tavLst>
                                    </p:anim>
                                    <p:anim calcmode="lin" valueType="num">
                                      <p:cBhvr additive="base">
                                        <p:cTn id="22"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TAJ MAHAL</a:t>
            </a:r>
            <a:endParaRPr lang="en-IN"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p:txBody>
      </p:sp>
      <p:sp>
        <p:nvSpPr>
          <p:cNvPr id="3" name="Content Placeholder 2"/>
          <p:cNvSpPr>
            <a:spLocks noGrp="1"/>
          </p:cNvSpPr>
          <p:nvPr>
            <p:ph idx="1"/>
          </p:nvPr>
        </p:nvSpPr>
        <p:spPr>
          <a:xfrm>
            <a:off x="3445024" y="1412776"/>
            <a:ext cx="5698976" cy="5445224"/>
          </a:xfrm>
          <a:gradFill>
            <a:gsLst>
              <a:gs pos="0">
                <a:schemeClr val="accent3"/>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p:spPr>
        <p:txBody>
          <a:bodyPr>
            <a:noAutofit/>
          </a:bodyPr>
          <a:lstStyle/>
          <a:p>
            <a:pPr algn="just">
              <a:buNone/>
            </a:pP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Taj</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Mahal</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the pinnacle of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Mughal</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architecture, was built by the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Mughal</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emperor Shah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Jahan</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(1628-1658), grandson of Akbar the great, in the memory of his queen</a:t>
            </a:r>
          </a:p>
          <a:p>
            <a:pPr algn="just">
              <a:buNone/>
            </a:pP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Arjumand</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Bano</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Begum, entitled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Mumtaz</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Mahal</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Mumtaz</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Mahal</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was a niece of empress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Nur</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Jahan</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and granddaughter of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Mirza</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Ghias</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Beg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I’timad-ud-Daula</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wazir</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of</a:t>
            </a:r>
          </a:p>
          <a:p>
            <a:pPr algn="just">
              <a:buNone/>
            </a:pP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emperor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Jehangir</a:t>
            </a:r>
            <a:endParaRPr lang="en-IN"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051" name="Picture 3"/>
          <p:cNvPicPr>
            <a:picLocks noChangeAspect="1" noChangeArrowheads="1"/>
          </p:cNvPicPr>
          <p:nvPr/>
        </p:nvPicPr>
        <p:blipFill>
          <a:blip r:embed="rId2" cstate="print"/>
          <a:srcRect/>
          <a:stretch>
            <a:fillRect/>
          </a:stretch>
        </p:blipFill>
        <p:spPr bwMode="auto">
          <a:xfrm>
            <a:off x="0" y="2204864"/>
            <a:ext cx="3419872" cy="3096344"/>
          </a:xfrm>
          <a:prstGeom prst="rect">
            <a:avLst/>
          </a:prstGeom>
          <a:ln>
            <a:noFill/>
          </a:ln>
          <a:effectLst>
            <a:softEdge rad="112500"/>
          </a:effectLst>
        </p:spPr>
      </p:pic>
    </p:spTree>
  </p:cSld>
  <p:clrMapOvr>
    <a:masterClrMapping/>
  </p:clrMapOvr>
  <p:transition advClick="0" advTm="10000">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2"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diamond(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amond(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amond(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amond(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2051"/>
                                        </p:tgtEl>
                                        <p:attrNameLst>
                                          <p:attrName>style.visibility</p:attrName>
                                        </p:attrNameLst>
                                      </p:cBhvr>
                                      <p:to>
                                        <p:strVal val="visible"/>
                                      </p:to>
                                    </p:set>
                                    <p:animEffect transition="in" filter="diamond(in)">
                                      <p:cBhvr>
                                        <p:cTn id="32"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gs>
            <a:gs pos="45000">
              <a:srgbClr val="FF7A00"/>
            </a:gs>
            <a:gs pos="70000">
              <a:srgbClr val="FF0300"/>
            </a:gs>
            <a:gs pos="100000">
              <a:srgbClr val="4D080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GATEWAY OF INDIA</a:t>
            </a:r>
            <a:endParaRPr lang="en-IN"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3661048" y="1700808"/>
            <a:ext cx="5482952" cy="5157192"/>
          </a:xfrm>
          <a:gradFill>
            <a:gsLst>
              <a:gs pos="0">
                <a:srgbClr val="000000"/>
              </a:gs>
              <a:gs pos="20000">
                <a:srgbClr val="000040"/>
              </a:gs>
              <a:gs pos="50000">
                <a:srgbClr val="400040"/>
              </a:gs>
              <a:gs pos="75000">
                <a:srgbClr val="8F0040"/>
              </a:gs>
              <a:gs pos="89999">
                <a:srgbClr val="F27300"/>
              </a:gs>
              <a:gs pos="100000">
                <a:srgbClr val="FFBF00"/>
              </a:gs>
            </a:gsLst>
            <a:lin ang="5400000" scaled="0"/>
          </a:gradFill>
        </p:spPr>
        <p:txBody>
          <a:bodyPr>
            <a:noAutofit/>
          </a:bodyPr>
          <a:lstStyle/>
          <a:p>
            <a:pPr algn="just">
              <a:buNone/>
            </a:pP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The majestic Gateway of India is a glorious historical memorial built during British rule. This magnificent monument has been built in Indo-</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Sarcenic</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style to</a:t>
            </a:r>
          </a:p>
          <a:p>
            <a:pPr algn="just">
              <a:buNone/>
            </a:pP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commemorate the visit of King George V and Queen Mary to Bombay. Gateway of India is one of the finest example of colonial architectural heritage in India. </a:t>
            </a:r>
            <a:endParaRPr lang="en-IN"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074" name="Picture 2"/>
          <p:cNvPicPr>
            <a:picLocks noChangeAspect="1" noChangeArrowheads="1"/>
          </p:cNvPicPr>
          <p:nvPr/>
        </p:nvPicPr>
        <p:blipFill>
          <a:blip r:embed="rId2" cstate="print"/>
          <a:srcRect/>
          <a:stretch>
            <a:fillRect/>
          </a:stretch>
        </p:blipFill>
        <p:spPr bwMode="auto">
          <a:xfrm>
            <a:off x="0" y="2492896"/>
            <a:ext cx="3590603" cy="2952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advClick="0" advTm="10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 calcmode="lin" valueType="num">
                                      <p:cBhvr additive="base">
                                        <p:cTn id="19"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3">
                                            <p:bg/>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HAWA MAHAL</a:t>
            </a:r>
            <a:endParaRPr lang="en-IN"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3" name="Content Placeholder 2"/>
          <p:cNvSpPr>
            <a:spLocks noGrp="1"/>
          </p:cNvSpPr>
          <p:nvPr>
            <p:ph idx="1"/>
          </p:nvPr>
        </p:nvSpPr>
        <p:spPr>
          <a:xfrm>
            <a:off x="3661048" y="2204865"/>
            <a:ext cx="5482952" cy="4653136"/>
          </a:xfrm>
          <a:blipFill>
            <a:blip r:embed="rId2" cstate="print"/>
            <a:tile tx="0" ty="0" sx="100000" sy="100000" flip="none" algn="tl"/>
          </a:blipFill>
        </p:spPr>
        <p:txBody>
          <a:bodyPr>
            <a:normAutofit/>
          </a:bodyPr>
          <a:lstStyle/>
          <a:p>
            <a:pPr algn="just">
              <a:buNone/>
            </a:pP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Hawa</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Mahal</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stands upright as the entrance to the City Palace,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Jaipur</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An important landmark in the city,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Hawa</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Mahal</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is an epitome of the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Rajputana</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architecture. The</a:t>
            </a:r>
          </a:p>
          <a:p>
            <a:pPr algn="just">
              <a:buNone/>
            </a:pP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splendid five-storey “Palace of the Winds” is a blend of beauty and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splendor</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much close to Rajasthan’s culture.</a:t>
            </a:r>
            <a:endParaRPr lang="en-IN"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098" name="Picture 2"/>
          <p:cNvPicPr>
            <a:picLocks noChangeAspect="1" noChangeArrowheads="1"/>
          </p:cNvPicPr>
          <p:nvPr/>
        </p:nvPicPr>
        <p:blipFill>
          <a:blip r:embed="rId3" cstate="print"/>
          <a:srcRect/>
          <a:stretch>
            <a:fillRect/>
          </a:stretch>
        </p:blipFill>
        <p:spPr bwMode="auto">
          <a:xfrm>
            <a:off x="0" y="2780928"/>
            <a:ext cx="3635896" cy="24482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advClick="0" advTm="1000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linds(horizontal)">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blinds(horizontal)">
                                      <p:cBhvr>
                                        <p:cTn id="2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8000">
                  <a:solidFill>
                    <a:schemeClr val="accent2">
                      <a:satMod val="140000"/>
                    </a:schemeClr>
                  </a:solidFill>
                  <a:prstDash val="solid"/>
                  <a:miter lim="800000"/>
                </a:ln>
                <a:solidFill>
                  <a:schemeClr val="accent6">
                    <a:lumMod val="50000"/>
                  </a:schemeClr>
                </a:solidFill>
                <a:effectLst>
                  <a:outerShdw blurRad="25500" dist="23000" dir="7020000" algn="tl">
                    <a:srgbClr val="000000">
                      <a:alpha val="50000"/>
                    </a:srgbClr>
                  </a:outerShdw>
                </a:effectLst>
              </a:rPr>
              <a:t>MYSORE PALACE</a:t>
            </a:r>
            <a:endParaRPr lang="en-IN" b="1" dirty="0">
              <a:ln w="18000">
                <a:solidFill>
                  <a:schemeClr val="accent2">
                    <a:satMod val="140000"/>
                  </a:schemeClr>
                </a:solidFill>
                <a:prstDash val="solid"/>
                <a:miter lim="800000"/>
              </a:ln>
              <a:solidFill>
                <a:schemeClr val="accent6">
                  <a:lumMod val="50000"/>
                </a:schemeClr>
              </a:solidFill>
              <a:effectLst>
                <a:outerShdw blurRad="25500" dist="23000" dir="7020000" algn="tl">
                  <a:srgbClr val="000000">
                    <a:alpha val="50000"/>
                  </a:srgbClr>
                </a:outerShdw>
              </a:effectLst>
            </a:endParaRPr>
          </a:p>
        </p:txBody>
      </p:sp>
      <p:sp>
        <p:nvSpPr>
          <p:cNvPr id="3" name="Content Placeholder 2"/>
          <p:cNvSpPr>
            <a:spLocks noGrp="1"/>
          </p:cNvSpPr>
          <p:nvPr>
            <p:ph idx="1"/>
          </p:nvPr>
        </p:nvSpPr>
        <p:spPr>
          <a:xfrm>
            <a:off x="3707904" y="1745432"/>
            <a:ext cx="5436096" cy="5112568"/>
          </a:xfrm>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circle">
              <a:fillToRect l="100000" t="100000"/>
            </a:path>
            <a:tileRect r="-100000" b="-100000"/>
          </a:gradFill>
        </p:spPr>
        <p:txBody>
          <a:bodyPr>
            <a:normAutofit lnSpcReduction="10000"/>
          </a:bodyPr>
          <a:lstStyle/>
          <a:p>
            <a:pPr algn="just">
              <a:buNone/>
            </a:pP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The Mysore Palace, Karnataka is popularly known as the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the</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Maharajah’s Palace, situated at the city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center</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Mirza</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Road. Mysore Palace is one of the most</a:t>
            </a:r>
          </a:p>
          <a:p>
            <a:pPr algn="just">
              <a:buNone/>
            </a:pP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fascinating monument of Mysore city. The other name of the Mysore Palace is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Amba</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Vilas and is the largest palaces of India. Mysore’s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Wodeyar</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Mahararajas</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resided in the Mysore Palace of Karnataka.</a:t>
            </a:r>
            <a:endParaRPr lang="en-IN"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122" name="Picture 2"/>
          <p:cNvPicPr>
            <a:picLocks noChangeAspect="1" noChangeArrowheads="1"/>
          </p:cNvPicPr>
          <p:nvPr/>
        </p:nvPicPr>
        <p:blipFill>
          <a:blip r:embed="rId2" cstate="print"/>
          <a:srcRect/>
          <a:stretch>
            <a:fillRect/>
          </a:stretch>
        </p:blipFill>
        <p:spPr bwMode="auto">
          <a:xfrm>
            <a:off x="0" y="2636912"/>
            <a:ext cx="3563888" cy="252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Click="0" advTm="10000">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122"/>
                                        </p:tgtEl>
                                        <p:attrNameLst>
                                          <p:attrName>style.visibility</p:attrName>
                                        </p:attrNameLst>
                                      </p:cBhvr>
                                      <p:to>
                                        <p:strVal val="visible"/>
                                      </p:to>
                                    </p:set>
                                    <p:animEffect transition="in" filter="fade">
                                      <p:cBhvr>
                                        <p:cTn id="23"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13000">
              <a:srgbClr val="FFA800"/>
            </a:gs>
            <a:gs pos="28000">
              <a:srgbClr val="825600"/>
            </a:gs>
            <a:gs pos="42999">
              <a:srgbClr val="FFA800"/>
            </a:gs>
            <a:gs pos="58000">
              <a:srgbClr val="825600"/>
            </a:gs>
            <a:gs pos="72000">
              <a:srgbClr val="FFA800"/>
            </a:gs>
            <a:gs pos="87000">
              <a:srgbClr val="825600"/>
            </a:gs>
            <a:gs pos="100000">
              <a:srgbClr val="FFA800"/>
            </a:gs>
          </a:gsLst>
          <a:lin ang="13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VICTORIA MEMORIAL</a:t>
            </a:r>
            <a:endParaRPr lang="en-IN"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endParaRPr>
          </a:p>
        </p:txBody>
      </p:sp>
      <p:sp>
        <p:nvSpPr>
          <p:cNvPr id="3" name="Content Placeholder 2"/>
          <p:cNvSpPr>
            <a:spLocks noGrp="1"/>
          </p:cNvSpPr>
          <p:nvPr>
            <p:ph idx="1"/>
          </p:nvPr>
        </p:nvSpPr>
        <p:spPr>
          <a:xfrm>
            <a:off x="3635896" y="1916832"/>
            <a:ext cx="5508104" cy="4941168"/>
          </a:xfrm>
          <a:gradFill>
            <a:gsLst>
              <a:gs pos="0">
                <a:srgbClr val="DDEBCF"/>
              </a:gs>
              <a:gs pos="50000">
                <a:srgbClr val="9CB86E"/>
              </a:gs>
              <a:gs pos="100000">
                <a:schemeClr val="accent6"/>
              </a:gs>
            </a:gsLst>
            <a:lin ang="6000000" scaled="0"/>
          </a:gradFill>
        </p:spPr>
        <p:txBody>
          <a:bodyPr>
            <a:normAutofit/>
          </a:bodyPr>
          <a:lstStyle/>
          <a:p>
            <a:pPr>
              <a:buNone/>
            </a:pP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Victoria Memorial, one of India’s most beautiful monuments, represent a unique combination of classical European architecture and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Mughal</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motifs. The domed and white marble museum sprawls over 64 acres and is set in a landscaped garden at the southern side of the Kolkata’s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maidan</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(ground) near Jawaharlal Nehru Road.</a:t>
            </a:r>
            <a:endParaRPr lang="en-IN"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1" y="2986198"/>
            <a:ext cx="3645140" cy="224300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advClick="0" advTm="10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wipe(down)">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25000">
              <a:srgbClr val="FF6633"/>
            </a:gs>
            <a:gs pos="50000">
              <a:srgbClr val="FFFF00"/>
            </a:gs>
            <a:gs pos="75000">
              <a:srgbClr val="01A78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CHARMINAR</a:t>
            </a:r>
            <a:endParaRPr lang="en-IN" dirty="0">
              <a:solidFill>
                <a:srgbClr val="FFC000"/>
              </a:solidFill>
            </a:endParaRPr>
          </a:p>
        </p:txBody>
      </p:sp>
      <p:sp>
        <p:nvSpPr>
          <p:cNvPr id="3" name="Content Placeholder 2"/>
          <p:cNvSpPr>
            <a:spLocks noGrp="1"/>
          </p:cNvSpPr>
          <p:nvPr>
            <p:ph idx="1"/>
          </p:nvPr>
        </p:nvSpPr>
        <p:spPr>
          <a:xfrm>
            <a:off x="3661048" y="2332037"/>
            <a:ext cx="5482952" cy="4525963"/>
          </a:xfrm>
          <a:blipFill>
            <a:blip r:embed="rId2" cstate="print"/>
            <a:tile tx="0" ty="0" sx="100000" sy="100000" flip="none" algn="tl"/>
          </a:blipFill>
        </p:spPr>
        <p:txBody>
          <a:bodyPr>
            <a:noAutofit/>
          </a:bodyPr>
          <a:lstStyle/>
          <a:p>
            <a:pPr algn="just">
              <a:buNone/>
            </a:pP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The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charminar</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Hyderabad’s best known landmark was built 1591 by Sultan Mohammed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Quli</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Qutub</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Shah to appease the force of evil savaging his new city with</a:t>
            </a:r>
          </a:p>
          <a:p>
            <a:pPr algn="just">
              <a:buNone/>
            </a:pP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epidemic and plague. Standing in the heart of the old walled city and surround by lively bazaars, the </a:t>
            </a:r>
            <a:r>
              <a:rPr lang="en-I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charminar</a:t>
            </a: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(‘four tower’) is a 56m high triumphal arch. </a:t>
            </a:r>
            <a:endParaRPr lang="en-IN"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052" name="Picture 4"/>
          <p:cNvPicPr>
            <a:picLocks noChangeAspect="1" noChangeArrowheads="1"/>
          </p:cNvPicPr>
          <p:nvPr/>
        </p:nvPicPr>
        <p:blipFill>
          <a:blip r:embed="rId3" cstate="print"/>
          <a:srcRect/>
          <a:stretch>
            <a:fillRect/>
          </a:stretch>
        </p:blipFill>
        <p:spPr bwMode="auto">
          <a:xfrm>
            <a:off x="323528" y="2276872"/>
            <a:ext cx="2952328" cy="345638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advClick="0" advTm="10000">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2052"/>
                                        </p:tgtEl>
                                        <p:attrNameLst>
                                          <p:attrName>style.visibility</p:attrName>
                                        </p:attrNameLst>
                                      </p:cBhvr>
                                      <p:to>
                                        <p:strVal val="visible"/>
                                      </p:to>
                                    </p:set>
                                    <p:anim calcmode="lin" valueType="num">
                                      <p:cBhvr additive="base">
                                        <p:cTn id="31" dur="5000" fill="hold"/>
                                        <p:tgtEl>
                                          <p:spTgt spid="2052"/>
                                        </p:tgtEl>
                                        <p:attrNameLst>
                                          <p:attrName>ppt_x</p:attrName>
                                        </p:attrNameLst>
                                      </p:cBhvr>
                                      <p:tavLst>
                                        <p:tav tm="0">
                                          <p:val>
                                            <p:strVal val="#ppt_x"/>
                                          </p:val>
                                        </p:tav>
                                        <p:tav tm="100000">
                                          <p:val>
                                            <p:strVal val="#ppt_x"/>
                                          </p:val>
                                        </p:tav>
                                      </p:tavLst>
                                    </p:anim>
                                    <p:anim calcmode="lin" valueType="num">
                                      <p:cBhvr additive="base">
                                        <p:cTn id="32" dur="50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108</Words>
  <Application>Microsoft Office PowerPoint</Application>
  <PresentationFormat>On-screen Show (4:3)</PresentationFormat>
  <Paragraphs>53</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Monuments of India</vt:lpstr>
      <vt:lpstr>MONUMENTS</vt:lpstr>
      <vt:lpstr>QUTUB MINAR</vt:lpstr>
      <vt:lpstr>TAJ MAHAL</vt:lpstr>
      <vt:lpstr>GATEWAY OF INDIA</vt:lpstr>
      <vt:lpstr>HAWA MAHAL</vt:lpstr>
      <vt:lpstr>MYSORE PALACE</vt:lpstr>
      <vt:lpstr>VICTORIA MEMORIAL</vt:lpstr>
      <vt:lpstr>CHARMINAR</vt:lpstr>
      <vt:lpstr>RED FORT</vt:lpstr>
      <vt:lpstr>SANCHI STUPA</vt:lpstr>
      <vt:lpstr>CELLULAR JAIL</vt:lpstr>
      <vt:lpstr>VIDHANA SOUDHA</vt:lpstr>
      <vt:lpstr>HUMAYUN’S TOMB</vt:lpstr>
      <vt:lpstr>FATEHPUR SIKRI</vt:lpstr>
      <vt:lpstr>JAMA MASJID</vt:lpstr>
      <vt:lpstr>SHAMILAR BAGH</vt:lpstr>
      <vt:lpstr>DAL LAKE</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Monuments of India</dc:title>
  <dc:creator>DELL</dc:creator>
  <cp:lastModifiedBy>SK</cp:lastModifiedBy>
  <cp:revision>59</cp:revision>
  <dcterms:created xsi:type="dcterms:W3CDTF">2013-01-28T11:16:15Z</dcterms:created>
  <dcterms:modified xsi:type="dcterms:W3CDTF">2016-04-17T06:44:49Z</dcterms:modified>
</cp:coreProperties>
</file>