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0F73-9F97-414C-9F49-B9F1DBBDDF43}" type="datetimeFigureOut">
              <a:rPr lang="ru-RU" smtClean="0"/>
              <a:pPr/>
              <a:t>15.08.2009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C8E4-1AC0-47EF-9EE6-87A2C21306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0F73-9F97-414C-9F49-B9F1DBBDDF43}" type="datetimeFigureOut">
              <a:rPr lang="ru-RU" smtClean="0"/>
              <a:pPr/>
              <a:t>15.08.2009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C8E4-1AC0-47EF-9EE6-87A2C21306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0F73-9F97-414C-9F49-B9F1DBBDDF43}" type="datetimeFigureOut">
              <a:rPr lang="ru-RU" smtClean="0"/>
              <a:pPr/>
              <a:t>15.08.2009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C8E4-1AC0-47EF-9EE6-87A2C21306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0F73-9F97-414C-9F49-B9F1DBBDDF43}" type="datetimeFigureOut">
              <a:rPr lang="ru-RU" smtClean="0"/>
              <a:pPr/>
              <a:t>15.08.2009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C8E4-1AC0-47EF-9EE6-87A2C21306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0F73-9F97-414C-9F49-B9F1DBBDDF43}" type="datetimeFigureOut">
              <a:rPr lang="ru-RU" smtClean="0"/>
              <a:pPr/>
              <a:t>15.08.2009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C8E4-1AC0-47EF-9EE6-87A2C21306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0F73-9F97-414C-9F49-B9F1DBBDDF43}" type="datetimeFigureOut">
              <a:rPr lang="ru-RU" smtClean="0"/>
              <a:pPr/>
              <a:t>15.08.2009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C8E4-1AC0-47EF-9EE6-87A2C21306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0F73-9F97-414C-9F49-B9F1DBBDDF43}" type="datetimeFigureOut">
              <a:rPr lang="ru-RU" smtClean="0"/>
              <a:pPr/>
              <a:t>15.08.2009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C8E4-1AC0-47EF-9EE6-87A2C21306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0F73-9F97-414C-9F49-B9F1DBBDDF43}" type="datetimeFigureOut">
              <a:rPr lang="ru-RU" smtClean="0"/>
              <a:pPr/>
              <a:t>15.08.2009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C8E4-1AC0-47EF-9EE6-87A2C21306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0F73-9F97-414C-9F49-B9F1DBBDDF43}" type="datetimeFigureOut">
              <a:rPr lang="ru-RU" smtClean="0"/>
              <a:pPr/>
              <a:t>15.08.2009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C8E4-1AC0-47EF-9EE6-87A2C21306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0F73-9F97-414C-9F49-B9F1DBBDDF43}" type="datetimeFigureOut">
              <a:rPr lang="ru-RU" smtClean="0"/>
              <a:pPr/>
              <a:t>15.08.2009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C8E4-1AC0-47EF-9EE6-87A2C21306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0F73-9F97-414C-9F49-B9F1DBBDDF43}" type="datetimeFigureOut">
              <a:rPr lang="ru-RU" smtClean="0"/>
              <a:pPr/>
              <a:t>15.08.2009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C8E4-1AC0-47EF-9EE6-87A2C21306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80F73-9F97-414C-9F49-B9F1DBBDDF43}" type="datetimeFigureOut">
              <a:rPr lang="ru-RU" smtClean="0"/>
              <a:pPr/>
              <a:t>15.08.2009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2C8E4-1AC0-47EF-9EE6-87A2C21306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Monotype Corsiva" pitchFamily="66" charset="0"/>
              </a:rPr>
              <a:t>EMBROIDERY  IN  OUR  HOMES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Monotype Corsiva" pitchFamily="66" charset="0"/>
              </a:rPr>
              <a:t>Embroidery has always been very popular in Ukrainian homes </a:t>
            </a: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>
                <a:latin typeface="Monotype Corsiva" pitchFamily="66" charset="0"/>
              </a:rPr>
              <a:t>The towel (“</a:t>
            </a:r>
            <a:r>
              <a:rPr lang="en-US" sz="3200" dirty="0" err="1" smtClean="0">
                <a:latin typeface="Monotype Corsiva" pitchFamily="66" charset="0"/>
              </a:rPr>
              <a:t>rushnyk</a:t>
            </a:r>
            <a:r>
              <a:rPr lang="en-US" sz="3200" dirty="0" smtClean="0">
                <a:latin typeface="Monotype Corsiva" pitchFamily="66" charset="0"/>
              </a:rPr>
              <a:t>”) is one of the oldest Ukrainian “</a:t>
            </a:r>
            <a:r>
              <a:rPr lang="en-US" sz="3200" dirty="0" err="1" smtClean="0">
                <a:latin typeface="Monotype Corsiva" pitchFamily="66" charset="0"/>
              </a:rPr>
              <a:t>oberehy</a:t>
            </a:r>
            <a:r>
              <a:rPr lang="en-US" sz="3200" dirty="0" smtClean="0">
                <a:latin typeface="Monotype Corsiva" pitchFamily="66" charset="0"/>
              </a:rPr>
              <a:t>” – things which protect people, help them to cope with problems.</a:t>
            </a:r>
            <a:endParaRPr lang="ru-RU" sz="3200" dirty="0">
              <a:latin typeface="Monotype Corsiva" pitchFamily="66" charset="0"/>
            </a:endParaRPr>
          </a:p>
        </p:txBody>
      </p:sp>
      <p:pic>
        <p:nvPicPr>
          <p:cNvPr id="4" name="Содержимое 3" descr="SP_A0464.jpg"/>
          <p:cNvPicPr>
            <a:picLocks noGrp="1" noChangeAspect="1"/>
          </p:cNvPicPr>
          <p:nvPr>
            <p:ph sz="half" idx="1"/>
          </p:nvPr>
        </p:nvPicPr>
        <p:blipFill>
          <a:blip r:embed="rId2">
            <a:lum contrast="10000"/>
          </a:blip>
          <a:stretch>
            <a:fillRect/>
          </a:stretch>
        </p:blipFill>
        <p:spPr>
          <a:xfrm>
            <a:off x="642910" y="2143116"/>
            <a:ext cx="3500462" cy="2928958"/>
          </a:xfrm>
        </p:spPr>
      </p:pic>
      <p:pic>
        <p:nvPicPr>
          <p:cNvPr id="7" name="Содержимое 6" descr="SP_A0457.jpg"/>
          <p:cNvPicPr>
            <a:picLocks noGrp="1" noChangeAspect="1"/>
          </p:cNvPicPr>
          <p:nvPr>
            <p:ph sz="half" idx="2"/>
          </p:nvPr>
        </p:nvPicPr>
        <p:blipFill>
          <a:blip r:embed="rId3">
            <a:lum/>
          </a:blip>
          <a:stretch>
            <a:fillRect/>
          </a:stretch>
        </p:blipFill>
        <p:spPr>
          <a:xfrm>
            <a:off x="4857752" y="1785926"/>
            <a:ext cx="3071834" cy="253445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>
                <a:latin typeface="Monotype Corsiva" pitchFamily="66" charset="0"/>
              </a:rPr>
              <a:t>Special significance is attached to the embroidery on </a:t>
            </a:r>
            <a:r>
              <a:rPr lang="en-US" sz="3200" dirty="0" err="1" smtClean="0">
                <a:latin typeface="Monotype Corsiva" pitchFamily="66" charset="0"/>
              </a:rPr>
              <a:t>towels.Every</a:t>
            </a:r>
            <a:r>
              <a:rPr lang="en-US" sz="3200" dirty="0" smtClean="0">
                <a:latin typeface="Monotype Corsiva" pitchFamily="66" charset="0"/>
              </a:rPr>
              <a:t> region of Ukraine has its own </a:t>
            </a:r>
            <a:r>
              <a:rPr lang="en-US" sz="3200" dirty="0" err="1" smtClean="0">
                <a:latin typeface="Monotype Corsiva" pitchFamily="66" charset="0"/>
              </a:rPr>
              <a:t>favourite</a:t>
            </a:r>
            <a:r>
              <a:rPr lang="en-US" sz="3200" dirty="0" smtClean="0">
                <a:latin typeface="Monotype Corsiva" pitchFamily="66" charset="0"/>
              </a:rPr>
              <a:t> </a:t>
            </a:r>
            <a:r>
              <a:rPr lang="en-US" sz="3200" dirty="0" err="1" smtClean="0">
                <a:latin typeface="Monotype Corsiva" pitchFamily="66" charset="0"/>
              </a:rPr>
              <a:t>colours</a:t>
            </a:r>
            <a:r>
              <a:rPr lang="en-US" sz="3200" dirty="0" smtClean="0">
                <a:latin typeface="Monotype Corsiva" pitchFamily="66" charset="0"/>
              </a:rPr>
              <a:t>, style and pattern .</a:t>
            </a:r>
            <a:endParaRPr lang="ru-RU" sz="3200" dirty="0">
              <a:latin typeface="Monotype Corsiva" pitchFamily="66" charset="0"/>
            </a:endParaRPr>
          </a:p>
        </p:txBody>
      </p:sp>
      <p:pic>
        <p:nvPicPr>
          <p:cNvPr id="7" name="Содержимое 6" descr="SP_A046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2214554"/>
            <a:ext cx="2714644" cy="3857652"/>
          </a:xfrm>
        </p:spPr>
      </p:pic>
      <p:pic>
        <p:nvPicPr>
          <p:cNvPr id="8" name="Содержимое 7" descr="SP_A0456.jpg"/>
          <p:cNvPicPr>
            <a:picLocks noGrp="1" noChangeAspect="1"/>
          </p:cNvPicPr>
          <p:nvPr>
            <p:ph sz="quarter" idx="4294967295"/>
          </p:nvPr>
        </p:nvPicPr>
        <p:blipFill>
          <a:blip r:embed="rId3"/>
          <a:stretch>
            <a:fillRect/>
          </a:stretch>
        </p:blipFill>
        <p:spPr>
          <a:xfrm>
            <a:off x="4929190" y="2143116"/>
            <a:ext cx="2928958" cy="35004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>
                <a:latin typeface="Monotype Corsiva" pitchFamily="66" charset="0"/>
              </a:rPr>
              <a:t>The  patterns on the towels are ancient symbols : a rhomb with the spot in the centre means a </a:t>
            </a:r>
            <a:r>
              <a:rPr lang="en-US" sz="2800" dirty="0" smtClean="0">
                <a:latin typeface="Monotype Corsiva" pitchFamily="66" charset="0"/>
              </a:rPr>
              <a:t>field, a sign of </a:t>
            </a:r>
            <a:r>
              <a:rPr lang="en-US" sz="2800" dirty="0" err="1" smtClean="0">
                <a:latin typeface="Monotype Corsiva" pitchFamily="66" charset="0"/>
              </a:rPr>
              <a:t>Berehynia</a:t>
            </a:r>
            <a:r>
              <a:rPr lang="en-US" sz="2800" dirty="0" smtClean="0">
                <a:latin typeface="Monotype Corsiva" pitchFamily="66" charset="0"/>
              </a:rPr>
              <a:t>, the Goddess  of the family life.</a:t>
            </a:r>
            <a:endParaRPr lang="ru-RU" sz="2800" dirty="0">
              <a:latin typeface="Monotype Corsiva" pitchFamily="66" charset="0"/>
            </a:endParaRPr>
          </a:p>
        </p:txBody>
      </p:sp>
      <p:pic>
        <p:nvPicPr>
          <p:cNvPr id="5" name="Содержимое 4" descr="SP_A045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85852" y="1857364"/>
            <a:ext cx="3500462" cy="3857652"/>
          </a:xfrm>
        </p:spPr>
      </p:pic>
      <p:pic>
        <p:nvPicPr>
          <p:cNvPr id="6" name="Содержимое 5" descr="SP_A0455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214942" y="1928802"/>
            <a:ext cx="3500462" cy="37862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Embroidered “</a:t>
            </a:r>
            <a:r>
              <a:rPr lang="en-US" sz="2800" dirty="0" err="1" smtClean="0"/>
              <a:t>rushnyky</a:t>
            </a:r>
            <a:r>
              <a:rPr lang="en-US" sz="2800" dirty="0" smtClean="0"/>
              <a:t>” have been used in folk rites, for weddings and for decorating holy icons.</a:t>
            </a:r>
            <a:endParaRPr lang="ru-RU" sz="2800" dirty="0"/>
          </a:p>
        </p:txBody>
      </p:sp>
      <p:pic>
        <p:nvPicPr>
          <p:cNvPr id="5" name="Содержимое 4" descr="SP_A045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57224" y="2000240"/>
            <a:ext cx="3071834" cy="3714776"/>
          </a:xfrm>
        </p:spPr>
      </p:pic>
      <p:pic>
        <p:nvPicPr>
          <p:cNvPr id="6" name="Содержимое 5" descr="SP_A0451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43504" y="2143116"/>
            <a:ext cx="3000396" cy="35719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>
                <a:latin typeface="Monotype Corsiva" pitchFamily="66" charset="0"/>
              </a:rPr>
              <a:t>There are special “</a:t>
            </a:r>
            <a:r>
              <a:rPr lang="en-US" sz="3200" dirty="0" err="1" smtClean="0">
                <a:latin typeface="Monotype Corsiva" pitchFamily="66" charset="0"/>
              </a:rPr>
              <a:t>rushnyky</a:t>
            </a:r>
            <a:r>
              <a:rPr lang="en-US" sz="3200" dirty="0" smtClean="0">
                <a:latin typeface="Monotype Corsiva" pitchFamily="66" charset="0"/>
              </a:rPr>
              <a:t>” for decorating Easter baskets, when people go to  the church to bless food on Easter Sunday.</a:t>
            </a:r>
            <a:endParaRPr lang="ru-RU" sz="3200" dirty="0">
              <a:latin typeface="Monotype Corsiva" pitchFamily="66" charset="0"/>
            </a:endParaRPr>
          </a:p>
        </p:txBody>
      </p:sp>
      <p:pic>
        <p:nvPicPr>
          <p:cNvPr id="5" name="Содержимое 4" descr="SP_A046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00100" y="2143116"/>
            <a:ext cx="3286148" cy="3786214"/>
          </a:xfrm>
        </p:spPr>
      </p:pic>
      <p:pic>
        <p:nvPicPr>
          <p:cNvPr id="6" name="Содержимое 5" descr="SP_A0468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86314" y="2143116"/>
            <a:ext cx="3429024" cy="35719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Monotype Corsiva" pitchFamily="66" charset="0"/>
              </a:rPr>
              <a:t>In Ukrainian homes  there are also other embroidered things – tablecloths,  pillowcases, napkins, etc.</a:t>
            </a:r>
            <a:endParaRPr lang="ru-RU" sz="3200" dirty="0">
              <a:latin typeface="Monotype Corsiva" pitchFamily="66" charset="0"/>
            </a:endParaRPr>
          </a:p>
        </p:txBody>
      </p:sp>
      <p:pic>
        <p:nvPicPr>
          <p:cNvPr id="5" name="Содержимое 4" descr="SP_A046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28662" y="2071678"/>
            <a:ext cx="3214710" cy="3929090"/>
          </a:xfrm>
        </p:spPr>
      </p:pic>
      <p:pic>
        <p:nvPicPr>
          <p:cNvPr id="6" name="Содержимое 5" descr="SP_A0450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43504" y="2214554"/>
            <a:ext cx="3071834" cy="37147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7160"/>
          </a:xfrm>
        </p:spPr>
        <p:txBody>
          <a:bodyPr>
            <a:normAutofit fontScale="90000"/>
          </a:bodyPr>
          <a:lstStyle/>
          <a:p>
            <a:endParaRPr lang="ru-RU" sz="2800" dirty="0">
              <a:latin typeface="Monotype Corsiva" pitchFamily="66" charset="0"/>
            </a:endParaRPr>
          </a:p>
        </p:txBody>
      </p:sp>
      <p:pic>
        <p:nvPicPr>
          <p:cNvPr id="5" name="Содержимое 4" descr="SP_A0464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282" y="428604"/>
            <a:ext cx="4929222" cy="3929090"/>
          </a:xfrm>
        </p:spPr>
      </p:pic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Monotype Corsiva" pitchFamily="66" charset="0"/>
              </a:rPr>
              <a:t>The pictures were made in </a:t>
            </a:r>
            <a:r>
              <a:rPr lang="en-US" sz="2800" dirty="0" err="1" smtClean="0">
                <a:latin typeface="Monotype Corsiva" pitchFamily="66" charset="0"/>
              </a:rPr>
              <a:t>Chernivtsi</a:t>
            </a:r>
            <a:r>
              <a:rPr lang="en-US" sz="2800" dirty="0" smtClean="0">
                <a:latin typeface="Monotype Corsiva" pitchFamily="66" charset="0"/>
              </a:rPr>
              <a:t> region, Ukraine.</a:t>
            </a:r>
            <a:endParaRPr lang="ru-RU" sz="2800" dirty="0">
              <a:latin typeface="Monotype Corsiva" pitchFamily="66" charset="0"/>
            </a:endParaRPr>
          </a:p>
        </p:txBody>
      </p:sp>
      <p:pic>
        <p:nvPicPr>
          <p:cNvPr id="6" name="Содержимое 5" descr="SP_A0463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5286380" y="1857364"/>
            <a:ext cx="3357586" cy="3429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ysClr val="window" lastClr="E0DFE3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00B0F0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166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EMBROIDERY  IN  OUR  HOMES</vt:lpstr>
      <vt:lpstr>The towel (“rushnyk”) is one of the oldest Ukrainian “oberehy” – things which protect people, help them to cope with problems.</vt:lpstr>
      <vt:lpstr>Special significance is attached to the embroidery on towels.Every region of Ukraine has its own favourite colours, style and pattern .</vt:lpstr>
      <vt:lpstr>The  patterns on the towels are ancient symbols : a rhomb with the spot in the centre means a field, a sign of Berehynia, the Goddess  of the family life.</vt:lpstr>
      <vt:lpstr>Embroidered “rushnyky” have been used in folk rites, for weddings and for decorating holy icons.</vt:lpstr>
      <vt:lpstr>There are special “rushnyky” for decorating Easter baskets, when people go to  the church to bless food on Easter Sunday.</vt:lpstr>
      <vt:lpstr>In Ukrainian homes  there are also other embroidered things – tablecloths,  pillowcases, napkins, etc.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EMBROIDERY IN CHERNIVTSI REGION</dc:title>
  <dc:creator>Admin</dc:creator>
  <cp:lastModifiedBy>Admin</cp:lastModifiedBy>
  <cp:revision>12</cp:revision>
  <dcterms:created xsi:type="dcterms:W3CDTF">2009-08-15T17:00:06Z</dcterms:created>
  <dcterms:modified xsi:type="dcterms:W3CDTF">2009-08-15T19:05:12Z</dcterms:modified>
</cp:coreProperties>
</file>