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4" r:id="rId2"/>
    <p:sldId id="256" r:id="rId3"/>
    <p:sldId id="257" r:id="rId4"/>
    <p:sldId id="258" r:id="rId5"/>
    <p:sldId id="259" r:id="rId6"/>
    <p:sldId id="260" r:id="rId7"/>
    <p:sldId id="261" r:id="rId8"/>
    <p:sldId id="266"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4C345-E8C2-4D93-95CE-096FBFCCB6B2}"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4C345-E8C2-4D93-95CE-096FBFCCB6B2}"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4C345-E8C2-4D93-95CE-096FBFCCB6B2}"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4C345-E8C2-4D93-95CE-096FBFCCB6B2}"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4C345-E8C2-4D93-95CE-096FBFCCB6B2}"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4C345-E8C2-4D93-95CE-096FBFCCB6B2}"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4C345-E8C2-4D93-95CE-096FBFCCB6B2}" type="datetimeFigureOut">
              <a:rPr lang="en-US" smtClean="0"/>
              <a:pPr/>
              <a:t>12/8/2009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4C345-E8C2-4D93-95CE-096FBFCCB6B2}" type="datetimeFigureOut">
              <a:rPr lang="en-US" smtClean="0"/>
              <a:pPr/>
              <a:t>12/8/2009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4C345-E8C2-4D93-95CE-096FBFCCB6B2}" type="datetimeFigureOut">
              <a:rPr lang="en-US" smtClean="0"/>
              <a:pPr/>
              <a:t>12/8/2009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4C345-E8C2-4D93-95CE-096FBFCCB6B2}"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4C345-E8C2-4D93-95CE-096FBFCCB6B2}"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A02C-4DFD-4113-B9CF-FBA64F700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4C345-E8C2-4D93-95CE-096FBFCCB6B2}" type="datetimeFigureOut">
              <a:rPr lang="en-US" smtClean="0"/>
              <a:pPr/>
              <a:t>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CA02C-4DFD-4113-B9CF-FBA64F700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43000"/>
            <a:ext cx="4572000" cy="4524315"/>
          </a:xfrm>
          <a:prstGeom prst="rect">
            <a:avLst/>
          </a:prstGeom>
        </p:spPr>
        <p:txBody>
          <a:bodyPr>
            <a:spAutoFit/>
          </a:bodyPr>
          <a:lstStyle/>
          <a:p>
            <a:pPr algn="ctr"/>
            <a:r>
              <a:rPr lang="en-US" sz="4800" b="1" cap="all" dirty="0" smtClean="0"/>
              <a:t>The</a:t>
            </a:r>
          </a:p>
          <a:p>
            <a:pPr algn="ctr"/>
            <a:r>
              <a:rPr lang="en-US" sz="4800" b="1" cap="all" dirty="0" smtClean="0"/>
              <a:t> </a:t>
            </a:r>
            <a:r>
              <a:rPr lang="en-US" sz="4800" b="1" cap="all" dirty="0" smtClean="0"/>
              <a:t> </a:t>
            </a:r>
            <a:r>
              <a:rPr lang="en-US" sz="4800" b="1" cap="all" dirty="0"/>
              <a:t>Most Magnificent Trees </a:t>
            </a:r>
            <a:endParaRPr lang="en-US" sz="4800" b="1" cap="all" dirty="0" smtClean="0"/>
          </a:p>
          <a:p>
            <a:pPr algn="ctr"/>
            <a:r>
              <a:rPr lang="en-US" sz="4800" b="1" cap="all" dirty="0" smtClean="0"/>
              <a:t>In </a:t>
            </a:r>
          </a:p>
          <a:p>
            <a:pPr algn="ctr"/>
            <a:r>
              <a:rPr lang="en-US" sz="4800" b="1" cap="all" dirty="0" smtClean="0"/>
              <a:t>The </a:t>
            </a:r>
            <a:r>
              <a:rPr lang="en-US" sz="4800" b="1" cap="all" dirty="0"/>
              <a:t>World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eapot baobab"/>
          <p:cNvPicPr>
            <a:picLocks noChangeAspect="1" noChangeArrowheads="1"/>
          </p:cNvPicPr>
          <p:nvPr/>
        </p:nvPicPr>
        <p:blipFill>
          <a:blip r:embed="rId2"/>
          <a:srcRect/>
          <a:stretch>
            <a:fillRect/>
          </a:stretch>
        </p:blipFill>
        <p:spPr bwMode="auto">
          <a:xfrm>
            <a:off x="2590800" y="1295400"/>
            <a:ext cx="3886200" cy="5076826"/>
          </a:xfrm>
          <a:prstGeom prst="rect">
            <a:avLst/>
          </a:prstGeom>
          <a:noFill/>
        </p:spPr>
      </p:pic>
      <p:sp>
        <p:nvSpPr>
          <p:cNvPr id="5" name="Rectangle 4"/>
          <p:cNvSpPr/>
          <p:nvPr/>
        </p:nvSpPr>
        <p:spPr>
          <a:xfrm>
            <a:off x="3810000" y="609600"/>
            <a:ext cx="1584408" cy="369332"/>
          </a:xfrm>
          <a:prstGeom prst="rect">
            <a:avLst/>
          </a:prstGeom>
        </p:spPr>
        <p:txBody>
          <a:bodyPr wrap="none">
            <a:spAutoFit/>
          </a:bodyPr>
          <a:lstStyle/>
          <a:p>
            <a:r>
              <a:rPr lang="en-US" dirty="0"/>
              <a:t>Teapot </a:t>
            </a:r>
            <a:r>
              <a:rPr lang="en-US" dirty="0" smtClean="0"/>
              <a:t>Baobab</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sherman-sequoia.jpg"/>
          <p:cNvPicPr>
            <a:picLocks noChangeAspect="1"/>
          </p:cNvPicPr>
          <p:nvPr/>
        </p:nvPicPr>
        <p:blipFill>
          <a:blip r:embed="rId2"/>
          <a:stretch>
            <a:fillRect/>
          </a:stretch>
        </p:blipFill>
        <p:spPr>
          <a:xfrm>
            <a:off x="1219200" y="228600"/>
            <a:ext cx="2209800" cy="6367961"/>
          </a:xfrm>
          <a:prstGeom prst="rect">
            <a:avLst/>
          </a:prstGeom>
        </p:spPr>
      </p:pic>
      <p:sp>
        <p:nvSpPr>
          <p:cNvPr id="5" name="TextBox 4"/>
          <p:cNvSpPr txBox="1"/>
          <p:nvPr/>
        </p:nvSpPr>
        <p:spPr>
          <a:xfrm>
            <a:off x="4038600" y="609600"/>
            <a:ext cx="4267200" cy="5632311"/>
          </a:xfrm>
          <a:prstGeom prst="rect">
            <a:avLst/>
          </a:prstGeom>
          <a:noFill/>
        </p:spPr>
        <p:txBody>
          <a:bodyPr wrap="square" rtlCol="0">
            <a:spAutoFit/>
          </a:bodyPr>
          <a:lstStyle/>
          <a:p>
            <a:pPr algn="ctr"/>
            <a:r>
              <a:rPr lang="en-US" b="1" u="sng" dirty="0"/>
              <a:t>Giant Sequoias </a:t>
            </a:r>
            <a:endParaRPr lang="en-US" b="1" u="sng" dirty="0" smtClean="0"/>
          </a:p>
          <a:p>
            <a:r>
              <a:rPr lang="en-US" dirty="0" smtClean="0"/>
              <a:t>(</a:t>
            </a:r>
            <a:r>
              <a:rPr lang="en-US" i="1" dirty="0" err="1"/>
              <a:t>Sequoiadendron</a:t>
            </a:r>
            <a:r>
              <a:rPr lang="en-US" i="1" dirty="0"/>
              <a:t> </a:t>
            </a:r>
            <a:r>
              <a:rPr lang="en-US" i="1" dirty="0" err="1"/>
              <a:t>giganteum</a:t>
            </a:r>
            <a:r>
              <a:rPr lang="en-US" dirty="0"/>
              <a:t>), which only grow in Sierra Nevada, California, are the world’s biggest trees (in terms of volume). </a:t>
            </a:r>
            <a:endParaRPr lang="en-US" dirty="0" smtClean="0"/>
          </a:p>
          <a:p>
            <a:r>
              <a:rPr lang="en-US" dirty="0" smtClean="0"/>
              <a:t>The </a:t>
            </a:r>
            <a:r>
              <a:rPr lang="en-US" dirty="0"/>
              <a:t>biggest is General Sherman in the Sequoia National Park - one behemoth of a tree at 275 feet (83.8 m), over 52,500 cubic feet of </a:t>
            </a:r>
            <a:r>
              <a:rPr lang="en-US" dirty="0" smtClean="0"/>
              <a:t>volume</a:t>
            </a:r>
          </a:p>
          <a:p>
            <a:r>
              <a:rPr lang="en-US" dirty="0" smtClean="0"/>
              <a:t> </a:t>
            </a:r>
            <a:r>
              <a:rPr lang="en-US" dirty="0"/>
              <a:t>(1,486 m³), and over 6000 tons in weight.</a:t>
            </a:r>
            <a:br>
              <a:rPr lang="en-US" dirty="0"/>
            </a:br>
            <a:endParaRPr lang="en-US" dirty="0"/>
          </a:p>
          <a:p>
            <a:r>
              <a:rPr lang="en-US" dirty="0"/>
              <a:t>General Sherman is approximately 2,200 years old - and each year, the tree adds enough wood to make a regular 60-foot tall tree. It’s </a:t>
            </a:r>
            <a:r>
              <a:rPr lang="en-US" dirty="0" smtClean="0"/>
              <a:t>no</a:t>
            </a:r>
          </a:p>
          <a:p>
            <a:r>
              <a:rPr lang="en-US" dirty="0" smtClean="0"/>
              <a:t> </a:t>
            </a:r>
            <a:r>
              <a:rPr lang="en-US" dirty="0"/>
              <a:t>wonder that naturalist John Muir said "The Big Tree is Nature’s forest masterpiece, and so far as I know, the greatest of living things."</a:t>
            </a:r>
            <a:br>
              <a:rPr lang="en-US" dirty="0"/>
            </a:b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andelier Tree"/>
          <p:cNvPicPr>
            <a:picLocks noChangeAspect="1" noChangeArrowheads="1"/>
          </p:cNvPicPr>
          <p:nvPr/>
        </p:nvPicPr>
        <p:blipFill>
          <a:blip r:embed="rId2"/>
          <a:srcRect/>
          <a:stretch>
            <a:fillRect/>
          </a:stretch>
        </p:blipFill>
        <p:spPr bwMode="auto">
          <a:xfrm>
            <a:off x="609600" y="1066800"/>
            <a:ext cx="4038600" cy="5048250"/>
          </a:xfrm>
          <a:prstGeom prst="rect">
            <a:avLst/>
          </a:prstGeom>
          <a:noFill/>
        </p:spPr>
      </p:pic>
      <p:sp>
        <p:nvSpPr>
          <p:cNvPr id="3" name="Rectangle 2"/>
          <p:cNvSpPr/>
          <p:nvPr/>
        </p:nvSpPr>
        <p:spPr>
          <a:xfrm>
            <a:off x="4800600" y="1828800"/>
            <a:ext cx="3581400" cy="2862322"/>
          </a:xfrm>
          <a:prstGeom prst="rect">
            <a:avLst/>
          </a:prstGeom>
        </p:spPr>
        <p:txBody>
          <a:bodyPr wrap="square">
            <a:spAutoFit/>
          </a:bodyPr>
          <a:lstStyle/>
          <a:p>
            <a:endParaRPr lang="en-US" dirty="0" smtClean="0"/>
          </a:p>
          <a:p>
            <a:endParaRPr lang="en-US" dirty="0"/>
          </a:p>
          <a:p>
            <a:pPr algn="ctr"/>
            <a:r>
              <a:rPr lang="en-US" b="1" u="sng" dirty="0" smtClean="0"/>
              <a:t>The Chandelier Tree </a:t>
            </a:r>
          </a:p>
          <a:p>
            <a:endParaRPr lang="en-US" dirty="0"/>
          </a:p>
          <a:p>
            <a:r>
              <a:rPr lang="en-US" dirty="0" smtClean="0"/>
              <a:t>The </a:t>
            </a:r>
            <a:r>
              <a:rPr lang="en-US" dirty="0"/>
              <a:t>most famous of the drive-through trees is the Chandelier Tree in Leggett, California. It’s a 315 foot tall redwood tree, with a 6 foot wide by 9 foot tall hole cut through its base in the 1930s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apel Oak Tree"/>
          <p:cNvPicPr>
            <a:picLocks noChangeAspect="1" noChangeArrowheads="1"/>
          </p:cNvPicPr>
          <p:nvPr/>
        </p:nvPicPr>
        <p:blipFill>
          <a:blip r:embed="rId2"/>
          <a:srcRect/>
          <a:stretch>
            <a:fillRect/>
          </a:stretch>
        </p:blipFill>
        <p:spPr bwMode="auto">
          <a:xfrm>
            <a:off x="533400" y="609600"/>
            <a:ext cx="3647348" cy="5638800"/>
          </a:xfrm>
          <a:prstGeom prst="rect">
            <a:avLst/>
          </a:prstGeom>
          <a:noFill/>
        </p:spPr>
      </p:pic>
      <p:sp>
        <p:nvSpPr>
          <p:cNvPr id="3" name="Rectangle 2"/>
          <p:cNvSpPr/>
          <p:nvPr/>
        </p:nvSpPr>
        <p:spPr>
          <a:xfrm>
            <a:off x="4343400" y="394692"/>
            <a:ext cx="4572000" cy="6463308"/>
          </a:xfrm>
          <a:prstGeom prst="rect">
            <a:avLst/>
          </a:prstGeom>
        </p:spPr>
        <p:txBody>
          <a:bodyPr wrap="square">
            <a:spAutoFit/>
          </a:bodyPr>
          <a:lstStyle/>
          <a:p>
            <a:r>
              <a:rPr lang="en-US" dirty="0"/>
              <a:t>The </a:t>
            </a:r>
            <a:r>
              <a:rPr lang="en-US" dirty="0" err="1"/>
              <a:t>Chene</a:t>
            </a:r>
            <a:r>
              <a:rPr lang="en-US" dirty="0"/>
              <a:t> </a:t>
            </a:r>
            <a:r>
              <a:rPr lang="en-US" dirty="0" err="1"/>
              <a:t>Chapelle</a:t>
            </a:r>
            <a:r>
              <a:rPr lang="en-US" dirty="0"/>
              <a:t> (Chapel Oak) of </a:t>
            </a:r>
            <a:r>
              <a:rPr lang="en-US" dirty="0" err="1"/>
              <a:t>Allouville-Bellefosse</a:t>
            </a:r>
            <a:r>
              <a:rPr lang="en-US" dirty="0"/>
              <a:t> is the most famous tree in France - actually, it’s more than just a tree: it’s a building and a religious monument all in one.</a:t>
            </a:r>
            <a:br>
              <a:rPr lang="en-US" dirty="0"/>
            </a:br>
            <a:endParaRPr lang="en-US" dirty="0"/>
          </a:p>
          <a:p>
            <a:r>
              <a:rPr lang="en-US" dirty="0"/>
              <a:t>In 1669, </a:t>
            </a:r>
            <a:r>
              <a:rPr lang="en-US" dirty="0" err="1"/>
              <a:t>l’Abbe</a:t>
            </a:r>
            <a:r>
              <a:rPr lang="en-US" dirty="0"/>
              <a:t> du Detroit and du </a:t>
            </a:r>
            <a:r>
              <a:rPr lang="en-US" dirty="0" err="1"/>
              <a:t>Cerceau</a:t>
            </a:r>
            <a:r>
              <a:rPr lang="en-US" dirty="0"/>
              <a:t> decided to build a chapel in (at that time) a 500 years old or so oak (</a:t>
            </a:r>
            <a:r>
              <a:rPr lang="en-US" i="1" dirty="0" err="1"/>
              <a:t>Quercus</a:t>
            </a:r>
            <a:r>
              <a:rPr lang="en-US" i="1" dirty="0"/>
              <a:t> </a:t>
            </a:r>
            <a:r>
              <a:rPr lang="en-US" i="1" dirty="0" err="1"/>
              <a:t>robur</a:t>
            </a:r>
            <a:r>
              <a:rPr lang="en-US" dirty="0"/>
              <a:t>) tree made hollow by a lightning bolt. The priests built a small altar</a:t>
            </a:r>
            <a:br>
              <a:rPr lang="en-US" dirty="0"/>
            </a:br>
            <a:r>
              <a:rPr lang="en-US" dirty="0"/>
              <a:t>to the Virgin Mary. Later on, a second chapel and a staircase were added.</a:t>
            </a:r>
            <a:br>
              <a:rPr lang="en-US" dirty="0"/>
            </a:br>
            <a:endParaRPr lang="en-US" dirty="0"/>
          </a:p>
          <a:p>
            <a:r>
              <a:rPr lang="en-US" dirty="0"/>
              <a:t>Now, parts of the tree are dead, the crown keeps becoming smaller and smaller every year, and parts of the tree’s bark, which fell off due to old age, are covered by protective oak shingles. Poles and cables support the aging tree, which in fact, may not live much longer.</a:t>
            </a:r>
          </a:p>
          <a:p>
            <a:r>
              <a:rPr lang="en-US" dirty="0"/>
              <a:t>As a symbol, however, it seems that the Chapel-Oak of </a:t>
            </a:r>
            <a:r>
              <a:rPr lang="en-US" dirty="0" err="1"/>
              <a:t>Allouville-Bellefosse</a:t>
            </a:r>
            <a:r>
              <a:rPr lang="en-US" dirty="0"/>
              <a:t> may live on forever.</a:t>
            </a:r>
            <a:br>
              <a:rPr lang="en-US"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spen Grove"/>
          <p:cNvPicPr>
            <a:picLocks noChangeAspect="1" noChangeArrowheads="1"/>
          </p:cNvPicPr>
          <p:nvPr/>
        </p:nvPicPr>
        <p:blipFill>
          <a:blip r:embed="rId2"/>
          <a:srcRect/>
          <a:stretch>
            <a:fillRect/>
          </a:stretch>
        </p:blipFill>
        <p:spPr bwMode="auto">
          <a:xfrm>
            <a:off x="304800" y="1219200"/>
            <a:ext cx="3962400" cy="5305426"/>
          </a:xfrm>
          <a:prstGeom prst="rect">
            <a:avLst/>
          </a:prstGeom>
          <a:noFill/>
        </p:spPr>
      </p:pic>
      <p:sp>
        <p:nvSpPr>
          <p:cNvPr id="4" name="Rectangle 3"/>
          <p:cNvSpPr/>
          <p:nvPr/>
        </p:nvSpPr>
        <p:spPr>
          <a:xfrm>
            <a:off x="4572000" y="609600"/>
            <a:ext cx="3962400" cy="6186309"/>
          </a:xfrm>
          <a:prstGeom prst="rect">
            <a:avLst/>
          </a:prstGeom>
        </p:spPr>
        <p:txBody>
          <a:bodyPr wrap="square">
            <a:spAutoFit/>
          </a:bodyPr>
          <a:lstStyle/>
          <a:p>
            <a:r>
              <a:rPr lang="en-US" dirty="0"/>
              <a:t>Pando or the Trembling Giant in Utah is actually a colony of a single Quaking Aspen (</a:t>
            </a:r>
            <a:r>
              <a:rPr lang="en-US" i="1" dirty="0" err="1"/>
              <a:t>Populus</a:t>
            </a:r>
            <a:r>
              <a:rPr lang="en-US" i="1" dirty="0"/>
              <a:t> </a:t>
            </a:r>
            <a:r>
              <a:rPr lang="en-US" i="1" dirty="0" err="1"/>
              <a:t>tremuloides</a:t>
            </a:r>
            <a:r>
              <a:rPr lang="en-US" dirty="0"/>
              <a:t>) tree. All of the trees (technically, "stems") in this colony are genetically identical (meaning, they’re exact clones of one another).</a:t>
            </a:r>
          </a:p>
          <a:p>
            <a:r>
              <a:rPr lang="en-US" dirty="0"/>
              <a:t>In fact, they are all a part of a single living organism with an enormous underground root system.</a:t>
            </a:r>
            <a:br>
              <a:rPr lang="en-US" dirty="0"/>
            </a:br>
            <a:endParaRPr lang="en-US" dirty="0"/>
          </a:p>
          <a:p>
            <a:r>
              <a:rPr lang="en-US" dirty="0"/>
              <a:t>Pando, which is Latin for "I Spread," is composed of about 47,000 stems spread throughout 107 acres of land. It estimated to weigh 6,600 tons, making it the heaviest known organism.</a:t>
            </a:r>
            <a:br>
              <a:rPr lang="en-US" dirty="0"/>
            </a:br>
            <a:endParaRPr lang="en-US" dirty="0"/>
          </a:p>
          <a:p>
            <a:r>
              <a:rPr lang="en-US" dirty="0"/>
              <a:t>Although the average age of the individual stems are 130 years, the entire organism is estimated to be about 80,000 years old!</a:t>
            </a:r>
            <a:br>
              <a:rPr lang="en-US" dirty="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rth of the Tule Tree"/>
          <p:cNvPicPr>
            <a:picLocks noChangeAspect="1" noChangeArrowheads="1"/>
          </p:cNvPicPr>
          <p:nvPr/>
        </p:nvPicPr>
        <p:blipFill>
          <a:blip r:embed="rId2"/>
          <a:srcRect/>
          <a:stretch>
            <a:fillRect/>
          </a:stretch>
        </p:blipFill>
        <p:spPr bwMode="auto">
          <a:xfrm>
            <a:off x="381000" y="1600200"/>
            <a:ext cx="4762500" cy="3562351"/>
          </a:xfrm>
          <a:prstGeom prst="rect">
            <a:avLst/>
          </a:prstGeom>
          <a:noFill/>
        </p:spPr>
      </p:pic>
      <p:sp>
        <p:nvSpPr>
          <p:cNvPr id="3" name="Rectangle 2"/>
          <p:cNvSpPr/>
          <p:nvPr/>
        </p:nvSpPr>
        <p:spPr>
          <a:xfrm>
            <a:off x="5257800" y="1066800"/>
            <a:ext cx="3505200" cy="3970318"/>
          </a:xfrm>
          <a:prstGeom prst="rect">
            <a:avLst/>
          </a:prstGeom>
        </p:spPr>
        <p:txBody>
          <a:bodyPr wrap="square">
            <a:spAutoFit/>
          </a:bodyPr>
          <a:lstStyle/>
          <a:p>
            <a:endParaRPr lang="en-US" dirty="0" smtClean="0"/>
          </a:p>
          <a:p>
            <a:endParaRPr lang="en-US" dirty="0"/>
          </a:p>
          <a:p>
            <a:endParaRPr lang="en-US" dirty="0" smtClean="0"/>
          </a:p>
          <a:p>
            <a:r>
              <a:rPr lang="en-US" dirty="0" smtClean="0"/>
              <a:t>El </a:t>
            </a:r>
            <a:r>
              <a:rPr lang="en-US" dirty="0" err="1"/>
              <a:t>Arbol</a:t>
            </a:r>
            <a:r>
              <a:rPr lang="en-US" dirty="0"/>
              <a:t> del Tule ("The Tule Tree") is an especially large Montezuma cypress (</a:t>
            </a:r>
            <a:r>
              <a:rPr lang="en-US" i="1" dirty="0" err="1"/>
              <a:t>Taxodium</a:t>
            </a:r>
            <a:r>
              <a:rPr lang="en-US" i="1" dirty="0"/>
              <a:t> </a:t>
            </a:r>
            <a:r>
              <a:rPr lang="en-US" i="1" dirty="0" err="1"/>
              <a:t>mucronatum</a:t>
            </a:r>
            <a:r>
              <a:rPr lang="en-US" dirty="0"/>
              <a:t>) near the city of Oaxaca, Mexico. This tree has the largest trunk girth at 190 feet (58 m) and trunk diameter at 37 feet (11.3 m). The Tule tree is so thick that people say you don’t hug this tree, it hugs you instead!</a:t>
            </a:r>
            <a:br>
              <a:rPr lang="en-US" dirty="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banyan-tree-aerial-root.jpg"/>
          <p:cNvPicPr>
            <a:picLocks noChangeAspect="1"/>
          </p:cNvPicPr>
          <p:nvPr/>
        </p:nvPicPr>
        <p:blipFill>
          <a:blip r:embed="rId2"/>
          <a:stretch>
            <a:fillRect/>
          </a:stretch>
        </p:blipFill>
        <p:spPr>
          <a:xfrm>
            <a:off x="1371600" y="1295400"/>
            <a:ext cx="6350000" cy="4762500"/>
          </a:xfrm>
          <a:prstGeom prst="rect">
            <a:avLst/>
          </a:prstGeom>
        </p:spPr>
      </p:pic>
      <p:sp>
        <p:nvSpPr>
          <p:cNvPr id="47" name="TextBox 46"/>
          <p:cNvSpPr txBox="1"/>
          <p:nvPr/>
        </p:nvSpPr>
        <p:spPr>
          <a:xfrm>
            <a:off x="2971800" y="381000"/>
            <a:ext cx="2992294" cy="584775"/>
          </a:xfrm>
          <a:prstGeom prst="rect">
            <a:avLst/>
          </a:prstGeom>
          <a:noFill/>
        </p:spPr>
        <p:txBody>
          <a:bodyPr wrap="none" rtlCol="0">
            <a:spAutoFit/>
          </a:bodyPr>
          <a:lstStyle/>
          <a:p>
            <a:r>
              <a:rPr lang="en-US" sz="3200" b="1" dirty="0" smtClean="0"/>
              <a:t>The Banyan Tree</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38200" y="4549676"/>
            <a:ext cx="7620000" cy="2308324"/>
          </a:xfrm>
          <a:prstGeom prst="rect">
            <a:avLst/>
          </a:prstGeom>
        </p:spPr>
        <p:txBody>
          <a:bodyPr wrap="square">
            <a:spAutoFit/>
          </a:bodyPr>
          <a:lstStyle/>
          <a:p>
            <a:r>
              <a:rPr lang="en-US" dirty="0"/>
              <a:t>One of the most famous species of Banyan, called the Sacred Fig or Bo tree, is the Sri </a:t>
            </a:r>
            <a:r>
              <a:rPr lang="en-US" dirty="0" err="1"/>
              <a:t>Maha</a:t>
            </a:r>
            <a:r>
              <a:rPr lang="en-US" dirty="0"/>
              <a:t> </a:t>
            </a:r>
            <a:r>
              <a:rPr lang="en-US" dirty="0" err="1"/>
              <a:t>Bodhi</a:t>
            </a:r>
            <a:r>
              <a:rPr lang="en-US" dirty="0"/>
              <a:t> tree in Anuradhapura, Sri Lanka. It is said that the tree was grown from a cutting from the original tree under which Buddha became enlightened in the 6th century BC.</a:t>
            </a:r>
            <a:br>
              <a:rPr lang="en-US" dirty="0"/>
            </a:br>
            <a:endParaRPr lang="en-US" dirty="0"/>
          </a:p>
          <a:p>
            <a:r>
              <a:rPr lang="en-US" dirty="0"/>
              <a:t>Planted in 288 BC, it is the oldest living human-planted tree in the world, with a definitive planting date!</a:t>
            </a:r>
            <a:br>
              <a:rPr lang="en-US" dirty="0"/>
            </a:br>
            <a:endParaRPr lang="en-US" dirty="0"/>
          </a:p>
        </p:txBody>
      </p:sp>
      <p:pic>
        <p:nvPicPr>
          <p:cNvPr id="6" name="Picture 5" descr="sri-maha-bodhi.jpg"/>
          <p:cNvPicPr>
            <a:picLocks noChangeAspect="1"/>
          </p:cNvPicPr>
          <p:nvPr/>
        </p:nvPicPr>
        <p:blipFill>
          <a:blip r:embed="rId2"/>
          <a:stretch>
            <a:fillRect/>
          </a:stretch>
        </p:blipFill>
        <p:spPr>
          <a:xfrm>
            <a:off x="1905000" y="381000"/>
            <a:ext cx="5562600" cy="41163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obab Avenue"/>
          <p:cNvPicPr>
            <a:picLocks noChangeAspect="1" noChangeArrowheads="1"/>
          </p:cNvPicPr>
          <p:nvPr/>
        </p:nvPicPr>
        <p:blipFill>
          <a:blip r:embed="rId2"/>
          <a:srcRect/>
          <a:stretch>
            <a:fillRect/>
          </a:stretch>
        </p:blipFill>
        <p:spPr bwMode="auto">
          <a:xfrm>
            <a:off x="533400" y="1066800"/>
            <a:ext cx="4762500" cy="4800600"/>
          </a:xfrm>
          <a:prstGeom prst="rect">
            <a:avLst/>
          </a:prstGeom>
          <a:noFill/>
        </p:spPr>
      </p:pic>
      <p:sp>
        <p:nvSpPr>
          <p:cNvPr id="3" name="Rectangle 2"/>
          <p:cNvSpPr/>
          <p:nvPr/>
        </p:nvSpPr>
        <p:spPr>
          <a:xfrm>
            <a:off x="5562600" y="457200"/>
            <a:ext cx="3200400" cy="5909310"/>
          </a:xfrm>
          <a:prstGeom prst="rect">
            <a:avLst/>
          </a:prstGeom>
        </p:spPr>
        <p:txBody>
          <a:bodyPr wrap="square">
            <a:spAutoFit/>
          </a:bodyPr>
          <a:lstStyle/>
          <a:p>
            <a:pPr algn="ctr"/>
            <a:r>
              <a:rPr lang="en-US" b="1" u="sng" dirty="0"/>
              <a:t>The </a:t>
            </a:r>
            <a:r>
              <a:rPr lang="en-US" b="1" u="sng" dirty="0" smtClean="0"/>
              <a:t>Amazing </a:t>
            </a:r>
            <a:r>
              <a:rPr lang="en-US" b="1" u="sng" dirty="0" err="1" smtClean="0"/>
              <a:t>Boabab</a:t>
            </a:r>
            <a:r>
              <a:rPr lang="en-US" b="1" u="sng" dirty="0" smtClean="0"/>
              <a:t> </a:t>
            </a:r>
            <a:r>
              <a:rPr lang="en-US" dirty="0"/>
              <a:t>(</a:t>
            </a:r>
            <a:r>
              <a:rPr lang="en-US" i="1" dirty="0" err="1"/>
              <a:t>Adansonia</a:t>
            </a:r>
            <a:r>
              <a:rPr lang="en-US" dirty="0"/>
              <a:t>)or monkey bread tree can grow up to nearly 100 feet (30 m) tall and 35 feet (11 m) wide. Their defining characteristic: their swollen trunks are actually water storage - the baobab tree can store as much as 31,700 gallon (120,000 l) of water to endure harsh drought conditions.</a:t>
            </a:r>
            <a:br>
              <a:rPr lang="en-US" dirty="0"/>
            </a:br>
            <a:endParaRPr lang="en-US" dirty="0"/>
          </a:p>
          <a:p>
            <a:r>
              <a:rPr lang="en-US" dirty="0"/>
              <a:t>Baobab trees are native to Madagascar (it’s the country’s national tree!), mainland Africa, and Australia. A cluster of "the grandest of all" baobab trees (</a:t>
            </a:r>
            <a:r>
              <a:rPr lang="en-US" i="1" dirty="0" err="1"/>
              <a:t>Adansonia</a:t>
            </a:r>
            <a:r>
              <a:rPr lang="en-US" i="1" dirty="0"/>
              <a:t> </a:t>
            </a:r>
            <a:r>
              <a:rPr lang="en-US" i="1" dirty="0" err="1"/>
              <a:t>grandidieri</a:t>
            </a:r>
            <a:r>
              <a:rPr lang="en-US" dirty="0"/>
              <a:t>) can be found in the Baobab Avenue, near </a:t>
            </a:r>
            <a:r>
              <a:rPr lang="en-US" dirty="0" err="1"/>
              <a:t>Morondava</a:t>
            </a:r>
            <a:r>
              <a:rPr lang="en-US" dirty="0"/>
              <a:t>, in Madagascar: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418</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Indian Heights School</dc:creator>
  <cp:lastModifiedBy>Indian Heights School</cp:lastModifiedBy>
  <cp:revision>6</cp:revision>
  <dcterms:created xsi:type="dcterms:W3CDTF">2009-12-08T05:31:41Z</dcterms:created>
  <dcterms:modified xsi:type="dcterms:W3CDTF">2009-12-08T06:13:17Z</dcterms:modified>
</cp:coreProperties>
</file>