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58" r:id="rId5"/>
    <p:sldId id="257" r:id="rId6"/>
    <p:sldId id="261" r:id="rId7"/>
    <p:sldId id="262" r:id="rId8"/>
    <p:sldId id="263" r:id="rId9"/>
    <p:sldId id="264" r:id="rId10"/>
    <p:sldId id="267" r:id="rId11"/>
    <p:sldId id="265" r:id="rId12"/>
    <p:sldId id="266" r:id="rId13"/>
    <p:sldId id="268" r:id="rId14"/>
    <p:sldId id="269" r:id="rId15"/>
    <p:sldId id="271"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6" r:id="rId30"/>
    <p:sldId id="289" r:id="rId31"/>
    <p:sldId id="284" r:id="rId32"/>
    <p:sldId id="287" r:id="rId33"/>
    <p:sldId id="285" r:id="rId34"/>
    <p:sldId id="288" r:id="rId35"/>
    <p:sldId id="290"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32" autoAdjust="0"/>
    <p:restoredTop sz="94700" autoAdjust="0"/>
  </p:normalViewPr>
  <p:slideViewPr>
    <p:cSldViewPr>
      <p:cViewPr varScale="1">
        <p:scale>
          <a:sx n="104" d="100"/>
          <a:sy n="104" d="100"/>
        </p:scale>
        <p:origin x="-18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1"/>
          <p:cNvGrpSpPr/>
          <p:nvPr/>
        </p:nvGrpSpPr>
        <p:grpSpPr>
          <a:xfrm>
            <a:off x="0" y="0"/>
            <a:ext cx="9144000" cy="6400800"/>
            <a:chOff x="0" y="0"/>
            <a:chExt cx="9144000" cy="6400800"/>
          </a:xfrm>
        </p:grpSpPr>
        <p:sp>
          <p:nvSpPr>
            <p:cNvPr id="16" name="Rectangle 15"/>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10"/>
            <p:cNvGrpSpPr/>
            <p:nvPr/>
          </p:nvGrpSpPr>
          <p:grpSpPr>
            <a:xfrm>
              <a:off x="0" y="0"/>
              <a:ext cx="9144000" cy="6400800"/>
              <a:chOff x="0" y="0"/>
              <a:chExt cx="9144000" cy="6400800"/>
            </a:xfrm>
          </p:grpSpPr>
          <p:sp>
            <p:nvSpPr>
              <p:cNvPr id="15" name="Rectangle 14"/>
              <p:cNvSpPr/>
              <p:nvPr/>
            </p:nvSpPr>
            <p:spPr>
              <a:xfrm>
                <a:off x="0" y="0"/>
                <a:ext cx="18288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Rectangle 12"/>
            <p:cNvSpPr/>
            <p:nvPr/>
          </p:nvSpPr>
          <p:spPr>
            <a:xfrm>
              <a:off x="0" y="45720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a:xfrm>
            <a:off x="6934200" y="6553200"/>
            <a:ext cx="1676400" cy="228600"/>
          </a:xfrm>
        </p:spPr>
        <p:txBody>
          <a:bodyPr vert="horz" lIns="91440" tIns="45720" rIns="91440" bIns="45720" rtlCol="0" anchor="t" anchorCtr="0"/>
          <a:lstStyle>
            <a:lvl1pPr marL="0" algn="r" defTabSz="914400" rtl="0" eaLnBrk="1" latinLnBrk="0" hangingPunct="1">
              <a:defRPr sz="900" kern="1200" cap="small" baseline="0">
                <a:solidFill>
                  <a:sysClr val="windowText" lastClr="000000"/>
                </a:solidFill>
                <a:latin typeface="+mj-lt"/>
                <a:ea typeface="+mn-ea"/>
                <a:cs typeface="+mn-cs"/>
              </a:defRPr>
            </a:lvl1pPr>
          </a:lstStyle>
          <a:p>
            <a:fld id="{9D8C5A75-F5D7-405A-A57A-334FD75135F8}" type="datetimeFigureOut">
              <a:rPr lang="ru-RU" smtClean="0"/>
              <a:pPr/>
              <a:t>03.01.2010</a:t>
            </a:fld>
            <a:endParaRPr lang="ru-RU"/>
          </a:p>
        </p:txBody>
      </p:sp>
      <p:sp>
        <p:nvSpPr>
          <p:cNvPr id="5" name="Footer Placeholder 4"/>
          <p:cNvSpPr>
            <a:spLocks noGrp="1"/>
          </p:cNvSpPr>
          <p:nvPr>
            <p:ph type="ftr" sz="quarter" idx="11"/>
          </p:nvPr>
        </p:nvSpPr>
        <p:spPr>
          <a:xfrm>
            <a:off x="1891553" y="6553200"/>
            <a:ext cx="1676400" cy="228600"/>
          </a:xfrm>
        </p:spPr>
        <p:txBody>
          <a:bodyPr anchor="t" anchorCtr="0"/>
          <a:lstStyle>
            <a:lvl1pPr>
              <a:defRPr>
                <a:solidFill>
                  <a:sysClr val="windowText" lastClr="000000"/>
                </a:solidFill>
              </a:defRPr>
            </a:lvl1pPr>
          </a:lstStyle>
          <a:p>
            <a:endParaRPr lang="ru-RU"/>
          </a:p>
        </p:txBody>
      </p:sp>
      <p:sp>
        <p:nvSpPr>
          <p:cNvPr id="6" name="Slide Number Placeholder 5"/>
          <p:cNvSpPr>
            <a:spLocks noGrp="1"/>
          </p:cNvSpPr>
          <p:nvPr>
            <p:ph type="sldNum" sz="quarter" idx="12"/>
          </p:nvPr>
        </p:nvSpPr>
        <p:spPr>
          <a:xfrm>
            <a:off x="4870076" y="6553200"/>
            <a:ext cx="762000" cy="228600"/>
          </a:xfrm>
          <a:noFill/>
          <a:ln>
            <a:noFill/>
          </a:ln>
          <a:effectLst/>
        </p:spPr>
        <p:txBody>
          <a:bodyPr/>
          <a:lstStyle>
            <a:lvl1pPr algn="ctr">
              <a:defRPr sz="900" kern="1200" cap="small" baseline="0">
                <a:solidFill>
                  <a:sysClr val="windowText" lastClr="000000"/>
                </a:solidFill>
                <a:latin typeface="+mj-lt"/>
                <a:ea typeface="+mn-ea"/>
                <a:cs typeface="+mn-cs"/>
              </a:defRPr>
            </a:lvl1pPr>
          </a:lstStyle>
          <a:p>
            <a:fld id="{47AAB7DC-17E8-4F40-B922-E9063197ED60}" type="slidenum">
              <a:rPr lang="ru-RU" smtClean="0"/>
              <a:pPr/>
              <a:t>‹#›</a:t>
            </a:fld>
            <a:endParaRPr lang="ru-RU"/>
          </a:p>
        </p:txBody>
      </p:sp>
      <p:sp>
        <p:nvSpPr>
          <p:cNvPr id="3" name="Subtitle 2"/>
          <p:cNvSpPr>
            <a:spLocks noGrp="1"/>
          </p:cNvSpPr>
          <p:nvPr>
            <p:ph type="subTitle" idx="1"/>
          </p:nvPr>
        </p:nvSpPr>
        <p:spPr>
          <a:xfrm>
            <a:off x="1905000" y="5867400"/>
            <a:ext cx="6570722" cy="4572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a:p>
        </p:txBody>
      </p:sp>
      <p:sp>
        <p:nvSpPr>
          <p:cNvPr id="2" name="Title 1"/>
          <p:cNvSpPr>
            <a:spLocks noGrp="1"/>
          </p:cNvSpPr>
          <p:nvPr>
            <p:ph type="ctrTitle"/>
          </p:nvPr>
        </p:nvSpPr>
        <p:spPr>
          <a:xfrm>
            <a:off x="1905000" y="4648200"/>
            <a:ext cx="6553200" cy="1219200"/>
          </a:xfrm>
        </p:spPr>
        <p:txBody>
          <a:bodyPr anchor="b" anchorCtr="0">
            <a:noAutofit/>
          </a:bodyPr>
          <a:lstStyle>
            <a:lvl1pPr algn="l">
              <a:defRPr sz="3600"/>
            </a:lvl1pPr>
          </a:lstStyle>
          <a:p>
            <a:r>
              <a:rPr lang="ru-RU" smtClean="0"/>
              <a:t>Образец заголовка</a:t>
            </a:r>
            <a:endParaRPr/>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10"/>
          </p:nvPr>
        </p:nvSpPr>
        <p:spPr/>
        <p:txBody>
          <a:bodyPr/>
          <a:lstStyle/>
          <a:p>
            <a:fld id="{9D8C5A75-F5D7-405A-A57A-334FD75135F8}" type="datetimeFigureOut">
              <a:rPr lang="ru-RU" smtClean="0"/>
              <a:pPr/>
              <a:t>03.01.2010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AAB7DC-17E8-4F40-B922-E9063197ED60}" type="slidenum">
              <a:rPr lang="ru-RU" smtClean="0"/>
              <a:pPr/>
              <a:t>‹#›</a:t>
            </a:fld>
            <a:endParaRPr lang="ru-RU"/>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7" name="Group 10"/>
          <p:cNvGrpSpPr/>
          <p:nvPr/>
        </p:nvGrpSpPr>
        <p:grpSpPr>
          <a:xfrm>
            <a:off x="0" y="0"/>
            <a:ext cx="9144000" cy="6858000"/>
            <a:chOff x="-442912" y="457200"/>
            <a:chExt cx="9144000" cy="6858000"/>
          </a:xfrm>
        </p:grpSpPr>
        <p:sp>
          <p:nvSpPr>
            <p:cNvPr id="18" name="Rectangle 17"/>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7367588"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467600" y="2298700"/>
            <a:ext cx="1447800" cy="3827463"/>
          </a:xfrm>
        </p:spPr>
        <p:txBody>
          <a:bodyPr vert="eaVert"/>
          <a:lstStyle/>
          <a:p>
            <a:r>
              <a:rPr lang="ru-RU" smtClean="0"/>
              <a:t>Образец заголовка</a:t>
            </a:r>
            <a:endParaRPr/>
          </a:p>
        </p:txBody>
      </p:sp>
      <p:sp>
        <p:nvSpPr>
          <p:cNvPr id="3" name="Vertical Text Placeholder 2"/>
          <p:cNvSpPr>
            <a:spLocks noGrp="1"/>
          </p:cNvSpPr>
          <p:nvPr>
            <p:ph type="body" orient="vert" idx="1"/>
          </p:nvPr>
        </p:nvSpPr>
        <p:spPr>
          <a:xfrm>
            <a:off x="533400" y="2286000"/>
            <a:ext cx="5943600" cy="38401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10"/>
          </p:nvPr>
        </p:nvSpPr>
        <p:spPr/>
        <p:txBody>
          <a:bodyPr/>
          <a:lstStyle/>
          <a:p>
            <a:fld id="{9D8C5A75-F5D7-405A-A57A-334FD75135F8}" type="datetimeFigureOut">
              <a:rPr lang="ru-RU" smtClean="0"/>
              <a:pPr/>
              <a:t>03.01.2010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7848600" y="533400"/>
            <a:ext cx="762000" cy="609600"/>
          </a:xfrm>
        </p:spPr>
        <p:txBody>
          <a:bodyPr/>
          <a:lstStyle/>
          <a:p>
            <a:fld id="{47AAB7DC-17E8-4F40-B922-E9063197ED60}" type="slidenum">
              <a:rPr lang="ru-RU" smtClean="0"/>
              <a:pPr/>
              <a:t>‹#›</a:t>
            </a:fld>
            <a:endParaRPr lang="ru-RU"/>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10"/>
          </p:nvPr>
        </p:nvSpPr>
        <p:spPr/>
        <p:txBody>
          <a:bodyPr/>
          <a:lstStyle/>
          <a:p>
            <a:fld id="{9D8C5A75-F5D7-405A-A57A-334FD75135F8}" type="datetimeFigureOut">
              <a:rPr lang="ru-RU" smtClean="0"/>
              <a:pPr/>
              <a:t>03.01.2010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AAB7DC-17E8-4F40-B922-E9063197ED60}" type="slidenum">
              <a:rPr lang="ru-RU" smtClean="0"/>
              <a:pPr/>
              <a:t>‹#›</a:t>
            </a:fld>
            <a:endParaRPr lang="ru-RU"/>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10" name="Group 10"/>
          <p:cNvGrpSpPr/>
          <p:nvPr/>
        </p:nvGrpSpPr>
        <p:grpSpPr>
          <a:xfrm>
            <a:off x="0" y="0"/>
            <a:ext cx="9144000" cy="6858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1"/>
          <p:cNvSpPr>
            <a:spLocks noGrp="1"/>
          </p:cNvSpPr>
          <p:nvPr>
            <p:ph type="title"/>
          </p:nvPr>
        </p:nvSpPr>
        <p:spPr>
          <a:xfrm>
            <a:off x="1905000" y="2667000"/>
            <a:ext cx="6629400" cy="1143000"/>
          </a:xfrm>
        </p:spPr>
        <p:txBody>
          <a:bodyPr vert="horz" lIns="91440" tIns="45720" rIns="91440" bIns="45720" rtlCol="0"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ru-RU" smtClean="0"/>
              <a:t>Образец заголовка</a:t>
            </a:r>
            <a:endParaRPr/>
          </a:p>
        </p:txBody>
      </p:sp>
      <p:sp>
        <p:nvSpPr>
          <p:cNvPr id="3" name="Text Placeholder 2"/>
          <p:cNvSpPr>
            <a:spLocks noGrp="1"/>
          </p:cNvSpPr>
          <p:nvPr>
            <p:ph type="body" idx="1"/>
          </p:nvPr>
        </p:nvSpPr>
        <p:spPr>
          <a:xfrm>
            <a:off x="152400" y="4495800"/>
            <a:ext cx="1524000" cy="2057400"/>
          </a:xfrm>
        </p:spPr>
        <p:txBody>
          <a:bodyPr vert="horz" lIns="91440" tIns="45720" rIns="91440" bIns="45720"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ru-RU" smtClean="0"/>
              <a:t>Образец текста</a:t>
            </a:r>
          </a:p>
        </p:txBody>
      </p:sp>
      <p:sp>
        <p:nvSpPr>
          <p:cNvPr id="4" name="Date Placeholder 3"/>
          <p:cNvSpPr>
            <a:spLocks noGrp="1"/>
          </p:cNvSpPr>
          <p:nvPr>
            <p:ph type="dt" sz="half" idx="10"/>
          </p:nvPr>
        </p:nvSpPr>
        <p:spPr>
          <a:xfrm>
            <a:off x="6931152" y="6556248"/>
            <a:ext cx="1673352" cy="228600"/>
          </a:xfrm>
        </p:spPr>
        <p:txBody>
          <a:bodyPr/>
          <a:lstStyle/>
          <a:p>
            <a:fld id="{9D8C5A75-F5D7-405A-A57A-334FD75135F8}" type="datetimeFigureOut">
              <a:rPr lang="ru-RU" smtClean="0"/>
              <a:pPr/>
              <a:t>03.01.2010</a:t>
            </a:fld>
            <a:endParaRPr lang="ru-RU"/>
          </a:p>
        </p:txBody>
      </p:sp>
      <p:sp>
        <p:nvSpPr>
          <p:cNvPr id="5" name="Footer Placeholder 4"/>
          <p:cNvSpPr>
            <a:spLocks noGrp="1"/>
          </p:cNvSpPr>
          <p:nvPr>
            <p:ph type="ftr" sz="quarter" idx="11"/>
          </p:nvPr>
        </p:nvSpPr>
        <p:spPr>
          <a:xfrm>
            <a:off x="1892808" y="6556248"/>
            <a:ext cx="1673352" cy="228600"/>
          </a:xfrm>
        </p:spPr>
        <p:txBody>
          <a:bodyPr/>
          <a:lstStyle/>
          <a:p>
            <a:endParaRPr lang="ru-RU"/>
          </a:p>
        </p:txBody>
      </p:sp>
      <p:sp>
        <p:nvSpPr>
          <p:cNvPr id="6" name="Slide Number Placeholder 5"/>
          <p:cNvSpPr>
            <a:spLocks noGrp="1"/>
          </p:cNvSpPr>
          <p:nvPr>
            <p:ph type="sldNum" sz="quarter" idx="12"/>
          </p:nvPr>
        </p:nvSpPr>
        <p:spPr>
          <a:xfrm>
            <a:off x="4867656" y="6556248"/>
            <a:ext cx="762000" cy="2286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fld id="{47AAB7DC-17E8-4F40-B922-E9063197ED60}" type="slidenum">
              <a:rPr lang="ru-RU" smtClean="0"/>
              <a:pPr/>
              <a:t>‹#›</a:t>
            </a:fld>
            <a:endParaRPr lang="ru-RU"/>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p>
            <a:r>
              <a:rPr lang="ru-RU" smtClean="0"/>
              <a:t>Образец заголовка</a:t>
            </a:r>
            <a:endParaRPr/>
          </a:p>
        </p:txBody>
      </p:sp>
      <p:sp>
        <p:nvSpPr>
          <p:cNvPr id="3" name="Content Placeholder 2"/>
          <p:cNvSpPr>
            <a:spLocks noGrp="1"/>
          </p:cNvSpPr>
          <p:nvPr>
            <p:ph sz="half" idx="1"/>
          </p:nvPr>
        </p:nvSpPr>
        <p:spPr>
          <a:xfrm>
            <a:off x="24384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Content Placeholder 3"/>
          <p:cNvSpPr>
            <a:spLocks noGrp="1"/>
          </p:cNvSpPr>
          <p:nvPr>
            <p:ph sz="half" idx="2"/>
          </p:nvPr>
        </p:nvSpPr>
        <p:spPr>
          <a:xfrm>
            <a:off x="57150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5" name="Date Placeholder 4"/>
          <p:cNvSpPr>
            <a:spLocks noGrp="1"/>
          </p:cNvSpPr>
          <p:nvPr>
            <p:ph type="dt" sz="half" idx="10"/>
          </p:nvPr>
        </p:nvSpPr>
        <p:spPr/>
        <p:txBody>
          <a:bodyPr/>
          <a:lstStyle/>
          <a:p>
            <a:fld id="{9D8C5A75-F5D7-405A-A57A-334FD75135F8}" type="datetimeFigureOut">
              <a:rPr lang="ru-RU" smtClean="0"/>
              <a:pPr/>
              <a:t>03.01.2010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7AAB7DC-17E8-4F40-B922-E9063197ED60}" type="slidenum">
              <a:rPr lang="ru-RU" smtClean="0"/>
              <a:pPr/>
              <a:t>‹#›</a:t>
            </a:fld>
            <a:endParaRPr lang="ru-RU"/>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a:lvl1pPr>
          </a:lstStyle>
          <a:p>
            <a:r>
              <a:rPr lang="ru-RU" smtClean="0"/>
              <a:t>Образец заголовка</a:t>
            </a:r>
            <a:endParaRPr/>
          </a:p>
        </p:txBody>
      </p:sp>
      <p:sp>
        <p:nvSpPr>
          <p:cNvPr id="3" name="Text Placeholder 2"/>
          <p:cNvSpPr>
            <a:spLocks noGrp="1"/>
          </p:cNvSpPr>
          <p:nvPr>
            <p:ph type="body" idx="1"/>
          </p:nvPr>
        </p:nvSpPr>
        <p:spPr>
          <a:xfrm>
            <a:off x="2438400" y="2291697"/>
            <a:ext cx="2971800" cy="639762"/>
          </a:xfrm>
        </p:spPr>
        <p:txBody>
          <a:bodyPr vert="horz" lIns="91440" tIns="45720" rIns="91440" bIns="45720" rtlCol="0" anchor="ctr" anchorCtr="0">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1800"/>
              </a:spcBef>
              <a:buClr>
                <a:schemeClr val="accent1"/>
              </a:buClr>
              <a:buSzPct val="80000"/>
              <a:buFont typeface="Wingdings" pitchFamily="2" charset="2"/>
              <a:buNone/>
            </a:pPr>
            <a:r>
              <a:rPr lang="ru-RU" smtClean="0"/>
              <a:t>Образец текста</a:t>
            </a:r>
          </a:p>
        </p:txBody>
      </p:sp>
      <p:sp>
        <p:nvSpPr>
          <p:cNvPr id="4" name="Content Placeholder 3"/>
          <p:cNvSpPr>
            <a:spLocks noGrp="1"/>
          </p:cNvSpPr>
          <p:nvPr>
            <p:ph sz="half" idx="2"/>
          </p:nvPr>
        </p:nvSpPr>
        <p:spPr>
          <a:xfrm>
            <a:off x="2447925" y="3137647"/>
            <a:ext cx="2971800" cy="299923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5" name="Text Placeholder 4"/>
          <p:cNvSpPr>
            <a:spLocks noGrp="1"/>
          </p:cNvSpPr>
          <p:nvPr>
            <p:ph type="body" sz="quarter" idx="3"/>
          </p:nvPr>
        </p:nvSpPr>
        <p:spPr>
          <a:xfrm>
            <a:off x="5715000" y="2291697"/>
            <a:ext cx="2971800" cy="639762"/>
          </a:xfrm>
        </p:spPr>
        <p:txBody>
          <a:bodyPr anchor="ctr" anchorCtr="0">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715000" y="3137647"/>
            <a:ext cx="2971800" cy="300196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7" name="Date Placeholder 6"/>
          <p:cNvSpPr>
            <a:spLocks noGrp="1"/>
          </p:cNvSpPr>
          <p:nvPr>
            <p:ph type="dt" sz="half" idx="10"/>
          </p:nvPr>
        </p:nvSpPr>
        <p:spPr/>
        <p:txBody>
          <a:bodyPr/>
          <a:lstStyle/>
          <a:p>
            <a:fld id="{9D8C5A75-F5D7-405A-A57A-334FD75135F8}" type="datetimeFigureOut">
              <a:rPr lang="ru-RU" smtClean="0"/>
              <a:pPr/>
              <a:t>03.01.2010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7AAB7DC-17E8-4F40-B922-E9063197ED60}" type="slidenum">
              <a:rPr lang="ru-RU" smtClean="0"/>
              <a:pPr/>
              <a:t>‹#›</a:t>
            </a:fld>
            <a:endParaRPr lang="ru-RU"/>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grpSp>
        <p:nvGrpSpPr>
          <p:cNvPr id="6" name="Group 10"/>
          <p:cNvGrpSpPr/>
          <p:nvPr/>
        </p:nvGrpSpPr>
        <p:grpSpPr>
          <a:xfrm>
            <a:off x="0" y="0"/>
            <a:ext cx="9144000" cy="1676400"/>
            <a:chOff x="0" y="0"/>
            <a:chExt cx="9144000" cy="1676400"/>
          </a:xfrm>
        </p:grpSpPr>
        <p:sp>
          <p:nvSpPr>
            <p:cNvPr id="7" name="Rectangle 6"/>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ru-RU" smtClean="0"/>
              <a:t>Образец заголовка</a:t>
            </a:r>
            <a:endParaRPr/>
          </a:p>
        </p:txBody>
      </p:sp>
      <p:sp>
        <p:nvSpPr>
          <p:cNvPr id="3" name="Date Placeholder 2"/>
          <p:cNvSpPr>
            <a:spLocks noGrp="1"/>
          </p:cNvSpPr>
          <p:nvPr>
            <p:ph type="dt" sz="half" idx="10"/>
          </p:nvPr>
        </p:nvSpPr>
        <p:spPr/>
        <p:txBody>
          <a:bodyPr/>
          <a:lstStyle/>
          <a:p>
            <a:fld id="{9D8C5A75-F5D7-405A-A57A-334FD75135F8}" type="datetimeFigureOut">
              <a:rPr lang="ru-RU" smtClean="0"/>
              <a:pPr/>
              <a:t>03.01.2010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7AAB7DC-17E8-4F40-B922-E9063197ED60}" type="slidenum">
              <a:rPr lang="ru-RU" smtClean="0"/>
              <a:pPr/>
              <a:t>‹#›</a:t>
            </a:fld>
            <a:endParaRPr lang="ru-RU"/>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grpSp>
        <p:nvGrpSpPr>
          <p:cNvPr id="5" name="Group 9"/>
          <p:cNvGrpSpPr/>
          <p:nvPr/>
        </p:nvGrpSpPr>
        <p:grpSpPr>
          <a:xfrm>
            <a:off x="0" y="0"/>
            <a:ext cx="1828800" cy="1676400"/>
            <a:chOff x="457200" y="457200"/>
            <a:chExt cx="1828800" cy="1676400"/>
          </a:xfrm>
        </p:grpSpPr>
        <p:sp>
          <p:nvSpPr>
            <p:cNvPr id="8" name="Rectangle 7"/>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Date Placeholder 1"/>
          <p:cNvSpPr>
            <a:spLocks noGrp="1"/>
          </p:cNvSpPr>
          <p:nvPr>
            <p:ph type="dt" sz="half" idx="10"/>
          </p:nvPr>
        </p:nvSpPr>
        <p:spPr/>
        <p:txBody>
          <a:bodyPr/>
          <a:lstStyle/>
          <a:p>
            <a:fld id="{9D8C5A75-F5D7-405A-A57A-334FD75135F8}" type="datetimeFigureOut">
              <a:rPr lang="ru-RU" smtClean="0"/>
              <a:pPr/>
              <a:t>03.01.2010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7AAB7DC-17E8-4F40-B922-E9063197ED60}" type="slidenum">
              <a:rPr lang="ru-RU" smtClean="0"/>
              <a:pPr/>
              <a:t>‹#›</a:t>
            </a:fld>
            <a:endParaRPr lang="ru-RU"/>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ru-RU" smtClean="0"/>
              <a:t>Образец заголовка</a:t>
            </a:r>
            <a:endParaRPr/>
          </a:p>
        </p:txBody>
      </p:sp>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Text Placeholder 3"/>
          <p:cNvSpPr>
            <a:spLocks noGrp="1"/>
          </p:cNvSpPr>
          <p:nvPr>
            <p:ph type="body" sz="half" idx="2"/>
          </p:nvPr>
        </p:nvSpPr>
        <p:spPr>
          <a:xfrm>
            <a:off x="164592" y="3031490"/>
            <a:ext cx="1524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D8C5A75-F5D7-405A-A57A-334FD75135F8}" type="datetimeFigureOut">
              <a:rPr lang="ru-RU" smtClean="0"/>
              <a:pPr/>
              <a:t>03.01.2010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7AAB7DC-17E8-4F40-B922-E9063197ED60}" type="slidenum">
              <a:rPr lang="ru-RU" smtClean="0"/>
              <a:pPr/>
              <a:t>‹#›</a:t>
            </a:fld>
            <a:endParaRPr lang="ru-RU"/>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ru-RU" smtClean="0"/>
              <a:t>Образец заголовка</a:t>
            </a:r>
            <a:endParaRPr/>
          </a:p>
        </p:txBody>
      </p:sp>
      <p:sp>
        <p:nvSpPr>
          <p:cNvPr id="3" name="Picture Placeholder 2"/>
          <p:cNvSpPr>
            <a:spLocks noGrp="1"/>
          </p:cNvSpPr>
          <p:nvPr>
            <p:ph type="pic" idx="1"/>
          </p:nvPr>
        </p:nvSpPr>
        <p:spPr>
          <a:xfrm>
            <a:off x="2706624" y="2450592"/>
            <a:ext cx="5715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a:p>
        </p:txBody>
      </p:sp>
      <p:sp>
        <p:nvSpPr>
          <p:cNvPr id="4" name="Text Placeholder 3"/>
          <p:cNvSpPr>
            <a:spLocks noGrp="1"/>
          </p:cNvSpPr>
          <p:nvPr>
            <p:ph type="body" sz="half" idx="2"/>
          </p:nvPr>
        </p:nvSpPr>
        <p:spPr>
          <a:xfrm>
            <a:off x="164592" y="3031489"/>
            <a:ext cx="1527048" cy="2359152"/>
          </a:xfrm>
        </p:spPr>
        <p:txBody>
          <a:bodyPr vert="horz" lIns="91440" tIns="45720" rIns="91440" bIns="45720"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ru-RU" smtClean="0"/>
              <a:t>Образец текста</a:t>
            </a:r>
          </a:p>
        </p:txBody>
      </p:sp>
      <p:sp>
        <p:nvSpPr>
          <p:cNvPr id="5" name="Date Placeholder 4"/>
          <p:cNvSpPr>
            <a:spLocks noGrp="1"/>
          </p:cNvSpPr>
          <p:nvPr>
            <p:ph type="dt" sz="half" idx="10"/>
          </p:nvPr>
        </p:nvSpPr>
        <p:spPr/>
        <p:txBody>
          <a:bodyPr/>
          <a:lstStyle/>
          <a:p>
            <a:fld id="{9D8C5A75-F5D7-405A-A57A-334FD75135F8}" type="datetimeFigureOut">
              <a:rPr lang="ru-RU" smtClean="0"/>
              <a:pPr/>
              <a:t>03.01.2010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7AAB7DC-17E8-4F40-B922-E9063197ED60}" type="slidenum">
              <a:rPr lang="ru-RU" smtClean="0"/>
              <a:pPr/>
              <a:t>‹#›</a:t>
            </a:fld>
            <a:endParaRPr lang="ru-RU"/>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11"/>
          <p:cNvGrpSpPr/>
          <p:nvPr/>
        </p:nvGrpSpPr>
        <p:grpSpPr>
          <a:xfrm>
            <a:off x="0" y="0"/>
            <a:ext cx="9144000" cy="6858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Text Placeholder 2"/>
          <p:cNvSpPr>
            <a:spLocks noGrp="1"/>
          </p:cNvSpPr>
          <p:nvPr>
            <p:ph type="body" idx="1"/>
          </p:nvPr>
        </p:nvSpPr>
        <p:spPr>
          <a:xfrm>
            <a:off x="2438400" y="2286000"/>
            <a:ext cx="6248400" cy="38401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2" name="Title Placeholder 1"/>
          <p:cNvSpPr>
            <a:spLocks noGrp="1"/>
          </p:cNvSpPr>
          <p:nvPr>
            <p:ph type="title"/>
          </p:nvPr>
        </p:nvSpPr>
        <p:spPr>
          <a:xfrm>
            <a:off x="2438400" y="228600"/>
            <a:ext cx="6248400" cy="1143000"/>
          </a:xfrm>
          <a:prstGeom prst="rect">
            <a:avLst/>
          </a:prstGeom>
        </p:spPr>
        <p:txBody>
          <a:bodyPr vert="horz" lIns="91440" tIns="45720" rIns="91440" bIns="45720" rtlCol="0" anchor="ctr">
            <a:normAutofit/>
          </a:bodyPr>
          <a:lstStyle/>
          <a:p>
            <a:r>
              <a:rPr lang="ru-RU" smtClean="0"/>
              <a:t>Образец заголовка</a:t>
            </a:r>
            <a:endParaRPr/>
          </a:p>
        </p:txBody>
      </p:sp>
      <p:sp>
        <p:nvSpPr>
          <p:cNvPr id="4" name="Date Placeholder 3"/>
          <p:cNvSpPr>
            <a:spLocks noGrp="1"/>
          </p:cNvSpPr>
          <p:nvPr>
            <p:ph type="dt" sz="half" idx="2"/>
          </p:nvPr>
        </p:nvSpPr>
        <p:spPr>
          <a:xfrm>
            <a:off x="6553200" y="6351494"/>
            <a:ext cx="2133600" cy="365125"/>
          </a:xfrm>
          <a:prstGeom prst="rect">
            <a:avLst/>
          </a:prstGeom>
        </p:spPr>
        <p:txBody>
          <a:bodyPr vert="horz" lIns="91440" tIns="45720" rIns="91440" bIns="45720" rtlCol="0" anchor="ctr"/>
          <a:lstStyle>
            <a:lvl1pPr algn="r">
              <a:defRPr sz="900" cap="small" baseline="0">
                <a:solidFill>
                  <a:schemeClr val="tx1"/>
                </a:solidFill>
                <a:latin typeface="+mj-lt"/>
              </a:defRPr>
            </a:lvl1pPr>
          </a:lstStyle>
          <a:p>
            <a:fld id="{9D8C5A75-F5D7-405A-A57A-334FD75135F8}" type="datetimeFigureOut">
              <a:rPr lang="ru-RU" smtClean="0"/>
              <a:pPr/>
              <a:t>03.01.2010</a:t>
            </a:fld>
            <a:endParaRPr lang="ru-RU"/>
          </a:p>
        </p:txBody>
      </p:sp>
      <p:sp>
        <p:nvSpPr>
          <p:cNvPr id="5" name="Footer Placeholder 4"/>
          <p:cNvSpPr>
            <a:spLocks noGrp="1"/>
          </p:cNvSpPr>
          <p:nvPr>
            <p:ph type="ftr" sz="quarter" idx="3"/>
          </p:nvPr>
        </p:nvSpPr>
        <p:spPr>
          <a:xfrm>
            <a:off x="2438400" y="6356350"/>
            <a:ext cx="2895600" cy="365125"/>
          </a:xfrm>
          <a:prstGeom prst="rect">
            <a:avLst/>
          </a:prstGeom>
        </p:spPr>
        <p:txBody>
          <a:bodyPr vert="horz" lIns="91440" tIns="45720" rIns="91440" bIns="45720" rtlCol="0" anchor="ctr"/>
          <a:lstStyle>
            <a:lvl1pPr algn="l">
              <a:defRPr sz="900" cap="small" baseline="0">
                <a:solidFill>
                  <a:schemeClr val="tx1"/>
                </a:solidFill>
                <a:latin typeface="+mj-lt"/>
              </a:defRPr>
            </a:lvl1pPr>
          </a:lstStyle>
          <a:p>
            <a:endParaRPr lang="ru-RU"/>
          </a:p>
        </p:txBody>
      </p:sp>
      <p:sp>
        <p:nvSpPr>
          <p:cNvPr id="6" name="Slide Number Placeholder 5"/>
          <p:cNvSpPr>
            <a:spLocks noGrp="1"/>
          </p:cNvSpPr>
          <p:nvPr>
            <p:ph type="sldNum" sz="quarter" idx="4"/>
          </p:nvPr>
        </p:nvSpPr>
        <p:spPr>
          <a:xfrm>
            <a:off x="533400" y="533400"/>
            <a:ext cx="762000" cy="609600"/>
          </a:xfrm>
          <a:prstGeom prst="rect">
            <a:avLst/>
          </a:prstGeom>
        </p:spPr>
        <p:txBody>
          <a:bodyPr vert="horz" lIns="91440" tIns="45720" rIns="91440" bIns="45720" rtlCol="0" anchor="ctr"/>
          <a:lstStyle>
            <a:lvl1pPr algn="ctr">
              <a:defRPr sz="1600" cap="small" baseline="0">
                <a:solidFill>
                  <a:schemeClr val="tx1"/>
                </a:solidFill>
                <a:latin typeface="+mj-lt"/>
              </a:defRPr>
            </a:lvl1pPr>
          </a:lstStyle>
          <a:p>
            <a:fld id="{47AAB7DC-17E8-4F40-B922-E9063197ED6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split orient="vert"/>
  </p:transition>
  <p:txStyles>
    <p:titleStyle>
      <a:lvl1pPr algn="r" defTabSz="914400" rtl="0" eaLnBrk="1" latinLnBrk="0" hangingPunct="1">
        <a:spcBef>
          <a:spcPct val="0"/>
        </a:spcBef>
        <a:buNone/>
        <a:defRPr sz="4400" kern="1200" cap="small" spc="200" baseline="0">
          <a:solidFill>
            <a:schemeClr val="tx1"/>
          </a:solidFill>
          <a:latin typeface="+mj-lt"/>
          <a:ea typeface="+mj-ea"/>
          <a:cs typeface="+mj-cs"/>
        </a:defRPr>
      </a:lvl1pPr>
    </p:titleStyle>
    <p:bodyStyle>
      <a:lvl1pPr marL="457200" indent="-457200" algn="l" defTabSz="914400" rtl="0" eaLnBrk="1" latinLnBrk="0" hangingPunct="1">
        <a:spcBef>
          <a:spcPts val="1800"/>
        </a:spcBef>
        <a:buClr>
          <a:schemeClr val="accent1"/>
        </a:buClr>
        <a:buSzPct val="8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800"/>
        </a:spcBef>
        <a:buClr>
          <a:schemeClr val="accent2"/>
        </a:buClr>
        <a:buSzPct val="8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200"/>
        </a:spcBef>
        <a:buClr>
          <a:schemeClr val="accent3"/>
        </a:buClr>
        <a:buSzPct val="8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200"/>
        </a:spcBef>
        <a:buClr>
          <a:schemeClr val="accent4"/>
        </a:buClr>
        <a:buSzPct val="80000"/>
        <a:buFont typeface="Wingdings" pitchFamily="2" charset="2"/>
        <a:buChar char=""/>
        <a:defRPr sz="1600" kern="1200">
          <a:solidFill>
            <a:schemeClr val="tx1"/>
          </a:solidFill>
          <a:latin typeface="+mn-lt"/>
          <a:ea typeface="+mn-ea"/>
          <a:cs typeface="+mn-cs"/>
        </a:defRPr>
      </a:lvl4pPr>
      <a:lvl5pPr marL="2286000" indent="-457200" algn="l" defTabSz="914400" rtl="0" eaLnBrk="1" latinLnBrk="0" hangingPunct="1">
        <a:spcBef>
          <a:spcPts val="1200"/>
        </a:spcBef>
        <a:buClr>
          <a:schemeClr val="accent5"/>
        </a:buClr>
        <a:buSzPct val="80000"/>
        <a:buFont typeface="Wingdings"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sz="7200" b="1" dirty="0" smtClean="0"/>
              <a:t>English on the Net</a:t>
            </a:r>
            <a:endParaRPr lang="ru-RU" sz="7200" b="1" dirty="0"/>
          </a:p>
        </p:txBody>
      </p:sp>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r>
              <a:rPr lang="en-US" sz="5400" b="1" dirty="0" smtClean="0"/>
              <a:t>Vocabulary</a:t>
            </a:r>
            <a:endParaRPr lang="ru-RU" sz="5400" b="1" dirty="0"/>
          </a:p>
        </p:txBody>
      </p:sp>
    </p:spTree>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fr-FR" b="1" dirty="0" smtClean="0"/>
              <a:t>vocabulary.co.il</a:t>
            </a:r>
            <a:endParaRPr lang="ru-RU" b="1" dirty="0"/>
          </a:p>
        </p:txBody>
      </p:sp>
      <p:sp>
        <p:nvSpPr>
          <p:cNvPr id="3" name="Содержимое 2"/>
          <p:cNvSpPr>
            <a:spLocks noGrp="1"/>
          </p:cNvSpPr>
          <p:nvPr>
            <p:ph idx="1"/>
          </p:nvPr>
        </p:nvSpPr>
        <p:spPr/>
        <p:txBody>
          <a:bodyPr/>
          <a:lstStyle/>
          <a:p>
            <a:pPr marL="0" indent="0">
              <a:spcBef>
                <a:spcPts val="0"/>
              </a:spcBef>
              <a:buNone/>
            </a:pPr>
            <a:r>
              <a:rPr lang="en-US" dirty="0" smtClean="0"/>
              <a:t>“Vocabulary is Fun” is a leading vocabulary website worldwide with the best flash online word games.  The vocabulary games include:</a:t>
            </a:r>
          </a:p>
          <a:p>
            <a:pPr marL="0" indent="0">
              <a:spcBef>
                <a:spcPts val="0"/>
              </a:spcBef>
            </a:pPr>
            <a:r>
              <a:rPr lang="en-US" dirty="0" smtClean="0"/>
              <a:t>an online word search</a:t>
            </a:r>
          </a:p>
          <a:p>
            <a:pPr marL="0" indent="0">
              <a:spcBef>
                <a:spcPts val="0"/>
              </a:spcBef>
            </a:pPr>
            <a:r>
              <a:rPr lang="en-US" dirty="0" smtClean="0"/>
              <a:t>an online crossword puzzle</a:t>
            </a:r>
          </a:p>
          <a:p>
            <a:pPr marL="0" indent="0">
              <a:spcBef>
                <a:spcPts val="0"/>
              </a:spcBef>
            </a:pPr>
            <a:r>
              <a:rPr lang="en-US" dirty="0" smtClean="0"/>
              <a:t>hangman online.  </a:t>
            </a:r>
          </a:p>
          <a:p>
            <a:pPr marL="0" indent="0">
              <a:buNone/>
            </a:pPr>
            <a:r>
              <a:rPr lang="en-US" dirty="0" smtClean="0"/>
              <a:t>Users choose the vocabulary list that the online word game will use.</a:t>
            </a:r>
          </a:p>
          <a:p>
            <a:pPr marL="0" indent="0">
              <a:buNone/>
            </a:pPr>
            <a:r>
              <a:rPr lang="fr-FR" u="sng" dirty="0" smtClean="0">
                <a:solidFill>
                  <a:schemeClr val="bg1"/>
                </a:solidFill>
              </a:rPr>
              <a:t>www.vocabulary.co.il</a:t>
            </a:r>
            <a:endParaRPr lang="ru-RU" u="sng" dirty="0">
              <a:solidFill>
                <a:schemeClr val="bg1"/>
              </a:solidFill>
            </a:endParaRPr>
          </a:p>
        </p:txBody>
      </p:sp>
    </p:spTree>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4.JPG"/>
          <p:cNvPicPr>
            <a:picLocks noGrp="1" noChangeAspect="1"/>
          </p:cNvPicPr>
          <p:nvPr>
            <p:ph idx="1"/>
          </p:nvPr>
        </p:nvPicPr>
        <p:blipFill>
          <a:blip r:embed="rId2"/>
          <a:srcRect l="24576" t="10253" r="25429" b="5126"/>
          <a:stretch>
            <a:fillRect/>
          </a:stretch>
        </p:blipFill>
        <p:spPr>
          <a:xfrm>
            <a:off x="2143108" y="214290"/>
            <a:ext cx="6000792" cy="6348014"/>
          </a:xfrm>
        </p:spPr>
      </p:pic>
    </p:spTree>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918" y="228600"/>
            <a:ext cx="6900882" cy="1143000"/>
          </a:xfrm>
        </p:spPr>
        <p:txBody>
          <a:bodyPr>
            <a:normAutofit fontScale="90000"/>
          </a:bodyPr>
          <a:lstStyle/>
          <a:p>
            <a:r>
              <a:rPr lang="fr-FR" b="1" dirty="0" smtClean="0"/>
              <a:t>Activity for ESL students</a:t>
            </a:r>
            <a:endParaRPr lang="ru-RU" b="1" dirty="0"/>
          </a:p>
        </p:txBody>
      </p:sp>
      <p:sp>
        <p:nvSpPr>
          <p:cNvPr id="3" name="Содержимое 2"/>
          <p:cNvSpPr>
            <a:spLocks noGrp="1"/>
          </p:cNvSpPr>
          <p:nvPr>
            <p:ph idx="1"/>
          </p:nvPr>
        </p:nvSpPr>
        <p:spPr/>
        <p:txBody>
          <a:bodyPr/>
          <a:lstStyle/>
          <a:p>
            <a:pPr marL="0" indent="0">
              <a:buNone/>
            </a:pPr>
            <a:r>
              <a:rPr lang="en-US" dirty="0" smtClean="0"/>
              <a:t>There are different vocabulary activities such as Vocabulary Quizzes and Crossword Puzzles. Each activity is divided into different levels, so you can choose a suitable one for you.</a:t>
            </a:r>
          </a:p>
          <a:p>
            <a:pPr marL="0" indent="0">
              <a:buNone/>
            </a:pPr>
            <a:endParaRPr lang="en-US" dirty="0" smtClean="0"/>
          </a:p>
          <a:p>
            <a:pPr marL="0" indent="0">
              <a:buNone/>
            </a:pPr>
            <a:r>
              <a:rPr lang="fr-FR" u="sng" dirty="0" smtClean="0">
                <a:solidFill>
                  <a:srgbClr val="002060"/>
                </a:solidFill>
              </a:rPr>
              <a:t>www.a4esl.org</a:t>
            </a:r>
            <a:endParaRPr lang="ru-RU" u="sng" dirty="0">
              <a:solidFill>
                <a:srgbClr val="002060"/>
              </a:solidFill>
            </a:endParaRPr>
          </a:p>
        </p:txBody>
      </p:sp>
    </p:spTree>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5.JPG"/>
          <p:cNvPicPr>
            <a:picLocks noGrp="1" noChangeAspect="1"/>
          </p:cNvPicPr>
          <p:nvPr>
            <p:ph idx="1"/>
          </p:nvPr>
        </p:nvPicPr>
        <p:blipFill>
          <a:blip r:embed="rId2"/>
          <a:srcRect l="4651" t="9301" r="2335" b="5125"/>
          <a:stretch>
            <a:fillRect/>
          </a:stretch>
        </p:blipFill>
        <p:spPr>
          <a:xfrm>
            <a:off x="285720" y="1428736"/>
            <a:ext cx="8572560" cy="4929222"/>
          </a:xfrm>
        </p:spPr>
      </p:pic>
    </p:spTree>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r>
              <a:rPr lang="en-US" sz="5400" b="1" dirty="0" smtClean="0"/>
              <a:t>Reading</a:t>
            </a:r>
            <a:endParaRPr lang="ru-RU" sz="5400" b="1" dirty="0"/>
          </a:p>
        </p:txBody>
      </p:sp>
    </p:spTree>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28600"/>
            <a:ext cx="8329642" cy="1143000"/>
          </a:xfrm>
        </p:spPr>
        <p:txBody>
          <a:bodyPr>
            <a:normAutofit/>
          </a:bodyPr>
          <a:lstStyle/>
          <a:p>
            <a:r>
              <a:rPr lang="fr-FR" b="1" dirty="0" smtClean="0"/>
              <a:t>pearsonlongman.com</a:t>
            </a:r>
            <a:endParaRPr lang="ru-RU" b="1" dirty="0"/>
          </a:p>
        </p:txBody>
      </p:sp>
      <p:sp>
        <p:nvSpPr>
          <p:cNvPr id="3" name="Содержимое 2"/>
          <p:cNvSpPr>
            <a:spLocks noGrp="1"/>
          </p:cNvSpPr>
          <p:nvPr>
            <p:ph idx="1"/>
          </p:nvPr>
        </p:nvSpPr>
        <p:spPr/>
        <p:txBody>
          <a:bodyPr>
            <a:normAutofit fontScale="92500" lnSpcReduction="10000"/>
          </a:bodyPr>
          <a:lstStyle/>
          <a:p>
            <a:pPr marL="0" indent="0">
              <a:buNone/>
            </a:pPr>
            <a:r>
              <a:rPr lang="en-US" dirty="0" smtClean="0"/>
              <a:t>The reading tests provided here are:</a:t>
            </a:r>
          </a:p>
          <a:p>
            <a:pPr marL="0" indent="0">
              <a:spcBef>
                <a:spcPts val="0"/>
              </a:spcBef>
            </a:pPr>
            <a:r>
              <a:rPr lang="en-US" dirty="0" smtClean="0"/>
              <a:t>a combination of multiple choice</a:t>
            </a:r>
          </a:p>
          <a:p>
            <a:pPr marL="0" indent="0">
              <a:spcBef>
                <a:spcPts val="0"/>
              </a:spcBef>
            </a:pPr>
            <a:r>
              <a:rPr lang="en-US" dirty="0" smtClean="0"/>
              <a:t>short-answer</a:t>
            </a:r>
          </a:p>
          <a:p>
            <a:pPr marL="0" indent="0">
              <a:spcBef>
                <a:spcPts val="0"/>
              </a:spcBef>
            </a:pPr>
            <a:r>
              <a:rPr lang="en-US" dirty="0" smtClean="0"/>
              <a:t>long-answer questions. </a:t>
            </a:r>
          </a:p>
          <a:p>
            <a:pPr marL="0" indent="0">
              <a:buNone/>
            </a:pPr>
            <a:r>
              <a:rPr lang="en-US" dirty="0" smtClean="0"/>
              <a:t>The short-answer and long-answer questions are designed to have your process the information in the passage, analyze it, and organize it for the answer. In this way, these practice questions test your analytical abilities, not just comprehension.</a:t>
            </a:r>
          </a:p>
          <a:p>
            <a:pPr marL="0" indent="0">
              <a:buNone/>
            </a:pPr>
            <a:r>
              <a:rPr lang="fr-FR" u="sng" dirty="0" smtClean="0">
                <a:solidFill>
                  <a:srgbClr val="002060"/>
                </a:solidFill>
              </a:rPr>
              <a:t>www.pearsonlongman.com/ae/marketing/sfesl/practicereading.html</a:t>
            </a:r>
            <a:endParaRPr lang="ru-RU" u="sng" dirty="0">
              <a:solidFill>
                <a:srgbClr val="002060"/>
              </a:solidFill>
            </a:endParaRPr>
          </a:p>
        </p:txBody>
      </p:sp>
    </p:spTree>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9.JPG"/>
          <p:cNvPicPr>
            <a:picLocks noGrp="1" noChangeAspect="1"/>
          </p:cNvPicPr>
          <p:nvPr>
            <p:ph idx="1"/>
          </p:nvPr>
        </p:nvPicPr>
        <p:blipFill>
          <a:blip r:embed="rId2"/>
          <a:srcRect l="2325" t="10280" r="62794" b="5125"/>
          <a:stretch>
            <a:fillRect/>
          </a:stretch>
        </p:blipFill>
        <p:spPr>
          <a:xfrm>
            <a:off x="3214678" y="214290"/>
            <a:ext cx="4071966" cy="6172243"/>
          </a:xfrm>
        </p:spPr>
      </p:pic>
    </p:spTree>
  </p:cSld>
  <p:clrMapOvr>
    <a:masterClrMapping/>
  </p:clrMapOvr>
  <p:transition>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8643998" cy="1143000"/>
          </a:xfrm>
        </p:spPr>
        <p:txBody>
          <a:bodyPr>
            <a:normAutofit/>
          </a:bodyPr>
          <a:lstStyle/>
          <a:p>
            <a:r>
              <a:rPr lang="fr-FR" b="1" dirty="0" smtClean="0"/>
              <a:t>Interlink language center</a:t>
            </a:r>
            <a:endParaRPr lang="ru-RU" b="1" dirty="0"/>
          </a:p>
        </p:txBody>
      </p:sp>
      <p:sp>
        <p:nvSpPr>
          <p:cNvPr id="3" name="Содержимое 2"/>
          <p:cNvSpPr>
            <a:spLocks noGrp="1"/>
          </p:cNvSpPr>
          <p:nvPr>
            <p:ph idx="1"/>
          </p:nvPr>
        </p:nvSpPr>
        <p:spPr/>
        <p:txBody>
          <a:bodyPr>
            <a:normAutofit/>
          </a:bodyPr>
          <a:lstStyle/>
          <a:p>
            <a:pPr marL="0" indent="0">
              <a:buNone/>
            </a:pPr>
            <a:r>
              <a:rPr lang="en-US" dirty="0" smtClean="0"/>
              <a:t>The information in this site is organized this way:</a:t>
            </a:r>
          </a:p>
          <a:p>
            <a:pPr marL="0" indent="0"/>
            <a:r>
              <a:rPr lang="en-US" dirty="0" smtClean="0"/>
              <a:t>Mini-stories with close exercises</a:t>
            </a:r>
          </a:p>
          <a:p>
            <a:pPr marL="0" indent="0"/>
            <a:r>
              <a:rPr lang="en-US" dirty="0" smtClean="0"/>
              <a:t>Speed reading exercises</a:t>
            </a:r>
          </a:p>
          <a:p>
            <a:pPr marL="0" indent="0"/>
            <a:r>
              <a:rPr lang="en-US" dirty="0" smtClean="0"/>
              <a:t>Extensive reading</a:t>
            </a:r>
          </a:p>
          <a:p>
            <a:pPr marL="0" indent="0"/>
            <a:r>
              <a:rPr lang="en-US" dirty="0" smtClean="0"/>
              <a:t>Science reading</a:t>
            </a:r>
          </a:p>
          <a:p>
            <a:pPr marL="0" indent="0"/>
            <a:r>
              <a:rPr lang="en-US" dirty="0" smtClean="0"/>
              <a:t>Read and listen</a:t>
            </a:r>
          </a:p>
          <a:p>
            <a:pPr marL="0" indent="0">
              <a:buNone/>
            </a:pPr>
            <a:r>
              <a:rPr lang="fr-FR" u="sng" dirty="0" smtClean="0">
                <a:solidFill>
                  <a:srgbClr val="002060"/>
                </a:solidFill>
              </a:rPr>
              <a:t>www.eslus.com/LESSONS/READING/READ.HTM</a:t>
            </a:r>
            <a:endParaRPr lang="ru-RU" u="sng" dirty="0">
              <a:solidFill>
                <a:srgbClr val="002060"/>
              </a:solidFill>
            </a:endParaRPr>
          </a:p>
        </p:txBody>
      </p:sp>
    </p:spTree>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0.JPG"/>
          <p:cNvPicPr>
            <a:picLocks noGrp="1" noChangeAspect="1"/>
          </p:cNvPicPr>
          <p:nvPr>
            <p:ph idx="1"/>
          </p:nvPr>
        </p:nvPicPr>
        <p:blipFill>
          <a:blip r:embed="rId2"/>
          <a:srcRect l="4811" t="11162" r="32405" b="16287"/>
          <a:stretch>
            <a:fillRect/>
          </a:stretch>
        </p:blipFill>
        <p:spPr>
          <a:xfrm>
            <a:off x="1428728" y="1500174"/>
            <a:ext cx="7143800" cy="5159411"/>
          </a:xfrm>
        </p:spPr>
      </p:pic>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marL="0" indent="0">
              <a:buNone/>
            </a:pPr>
            <a:r>
              <a:rPr lang="en-US" dirty="0" smtClean="0"/>
              <a:t>How much time do you spend on the Net? What do you do there? Do you only chat with your friends? Do you ever think that the Internet can help you in studying English?</a:t>
            </a:r>
          </a:p>
          <a:p>
            <a:pPr marL="0" indent="0">
              <a:buNone/>
            </a:pPr>
            <a:r>
              <a:rPr lang="en-US" dirty="0" smtClean="0"/>
              <a:t>It can be really a very useful tool in this process. Here you’ll find a lot of useful resources for practicing different skills.</a:t>
            </a:r>
            <a:endParaRPr lang="ru-RU" dirty="0"/>
          </a:p>
        </p:txBody>
      </p:sp>
    </p:spTree>
  </p:cSld>
  <p:clrMapOvr>
    <a:masterClrMapping/>
  </p:clrMapOvr>
  <p:transition>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r>
              <a:rPr lang="en-US" sz="5400" b="1" dirty="0" smtClean="0"/>
              <a:t>Listening</a:t>
            </a:r>
            <a:endParaRPr lang="ru-RU" sz="5400" b="1" dirty="0"/>
          </a:p>
        </p:txBody>
      </p:sp>
    </p:spTree>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fr-FR" b="1" dirty="0" smtClean="0"/>
              <a:t>Elllo</a:t>
            </a:r>
            <a:endParaRPr lang="ru-RU" b="1" dirty="0"/>
          </a:p>
        </p:txBody>
      </p:sp>
      <p:sp>
        <p:nvSpPr>
          <p:cNvPr id="3" name="Содержимое 2"/>
          <p:cNvSpPr>
            <a:spLocks noGrp="1"/>
          </p:cNvSpPr>
          <p:nvPr>
            <p:ph idx="1"/>
          </p:nvPr>
        </p:nvSpPr>
        <p:spPr/>
        <p:txBody>
          <a:bodyPr/>
          <a:lstStyle/>
          <a:p>
            <a:pPr marL="0" indent="0">
              <a:buNone/>
            </a:pPr>
            <a:r>
              <a:rPr lang="en-US" dirty="0" smtClean="0"/>
              <a:t>The information is arranged here in different topics. On each page you’ll find an MP3 file, script and exercises that you can check online.</a:t>
            </a:r>
          </a:p>
          <a:p>
            <a:pPr marL="0" indent="0">
              <a:buNone/>
            </a:pPr>
            <a:endParaRPr lang="en-US" dirty="0" smtClean="0"/>
          </a:p>
          <a:p>
            <a:pPr marL="0" indent="0">
              <a:buNone/>
            </a:pPr>
            <a:endParaRPr lang="en-US" dirty="0" smtClean="0"/>
          </a:p>
          <a:p>
            <a:pPr marL="0" indent="0">
              <a:buNone/>
            </a:pPr>
            <a:r>
              <a:rPr lang="fr-FR" u="sng" dirty="0" smtClean="0">
                <a:solidFill>
                  <a:srgbClr val="002060"/>
                </a:solidFill>
              </a:rPr>
              <a:t>www.elllo.org/</a:t>
            </a:r>
            <a:endParaRPr lang="en-US" u="sng" dirty="0" smtClean="0">
              <a:solidFill>
                <a:srgbClr val="002060"/>
              </a:solidFill>
            </a:endParaRPr>
          </a:p>
        </p:txBody>
      </p:sp>
    </p:spTree>
  </p:cSld>
  <p:clrMapOvr>
    <a:masterClrMapping/>
  </p:clrMapOvr>
  <p:transition>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7.JPG"/>
          <p:cNvPicPr>
            <a:picLocks noGrp="1" noChangeAspect="1"/>
          </p:cNvPicPr>
          <p:nvPr>
            <p:ph idx="1"/>
          </p:nvPr>
        </p:nvPicPr>
        <p:blipFill>
          <a:blip r:embed="rId2"/>
          <a:srcRect l="24576" t="9301" r="23103" b="5126"/>
          <a:stretch>
            <a:fillRect/>
          </a:stretch>
        </p:blipFill>
        <p:spPr>
          <a:xfrm>
            <a:off x="2143108" y="285728"/>
            <a:ext cx="6000792" cy="6134143"/>
          </a:xfrm>
        </p:spPr>
      </p:pic>
    </p:spTree>
  </p:cSld>
  <p:clrMapOvr>
    <a:masterClrMapping/>
  </p:clrMapOvr>
  <p:transition>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428604"/>
            <a:ext cx="8786874" cy="1285884"/>
          </a:xfrm>
        </p:spPr>
        <p:txBody>
          <a:bodyPr>
            <a:normAutofit/>
          </a:bodyPr>
          <a:lstStyle/>
          <a:p>
            <a:r>
              <a:rPr lang="fr-FR" sz="3600" b="1" dirty="0" smtClean="0"/>
              <a:t>about.com</a:t>
            </a:r>
            <a:endParaRPr lang="ru-RU" sz="3600" b="1" dirty="0"/>
          </a:p>
        </p:txBody>
      </p:sp>
      <p:sp>
        <p:nvSpPr>
          <p:cNvPr id="3" name="Содержимое 2"/>
          <p:cNvSpPr>
            <a:spLocks noGrp="1"/>
          </p:cNvSpPr>
          <p:nvPr>
            <p:ph idx="1"/>
          </p:nvPr>
        </p:nvSpPr>
        <p:spPr/>
        <p:txBody>
          <a:bodyPr>
            <a:normAutofit/>
          </a:bodyPr>
          <a:lstStyle/>
          <a:p>
            <a:pPr marL="0" indent="0">
              <a:buNone/>
            </a:pPr>
            <a:r>
              <a:rPr lang="en-US" dirty="0" smtClean="0"/>
              <a:t>There are comprehension quizzes for listening skill improvement for beginner, intermediate and advanced English levels, podcasts. So you can improve you listening skills with RealAudio and listening strategies, practice you intonation and stress.</a:t>
            </a:r>
          </a:p>
          <a:p>
            <a:pPr marL="0" indent="0">
              <a:buNone/>
            </a:pPr>
            <a:r>
              <a:rPr lang="fr-FR" sz="2400" u="sng" dirty="0" smtClean="0">
                <a:solidFill>
                  <a:srgbClr val="002060"/>
                </a:solidFill>
              </a:rPr>
              <a:t>www.esl.about.com/od/englishlistening/English_Listening_Skills_and_ActivitiesEffective_Listening_Practice.htm</a:t>
            </a:r>
            <a:endParaRPr lang="en-US" u="sng" dirty="0" smtClean="0">
              <a:solidFill>
                <a:srgbClr val="002060"/>
              </a:solidFill>
            </a:endParaRPr>
          </a:p>
        </p:txBody>
      </p:sp>
    </p:spTree>
  </p:cSld>
  <p:clrMapOvr>
    <a:masterClrMapping/>
  </p:clrMapOvr>
  <p:transition>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Содержимое 7" descr="13.JPG"/>
          <p:cNvPicPr>
            <a:picLocks noGrp="1" noChangeAspect="1"/>
          </p:cNvPicPr>
          <p:nvPr>
            <p:ph idx="1"/>
          </p:nvPr>
        </p:nvPicPr>
        <p:blipFill>
          <a:blip r:embed="rId2"/>
          <a:srcRect l="22251" t="9301" r="20778" b="5126"/>
          <a:stretch>
            <a:fillRect/>
          </a:stretch>
        </p:blipFill>
        <p:spPr>
          <a:xfrm>
            <a:off x="1928794" y="214289"/>
            <a:ext cx="6715172" cy="6304039"/>
          </a:xfrm>
        </p:spPr>
      </p:pic>
    </p:spTree>
  </p:cSld>
  <p:clrMapOvr>
    <a:masterClrMapping/>
  </p:clrMapOvr>
  <p:transition>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r>
              <a:rPr lang="en-US" sz="5400" b="1" dirty="0" smtClean="0"/>
              <a:t>Writing</a:t>
            </a:r>
            <a:endParaRPr lang="ru-RU" sz="5400" b="1" dirty="0"/>
          </a:p>
        </p:txBody>
      </p:sp>
    </p:spTree>
  </p:cSld>
  <p:clrMapOvr>
    <a:masterClrMapping/>
  </p:clrMapOvr>
  <p:transition>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14546" y="228600"/>
            <a:ext cx="6472254" cy="1143000"/>
          </a:xfrm>
        </p:spPr>
        <p:txBody>
          <a:bodyPr>
            <a:normAutofit/>
          </a:bodyPr>
          <a:lstStyle/>
          <a:p>
            <a:r>
              <a:rPr lang="fr-FR" b="1" dirty="0" smtClean="0"/>
              <a:t>English Practice</a:t>
            </a:r>
            <a:endParaRPr lang="ru-RU" b="1" dirty="0"/>
          </a:p>
        </p:txBody>
      </p:sp>
      <p:sp>
        <p:nvSpPr>
          <p:cNvPr id="3" name="Содержимое 2"/>
          <p:cNvSpPr>
            <a:spLocks noGrp="1"/>
          </p:cNvSpPr>
          <p:nvPr>
            <p:ph idx="1"/>
          </p:nvPr>
        </p:nvSpPr>
        <p:spPr/>
        <p:txBody>
          <a:bodyPr/>
          <a:lstStyle/>
          <a:p>
            <a:pPr marL="0" indent="0">
              <a:buNone/>
            </a:pPr>
            <a:r>
              <a:rPr lang="en-US" dirty="0" smtClean="0"/>
              <a:t>This site provides information about all types of writing: </a:t>
            </a:r>
          </a:p>
          <a:p>
            <a:pPr marL="0" indent="0">
              <a:spcBef>
                <a:spcPts val="0"/>
              </a:spcBef>
            </a:pPr>
            <a:r>
              <a:rPr lang="en-US" dirty="0" smtClean="0"/>
              <a:t>creative writing</a:t>
            </a:r>
          </a:p>
          <a:p>
            <a:pPr marL="0" indent="0">
              <a:spcBef>
                <a:spcPts val="0"/>
              </a:spcBef>
            </a:pPr>
            <a:r>
              <a:rPr lang="en-US" dirty="0" smtClean="0"/>
              <a:t>essay writing</a:t>
            </a:r>
          </a:p>
          <a:p>
            <a:pPr marL="0" indent="0">
              <a:spcBef>
                <a:spcPts val="0"/>
              </a:spcBef>
            </a:pPr>
            <a:r>
              <a:rPr lang="en-US" dirty="0" smtClean="0"/>
              <a:t>Letters</a:t>
            </a:r>
          </a:p>
          <a:p>
            <a:pPr marL="0" indent="0">
              <a:spcBef>
                <a:spcPts val="0"/>
              </a:spcBef>
            </a:pPr>
            <a:r>
              <a:rPr lang="en-US" dirty="0" smtClean="0"/>
              <a:t>writing for business purposes etc.</a:t>
            </a:r>
          </a:p>
          <a:p>
            <a:pPr marL="0" indent="0">
              <a:spcBef>
                <a:spcPts val="0"/>
              </a:spcBef>
            </a:pPr>
            <a:endParaRPr lang="en-US" dirty="0" smtClean="0"/>
          </a:p>
          <a:p>
            <a:pPr marL="0" indent="0">
              <a:spcBef>
                <a:spcPts val="0"/>
              </a:spcBef>
              <a:buNone/>
            </a:pPr>
            <a:r>
              <a:rPr lang="fr-FR" u="sng" dirty="0" smtClean="0">
                <a:solidFill>
                  <a:srgbClr val="002060"/>
                </a:solidFill>
              </a:rPr>
              <a:t>www.englishpractice.com</a:t>
            </a:r>
            <a:endParaRPr lang="ru-RU" u="sng" dirty="0">
              <a:solidFill>
                <a:srgbClr val="002060"/>
              </a:solidFill>
            </a:endParaRPr>
          </a:p>
        </p:txBody>
      </p:sp>
    </p:spTree>
  </p:cSld>
  <p:clrMapOvr>
    <a:masterClrMapping/>
  </p:clrMapOvr>
  <p:transition>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JPG"/>
          <p:cNvPicPr>
            <a:picLocks noGrp="1" noChangeAspect="1"/>
          </p:cNvPicPr>
          <p:nvPr>
            <p:ph idx="1"/>
          </p:nvPr>
        </p:nvPicPr>
        <p:blipFill>
          <a:blip r:embed="rId2"/>
          <a:srcRect l="21088" t="11162" r="19615" b="5126"/>
          <a:stretch>
            <a:fillRect/>
          </a:stretch>
        </p:blipFill>
        <p:spPr>
          <a:xfrm>
            <a:off x="1785918" y="214290"/>
            <a:ext cx="6962824" cy="6143668"/>
          </a:xfrm>
        </p:spPr>
      </p:pic>
    </p:spTree>
  </p:cSld>
  <p:clrMapOvr>
    <a:masterClrMapping/>
  </p:clrMapOvr>
  <p:transition>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28600"/>
            <a:ext cx="8429684" cy="1143000"/>
          </a:xfrm>
        </p:spPr>
        <p:txBody>
          <a:bodyPr>
            <a:normAutofit/>
          </a:bodyPr>
          <a:lstStyle/>
          <a:p>
            <a:r>
              <a:rPr lang="fr-FR" sz="3400" b="1" dirty="0" smtClean="0"/>
              <a:t>Guide to grammar &amp; writing</a:t>
            </a:r>
            <a:endParaRPr lang="ru-RU" sz="3400" b="1" dirty="0"/>
          </a:p>
        </p:txBody>
      </p:sp>
      <p:sp>
        <p:nvSpPr>
          <p:cNvPr id="3" name="Содержимое 2"/>
          <p:cNvSpPr>
            <a:spLocks noGrp="1"/>
          </p:cNvSpPr>
          <p:nvPr>
            <p:ph idx="1"/>
          </p:nvPr>
        </p:nvSpPr>
        <p:spPr/>
        <p:txBody>
          <a:bodyPr/>
          <a:lstStyle/>
          <a:p>
            <a:pPr marL="0" indent="0">
              <a:buNone/>
            </a:pPr>
            <a:r>
              <a:rPr lang="en-US" dirty="0" smtClean="0"/>
              <a:t>This site is a kind of a guide to writing. There is a great rage of information and different levels (e.g. Word &amp; Sentence Level, Paragraph Level, Essay &amp; Research Paper Level).</a:t>
            </a:r>
          </a:p>
          <a:p>
            <a:pPr marL="0" indent="0">
              <a:buNone/>
            </a:pPr>
            <a:endParaRPr lang="en-US" dirty="0" smtClean="0"/>
          </a:p>
          <a:p>
            <a:pPr marL="0" indent="0">
              <a:buNone/>
            </a:pPr>
            <a:r>
              <a:rPr lang="fr-FR" sz="2400" u="sng" dirty="0" smtClean="0">
                <a:solidFill>
                  <a:srgbClr val="002060"/>
                </a:solidFill>
              </a:rPr>
              <a:t>grammar.ccc.commnet.edu/grammar/</a:t>
            </a:r>
            <a:endParaRPr lang="ru-RU" u="sng" dirty="0">
              <a:solidFill>
                <a:srgbClr val="002060"/>
              </a:solidFill>
            </a:endParaRPr>
          </a:p>
        </p:txBody>
      </p:sp>
    </p:spTree>
  </p:cSld>
  <p:clrMapOvr>
    <a:masterClrMapping/>
  </p:clrMapOvr>
  <p:transition>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JPG"/>
          <p:cNvPicPr>
            <a:picLocks noGrp="1" noChangeAspect="1"/>
          </p:cNvPicPr>
          <p:nvPr>
            <p:ph idx="1"/>
          </p:nvPr>
        </p:nvPicPr>
        <p:blipFill>
          <a:blip r:embed="rId2"/>
          <a:srcRect l="5973" t="11162" r="2175" b="5126"/>
          <a:stretch>
            <a:fillRect/>
          </a:stretch>
        </p:blipFill>
        <p:spPr>
          <a:xfrm>
            <a:off x="285719" y="1428736"/>
            <a:ext cx="8653523" cy="4929222"/>
          </a:xfrm>
        </p:spPr>
      </p:pic>
    </p:spTree>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r>
              <a:rPr lang="en-US" sz="5400" b="1" dirty="0" smtClean="0"/>
              <a:t>Grammar</a:t>
            </a:r>
            <a:endParaRPr lang="ru-RU" sz="5400" b="1" dirty="0"/>
          </a:p>
        </p:txBody>
      </p:sp>
    </p:spTree>
  </p:cSld>
  <p:clrMapOvr>
    <a:masterClrMapping/>
  </p:clrMapOvr>
  <p:transition>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r>
              <a:rPr lang="en-US" sz="5400" b="1" dirty="0" smtClean="0"/>
              <a:t>Speaking</a:t>
            </a:r>
            <a:endParaRPr lang="ru-RU" sz="5400" b="1" dirty="0"/>
          </a:p>
        </p:txBody>
      </p:sp>
    </p:spTree>
  </p:cSld>
  <p:clrMapOvr>
    <a:masterClrMapping/>
  </p:clrMapOvr>
  <p:transition>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28600"/>
            <a:ext cx="8643998" cy="1143000"/>
          </a:xfrm>
        </p:spPr>
        <p:txBody>
          <a:bodyPr>
            <a:normAutofit/>
          </a:bodyPr>
          <a:lstStyle/>
          <a:p>
            <a:r>
              <a:rPr lang="fr-FR" sz="3400" b="1" dirty="0" smtClean="0"/>
              <a:t>EnglishClub.com</a:t>
            </a:r>
            <a:endParaRPr lang="ru-RU" sz="3400" b="1" dirty="0"/>
          </a:p>
        </p:txBody>
      </p:sp>
      <p:sp>
        <p:nvSpPr>
          <p:cNvPr id="3" name="Содержимое 2"/>
          <p:cNvSpPr>
            <a:spLocks noGrp="1"/>
          </p:cNvSpPr>
          <p:nvPr>
            <p:ph idx="1"/>
          </p:nvPr>
        </p:nvSpPr>
        <p:spPr/>
        <p:txBody>
          <a:bodyPr/>
          <a:lstStyle/>
          <a:p>
            <a:pPr marL="0" indent="0">
              <a:buNone/>
            </a:pPr>
            <a:r>
              <a:rPr lang="en-US" dirty="0" smtClean="0"/>
              <a:t>The creators of this site think that speaking is a very important skill to practice. But </a:t>
            </a:r>
            <a:r>
              <a:rPr lang="en-US" dirty="0" smtClean="0"/>
              <a:t>th</a:t>
            </a:r>
            <a:r>
              <a:rPr lang="en-US" dirty="0" smtClean="0"/>
              <a:t>e</a:t>
            </a:r>
            <a:r>
              <a:rPr lang="en-US" dirty="0" smtClean="0"/>
              <a:t>y </a:t>
            </a:r>
            <a:r>
              <a:rPr lang="en-US" dirty="0" smtClean="0"/>
              <a:t>also suppose that speaking to yourself can be "dangerous" because men in white coats may come and take you away! That is why you should make every effort possible to find somebody to speak with. You can practice speaking for different purposes.</a:t>
            </a:r>
          </a:p>
          <a:p>
            <a:pPr marL="0" indent="0">
              <a:buNone/>
            </a:pPr>
            <a:endParaRPr lang="en-US" dirty="0" smtClean="0"/>
          </a:p>
          <a:p>
            <a:pPr marL="0" indent="0">
              <a:buNone/>
            </a:pPr>
            <a:r>
              <a:rPr lang="fr-FR" sz="2400" u="sng" dirty="0" smtClean="0">
                <a:solidFill>
                  <a:srgbClr val="002060"/>
                </a:solidFill>
              </a:rPr>
              <a:t>www.englishclub.com/speaking/index.htm</a:t>
            </a:r>
            <a:endParaRPr lang="en-US" u="sng" dirty="0" smtClean="0">
              <a:solidFill>
                <a:srgbClr val="002060"/>
              </a:solidFill>
            </a:endParaRPr>
          </a:p>
        </p:txBody>
      </p:sp>
    </p:spTree>
  </p:cSld>
  <p:clrMapOvr>
    <a:masterClrMapping/>
  </p:clrMapOvr>
  <p:transition>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1.JPG"/>
          <p:cNvPicPr>
            <a:picLocks noGrp="1" noChangeAspect="1"/>
          </p:cNvPicPr>
          <p:nvPr>
            <p:ph idx="1"/>
          </p:nvPr>
        </p:nvPicPr>
        <p:blipFill>
          <a:blip r:embed="rId2"/>
          <a:srcRect l="23413" t="11161" r="21941" b="5126"/>
          <a:stretch>
            <a:fillRect/>
          </a:stretch>
        </p:blipFill>
        <p:spPr>
          <a:xfrm>
            <a:off x="1643042" y="142852"/>
            <a:ext cx="6500858" cy="6224225"/>
          </a:xfrm>
        </p:spPr>
      </p:pic>
    </p:spTree>
  </p:cSld>
  <p:clrMapOvr>
    <a:masterClrMapping/>
  </p:clrMapOvr>
  <p:transition>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28600"/>
            <a:ext cx="8043890" cy="1143000"/>
          </a:xfrm>
        </p:spPr>
        <p:txBody>
          <a:bodyPr>
            <a:normAutofit fontScale="90000"/>
          </a:bodyPr>
          <a:lstStyle/>
          <a:p>
            <a:r>
              <a:rPr lang="fr-FR" dirty="0" smtClean="0"/>
              <a:t>www.talkenglish.com/LessonDetails.aspx?ALID=615</a:t>
            </a:r>
            <a:endParaRPr lang="ru-RU" dirty="0"/>
          </a:p>
        </p:txBody>
      </p:sp>
      <p:sp>
        <p:nvSpPr>
          <p:cNvPr id="3" name="Содержимое 2"/>
          <p:cNvSpPr>
            <a:spLocks noGrp="1"/>
          </p:cNvSpPr>
          <p:nvPr>
            <p:ph idx="1"/>
          </p:nvPr>
        </p:nvSpPr>
        <p:spPr>
          <a:xfrm>
            <a:off x="2438400" y="1785926"/>
            <a:ext cx="6248400" cy="4929222"/>
          </a:xfrm>
        </p:spPr>
        <p:txBody>
          <a:bodyPr>
            <a:normAutofit fontScale="32500" lnSpcReduction="20000"/>
          </a:bodyPr>
          <a:lstStyle/>
          <a:p>
            <a:pPr>
              <a:spcBef>
                <a:spcPts val="0"/>
              </a:spcBef>
              <a:buNone/>
            </a:pPr>
            <a:r>
              <a:rPr lang="en-US" sz="4900" dirty="0" smtClean="0"/>
              <a:t>The goal is to help you gain the ability to speak English fluently completely FREE! </a:t>
            </a:r>
          </a:p>
          <a:p>
            <a:pPr>
              <a:lnSpc>
                <a:spcPct val="120000"/>
              </a:lnSpc>
              <a:spcBef>
                <a:spcPts val="0"/>
              </a:spcBef>
            </a:pPr>
            <a:r>
              <a:rPr lang="en-US" sz="4900" b="1" dirty="0" smtClean="0"/>
              <a:t>Regular English Lessons </a:t>
            </a:r>
            <a:r>
              <a:rPr lang="en-US" sz="4900" dirty="0" smtClean="0"/>
              <a:t>(Learn what to say and how to say things in daily conversations.)</a:t>
            </a:r>
          </a:p>
          <a:p>
            <a:pPr>
              <a:lnSpc>
                <a:spcPct val="120000"/>
              </a:lnSpc>
              <a:spcBef>
                <a:spcPts val="0"/>
              </a:spcBef>
            </a:pPr>
            <a:r>
              <a:rPr lang="en-US" sz="4900" b="1" dirty="0" smtClean="0"/>
              <a:t>Business English Lessons </a:t>
            </a:r>
            <a:r>
              <a:rPr lang="en-US" sz="4900" dirty="0" smtClean="0"/>
              <a:t>(Increase fluency in professional business communication in an office setting.)</a:t>
            </a:r>
          </a:p>
          <a:p>
            <a:pPr>
              <a:lnSpc>
                <a:spcPct val="120000"/>
              </a:lnSpc>
              <a:spcBef>
                <a:spcPts val="0"/>
              </a:spcBef>
            </a:pPr>
            <a:r>
              <a:rPr lang="en-US" sz="4900" b="1" dirty="0" smtClean="0"/>
              <a:t>Travel English Lessons </a:t>
            </a:r>
            <a:r>
              <a:rPr lang="en-US" sz="4900" dirty="0" smtClean="0"/>
              <a:t>(Specifically created for people going to an English speaking country for vacation.)</a:t>
            </a:r>
          </a:p>
          <a:p>
            <a:pPr>
              <a:lnSpc>
                <a:spcPct val="120000"/>
              </a:lnSpc>
              <a:spcBef>
                <a:spcPts val="0"/>
              </a:spcBef>
            </a:pPr>
            <a:r>
              <a:rPr lang="en-US" sz="4900" b="1" dirty="0" smtClean="0"/>
              <a:t>Interview English Lessons </a:t>
            </a:r>
            <a:r>
              <a:rPr lang="en-US" sz="4900" dirty="0" smtClean="0"/>
              <a:t>(Prepare for any kind of interview conducted in English and gain confidence.)</a:t>
            </a:r>
          </a:p>
          <a:p>
            <a:pPr>
              <a:lnSpc>
                <a:spcPct val="120000"/>
              </a:lnSpc>
              <a:spcBef>
                <a:spcPts val="0"/>
              </a:spcBef>
            </a:pPr>
            <a:r>
              <a:rPr lang="en-US" sz="4900" b="1" dirty="0" smtClean="0"/>
              <a:t>Phrases and Idioms </a:t>
            </a:r>
            <a:r>
              <a:rPr lang="en-US" sz="4900" dirty="0" smtClean="0"/>
              <a:t>(Learn phrases and idioms that are hard to translate into a different language.)</a:t>
            </a:r>
          </a:p>
          <a:p>
            <a:pPr>
              <a:lnSpc>
                <a:spcPct val="120000"/>
              </a:lnSpc>
              <a:spcBef>
                <a:spcPts val="0"/>
              </a:spcBef>
            </a:pPr>
            <a:r>
              <a:rPr lang="en-US" sz="4900" b="1" dirty="0" smtClean="0"/>
              <a:t>Special Topics </a:t>
            </a:r>
            <a:r>
              <a:rPr lang="en-US" sz="4900" dirty="0" smtClean="0"/>
              <a:t>(Lessons on various topics for people living in the US or planning on moving to the US.)</a:t>
            </a:r>
          </a:p>
          <a:p>
            <a:pPr>
              <a:lnSpc>
                <a:spcPct val="120000"/>
              </a:lnSpc>
              <a:spcBef>
                <a:spcPts val="0"/>
              </a:spcBef>
            </a:pPr>
            <a:r>
              <a:rPr lang="en-US" sz="4900" b="1" dirty="0" smtClean="0"/>
              <a:t>English Listening Lessons </a:t>
            </a:r>
            <a:r>
              <a:rPr lang="en-US" sz="4900" dirty="0" smtClean="0"/>
              <a:t>(Improve your listening skills with fun questions and answers.)</a:t>
            </a:r>
          </a:p>
          <a:p>
            <a:pPr>
              <a:lnSpc>
                <a:spcPct val="120000"/>
              </a:lnSpc>
              <a:spcBef>
                <a:spcPts val="0"/>
              </a:spcBef>
            </a:pPr>
            <a:r>
              <a:rPr lang="en-US" sz="4900" b="1" dirty="0" smtClean="0"/>
              <a:t>Basics of English Grammar </a:t>
            </a:r>
            <a:r>
              <a:rPr lang="en-US" sz="4900" dirty="0" smtClean="0"/>
              <a:t>( Build basic grammar skills pertaining to English speaking.)</a:t>
            </a:r>
          </a:p>
          <a:p>
            <a:pPr>
              <a:lnSpc>
                <a:spcPct val="120000"/>
              </a:lnSpc>
              <a:spcBef>
                <a:spcPts val="0"/>
              </a:spcBef>
            </a:pPr>
            <a:endParaRPr lang="en-US" sz="2600" dirty="0" smtClean="0"/>
          </a:p>
          <a:p>
            <a:pPr>
              <a:lnSpc>
                <a:spcPct val="120000"/>
              </a:lnSpc>
              <a:spcBef>
                <a:spcPts val="0"/>
              </a:spcBef>
              <a:buNone/>
            </a:pPr>
            <a:r>
              <a:rPr lang="fr-FR" sz="4900" u="sng" dirty="0" smtClean="0">
                <a:solidFill>
                  <a:srgbClr val="002060"/>
                </a:solidFill>
              </a:rPr>
              <a:t>www.talkenglish.com/LessonDetails.aspx?ALID=615</a:t>
            </a:r>
            <a:endParaRPr lang="en-US" sz="4900" u="sng" dirty="0" smtClean="0">
              <a:solidFill>
                <a:srgbClr val="002060"/>
              </a:solidFill>
            </a:endParaRPr>
          </a:p>
        </p:txBody>
      </p:sp>
    </p:spTree>
  </p:cSld>
  <p:clrMapOvr>
    <a:masterClrMapping/>
  </p:clrMapOvr>
  <p:transition>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2.JPG"/>
          <p:cNvPicPr>
            <a:picLocks noGrp="1" noChangeAspect="1"/>
          </p:cNvPicPr>
          <p:nvPr>
            <p:ph idx="1"/>
          </p:nvPr>
        </p:nvPicPr>
        <p:blipFill>
          <a:blip r:embed="rId2"/>
          <a:srcRect l="21088" t="11162" r="19615" b="5126"/>
          <a:stretch>
            <a:fillRect/>
          </a:stretch>
        </p:blipFill>
        <p:spPr>
          <a:xfrm>
            <a:off x="1500166" y="357166"/>
            <a:ext cx="6858048" cy="6051219"/>
          </a:xfrm>
        </p:spPr>
      </p:pic>
    </p:spTree>
  </p:cSld>
  <p:clrMapOvr>
    <a:masterClrMapping/>
  </p:clrMapOvr>
  <p:transition>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57356" y="357166"/>
            <a:ext cx="6829444" cy="6143668"/>
          </a:xfrm>
        </p:spPr>
        <p:txBody>
          <a:bodyPr>
            <a:normAutofit fontScale="92500" lnSpcReduction="10000"/>
          </a:bodyPr>
          <a:lstStyle/>
          <a:p>
            <a:pPr marL="0" indent="0">
              <a:spcBef>
                <a:spcPts val="0"/>
              </a:spcBef>
              <a:buNone/>
            </a:pPr>
            <a:r>
              <a:rPr lang="en-US" sz="1900" b="1" dirty="0" smtClean="0"/>
              <a:t>Grammar</a:t>
            </a:r>
          </a:p>
          <a:p>
            <a:pPr marL="0" indent="0">
              <a:spcBef>
                <a:spcPts val="0"/>
              </a:spcBef>
              <a:buClr>
                <a:schemeClr val="bg1"/>
              </a:buClr>
            </a:pPr>
            <a:r>
              <a:rPr lang="fr-FR" sz="1700" u="sng" dirty="0" smtClean="0">
                <a:solidFill>
                  <a:srgbClr val="002060"/>
                </a:solidFill>
              </a:rPr>
              <a:t>www.edufind.com/english/grammar/</a:t>
            </a:r>
          </a:p>
          <a:p>
            <a:pPr marL="0" indent="0">
              <a:spcBef>
                <a:spcPts val="0"/>
              </a:spcBef>
              <a:buClr>
                <a:schemeClr val="bg1"/>
              </a:buClr>
            </a:pPr>
            <a:r>
              <a:rPr lang="en-US" sz="1700" u="sng" dirty="0" smtClean="0">
                <a:solidFill>
                  <a:srgbClr val="002060"/>
                </a:solidFill>
              </a:rPr>
              <a:t>w</a:t>
            </a:r>
            <a:r>
              <a:rPr lang="fr-FR" sz="1700" u="sng" dirty="0" smtClean="0">
                <a:solidFill>
                  <a:srgbClr val="002060"/>
                </a:solidFill>
              </a:rPr>
              <a:t>ww.learnenglishfeelgood.com/esl-english-grammar-exercises.html</a:t>
            </a:r>
          </a:p>
          <a:p>
            <a:pPr marL="0" indent="0">
              <a:spcBef>
                <a:spcPts val="0"/>
              </a:spcBef>
              <a:buClr>
                <a:schemeClr val="bg1"/>
              </a:buClr>
            </a:pPr>
            <a:r>
              <a:rPr lang="fr-FR" sz="1700" u="sng" dirty="0" smtClean="0">
                <a:solidFill>
                  <a:srgbClr val="002060"/>
                </a:solidFill>
              </a:rPr>
              <a:t>www.oup.com/elt/global/products/practicegrammar/</a:t>
            </a:r>
            <a:endParaRPr lang="en-US" sz="1700" u="sng" dirty="0" smtClean="0">
              <a:solidFill>
                <a:srgbClr val="002060"/>
              </a:solidFill>
            </a:endParaRPr>
          </a:p>
          <a:p>
            <a:pPr marL="0" indent="0">
              <a:spcBef>
                <a:spcPts val="0"/>
              </a:spcBef>
              <a:buNone/>
            </a:pPr>
            <a:endParaRPr lang="fr-FR" sz="2100" b="1" dirty="0" smtClean="0"/>
          </a:p>
          <a:p>
            <a:pPr marL="0" indent="0">
              <a:spcBef>
                <a:spcPts val="0"/>
              </a:spcBef>
              <a:buNone/>
            </a:pPr>
            <a:r>
              <a:rPr lang="fr-FR" sz="1900" b="1" dirty="0" smtClean="0"/>
              <a:t>Vocabulary</a:t>
            </a:r>
          </a:p>
          <a:p>
            <a:pPr marL="0" indent="0">
              <a:spcBef>
                <a:spcPts val="0"/>
              </a:spcBef>
            </a:pPr>
            <a:r>
              <a:rPr lang="fr-FR" sz="1600" u="sng" dirty="0" smtClean="0">
                <a:solidFill>
                  <a:srgbClr val="002060"/>
                </a:solidFill>
              </a:rPr>
              <a:t>www.vocabulary.co.il</a:t>
            </a:r>
          </a:p>
          <a:p>
            <a:pPr marL="0" indent="0">
              <a:spcBef>
                <a:spcPts val="0"/>
              </a:spcBef>
            </a:pPr>
            <a:r>
              <a:rPr lang="fr-FR" sz="1600" u="sng" dirty="0" smtClean="0">
                <a:solidFill>
                  <a:srgbClr val="002060"/>
                </a:solidFill>
              </a:rPr>
              <a:t>www.a4esl.org</a:t>
            </a:r>
            <a:endParaRPr lang="ru-RU" sz="1600" u="sng" dirty="0" smtClean="0">
              <a:solidFill>
                <a:srgbClr val="002060"/>
              </a:solidFill>
            </a:endParaRPr>
          </a:p>
          <a:p>
            <a:pPr marL="0" indent="0">
              <a:spcBef>
                <a:spcPts val="0"/>
              </a:spcBef>
              <a:buNone/>
            </a:pPr>
            <a:endParaRPr lang="en-US" sz="2100" b="1" dirty="0" smtClean="0"/>
          </a:p>
          <a:p>
            <a:pPr marL="0" indent="0">
              <a:spcBef>
                <a:spcPts val="0"/>
              </a:spcBef>
              <a:buNone/>
            </a:pPr>
            <a:r>
              <a:rPr lang="en-US" sz="2100" b="1" dirty="0" smtClean="0"/>
              <a:t>Reading</a:t>
            </a:r>
          </a:p>
          <a:p>
            <a:pPr marL="0" indent="0">
              <a:spcBef>
                <a:spcPts val="0"/>
              </a:spcBef>
            </a:pPr>
            <a:r>
              <a:rPr lang="fr-FR" sz="1600" u="sng" dirty="0" smtClean="0">
                <a:solidFill>
                  <a:srgbClr val="002060"/>
                </a:solidFill>
              </a:rPr>
              <a:t>www.pearsonlongman.com/ae/marketing/sfesl/practicereading.html</a:t>
            </a:r>
          </a:p>
          <a:p>
            <a:pPr marL="0" indent="0">
              <a:spcBef>
                <a:spcPts val="0"/>
              </a:spcBef>
            </a:pPr>
            <a:r>
              <a:rPr lang="fr-FR" sz="1600" u="sng" dirty="0" smtClean="0">
                <a:solidFill>
                  <a:srgbClr val="002060"/>
                </a:solidFill>
              </a:rPr>
              <a:t>www.eslus.com/LESSONS/READING/READ.HTM</a:t>
            </a:r>
          </a:p>
          <a:p>
            <a:pPr marL="0" indent="0">
              <a:spcBef>
                <a:spcPts val="0"/>
              </a:spcBef>
              <a:buNone/>
            </a:pPr>
            <a:endParaRPr lang="fr-FR" sz="2100" b="1" dirty="0" smtClean="0"/>
          </a:p>
          <a:p>
            <a:pPr marL="0" indent="0">
              <a:spcBef>
                <a:spcPts val="0"/>
              </a:spcBef>
              <a:buNone/>
            </a:pPr>
            <a:r>
              <a:rPr lang="fr-FR" sz="2100" b="1" dirty="0" smtClean="0"/>
              <a:t>Listening</a:t>
            </a:r>
          </a:p>
          <a:p>
            <a:pPr marL="0" indent="0">
              <a:spcBef>
                <a:spcPts val="0"/>
              </a:spcBef>
            </a:pPr>
            <a:r>
              <a:rPr lang="fr-FR" sz="1600" u="sng" dirty="0" smtClean="0">
                <a:solidFill>
                  <a:srgbClr val="002060"/>
                </a:solidFill>
              </a:rPr>
              <a:t>www.elllo.org/</a:t>
            </a:r>
          </a:p>
          <a:p>
            <a:pPr marL="0" indent="0">
              <a:spcBef>
                <a:spcPts val="0"/>
              </a:spcBef>
            </a:pPr>
            <a:r>
              <a:rPr lang="fr-FR" sz="1600" u="sng" dirty="0" smtClean="0">
                <a:solidFill>
                  <a:srgbClr val="002060"/>
                </a:solidFill>
              </a:rPr>
              <a:t>www.esl.about.com/od/englishlistening/English_Listening_Skills_and_ActivitiesEffective_Listening_Practice.htm</a:t>
            </a:r>
          </a:p>
          <a:p>
            <a:pPr marL="0" indent="0">
              <a:spcBef>
                <a:spcPts val="0"/>
              </a:spcBef>
              <a:buNone/>
            </a:pPr>
            <a:endParaRPr lang="fr-FR" sz="2100" b="1" dirty="0" smtClean="0"/>
          </a:p>
          <a:p>
            <a:pPr marL="0" indent="0">
              <a:spcBef>
                <a:spcPts val="0"/>
              </a:spcBef>
              <a:buNone/>
            </a:pPr>
            <a:r>
              <a:rPr lang="fr-FR" sz="2100" b="1" dirty="0" smtClean="0"/>
              <a:t>Writing</a:t>
            </a:r>
          </a:p>
          <a:p>
            <a:pPr marL="0" indent="0">
              <a:spcBef>
                <a:spcPts val="0"/>
              </a:spcBef>
            </a:pPr>
            <a:r>
              <a:rPr lang="fr-FR" sz="1600" u="sng" dirty="0" smtClean="0">
                <a:solidFill>
                  <a:srgbClr val="002060"/>
                </a:solidFill>
              </a:rPr>
              <a:t>www.englishpractice.com</a:t>
            </a:r>
          </a:p>
          <a:p>
            <a:pPr marL="0" indent="0">
              <a:spcBef>
                <a:spcPts val="0"/>
              </a:spcBef>
            </a:pPr>
            <a:r>
              <a:rPr lang="fr-FR" sz="1600" u="sng" dirty="0" smtClean="0">
                <a:solidFill>
                  <a:srgbClr val="002060"/>
                </a:solidFill>
              </a:rPr>
              <a:t>grammar.ccc.commnet.edu/grammar/</a:t>
            </a:r>
          </a:p>
          <a:p>
            <a:pPr marL="0" indent="0">
              <a:spcBef>
                <a:spcPts val="0"/>
              </a:spcBef>
              <a:buNone/>
            </a:pPr>
            <a:endParaRPr lang="fr-FR" sz="2100" b="1" dirty="0" smtClean="0"/>
          </a:p>
          <a:p>
            <a:pPr marL="0" indent="0">
              <a:spcBef>
                <a:spcPts val="0"/>
              </a:spcBef>
              <a:buNone/>
            </a:pPr>
            <a:r>
              <a:rPr lang="fr-FR" sz="2100" b="1" dirty="0" smtClean="0"/>
              <a:t>Speaking</a:t>
            </a:r>
          </a:p>
          <a:p>
            <a:pPr marL="0" indent="0">
              <a:spcBef>
                <a:spcPts val="0"/>
              </a:spcBef>
            </a:pPr>
            <a:r>
              <a:rPr lang="fr-FR" sz="1600" u="sng" dirty="0" smtClean="0">
                <a:solidFill>
                  <a:srgbClr val="002060"/>
                </a:solidFill>
              </a:rPr>
              <a:t>www.englishclub.com/speaking/index.htm</a:t>
            </a:r>
          </a:p>
          <a:p>
            <a:pPr marL="0" indent="0">
              <a:spcBef>
                <a:spcPts val="0"/>
              </a:spcBef>
            </a:pPr>
            <a:r>
              <a:rPr lang="fr-FR" sz="1600" u="sng" dirty="0" smtClean="0">
                <a:solidFill>
                  <a:srgbClr val="002060"/>
                </a:solidFill>
              </a:rPr>
              <a:t>www.talkenglish.com/LessonDetails.aspx?ALID=615</a:t>
            </a:r>
            <a:endParaRPr lang="en-US" sz="1600" u="sng" dirty="0" smtClean="0">
              <a:solidFill>
                <a:srgbClr val="002060"/>
              </a:solidFill>
            </a:endParaRPr>
          </a:p>
          <a:p>
            <a:pPr marL="0" indent="0">
              <a:buNone/>
            </a:pPr>
            <a:endParaRPr lang="ru-RU" sz="2100" u="sng" dirty="0" smtClean="0">
              <a:solidFill>
                <a:srgbClr val="002060"/>
              </a:solidFill>
            </a:endParaRPr>
          </a:p>
          <a:p>
            <a:pPr marL="0" indent="0">
              <a:buNone/>
            </a:pPr>
            <a:endParaRPr lang="ru-RU" sz="1050" u="sng" dirty="0" smtClean="0">
              <a:solidFill>
                <a:srgbClr val="002060"/>
              </a:solidFill>
            </a:endParaRPr>
          </a:p>
          <a:p>
            <a:pPr marL="0" indent="0">
              <a:buNone/>
            </a:pPr>
            <a:endParaRPr lang="en-US" sz="1600" u="sng" dirty="0" smtClean="0">
              <a:solidFill>
                <a:srgbClr val="002060"/>
              </a:solidFill>
            </a:endParaRPr>
          </a:p>
          <a:p>
            <a:pPr marL="0" indent="0">
              <a:buNone/>
            </a:pPr>
            <a:endParaRPr lang="fr-FR" sz="2000" u="sng" dirty="0" smtClean="0">
              <a:solidFill>
                <a:srgbClr val="002060"/>
              </a:solidFill>
            </a:endParaRPr>
          </a:p>
          <a:p>
            <a:pPr marL="0" indent="0">
              <a:buNone/>
            </a:pPr>
            <a:endParaRPr lang="fr-FR" sz="2000" u="sng" dirty="0" smtClean="0">
              <a:solidFill>
                <a:srgbClr val="002060"/>
              </a:solidFill>
            </a:endParaRPr>
          </a:p>
          <a:p>
            <a:pPr marL="0" indent="0">
              <a:buNone/>
            </a:pPr>
            <a:endParaRPr lang="en-US" sz="2000" u="sng" dirty="0" smtClean="0">
              <a:solidFill>
                <a:srgbClr val="002060"/>
              </a:solidFill>
            </a:endParaRPr>
          </a:p>
          <a:p>
            <a:pPr marL="0" indent="0">
              <a:buNone/>
            </a:pPr>
            <a:endParaRPr lang="ru-RU" sz="2400" u="sng" dirty="0" smtClean="0">
              <a:solidFill>
                <a:srgbClr val="002060"/>
              </a:solidFill>
            </a:endParaRPr>
          </a:p>
          <a:p>
            <a:pPr marL="0" indent="0">
              <a:buNone/>
            </a:pPr>
            <a:endParaRPr lang="ru-RU" sz="2400" u="sng" dirty="0" smtClean="0">
              <a:solidFill>
                <a:srgbClr val="002060"/>
              </a:solidFill>
            </a:endParaRPr>
          </a:p>
          <a:p>
            <a:pPr marL="0" indent="0">
              <a:buNone/>
            </a:pPr>
            <a:endParaRPr lang="en-US" sz="2400" u="sng" dirty="0" smtClean="0">
              <a:solidFill>
                <a:srgbClr val="002060"/>
              </a:solidFill>
            </a:endParaRPr>
          </a:p>
          <a:p>
            <a:pPr marL="0" indent="0">
              <a:buNone/>
            </a:pPr>
            <a:endParaRPr lang="ru-RU" sz="2400" u="sng" dirty="0" smtClean="0">
              <a:solidFill>
                <a:srgbClr val="002060"/>
              </a:solidFill>
            </a:endParaRPr>
          </a:p>
          <a:p>
            <a:pPr marL="0" indent="0">
              <a:buNone/>
            </a:pPr>
            <a:endParaRPr lang="fr-FR" sz="2400" u="sng" dirty="0" smtClean="0">
              <a:solidFill>
                <a:srgbClr val="002060"/>
              </a:solidFill>
            </a:endParaRPr>
          </a:p>
          <a:p>
            <a:pPr marL="0" indent="0">
              <a:buNone/>
            </a:pPr>
            <a:endParaRPr lang="fr-FR" sz="2400" u="sng" dirty="0" smtClean="0">
              <a:solidFill>
                <a:srgbClr val="002060"/>
              </a:solidFill>
            </a:endParaRPr>
          </a:p>
          <a:p>
            <a:pPr marL="0" indent="0">
              <a:buNone/>
            </a:pPr>
            <a:endParaRPr lang="ru-RU" u="sng" dirty="0" smtClean="0">
              <a:solidFill>
                <a:srgbClr val="002060"/>
              </a:solidFill>
            </a:endParaRPr>
          </a:p>
          <a:p>
            <a:pPr marL="0" indent="0">
              <a:buNone/>
            </a:pPr>
            <a:endParaRPr lang="ru-RU" dirty="0"/>
          </a:p>
        </p:txBody>
      </p:sp>
    </p:spTree>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28600"/>
            <a:ext cx="8786874" cy="1143000"/>
          </a:xfrm>
        </p:spPr>
        <p:txBody>
          <a:bodyPr>
            <a:normAutofit/>
          </a:bodyPr>
          <a:lstStyle/>
          <a:p>
            <a:r>
              <a:rPr lang="fr-FR" b="1" dirty="0" smtClean="0"/>
              <a:t>edufind.com</a:t>
            </a:r>
            <a:endParaRPr lang="ru-RU" b="1" dirty="0"/>
          </a:p>
        </p:txBody>
      </p:sp>
      <p:sp>
        <p:nvSpPr>
          <p:cNvPr id="3" name="Содержимое 2"/>
          <p:cNvSpPr>
            <a:spLocks noGrp="1"/>
          </p:cNvSpPr>
          <p:nvPr>
            <p:ph idx="1"/>
          </p:nvPr>
        </p:nvSpPr>
        <p:spPr>
          <a:xfrm>
            <a:off x="2438400" y="2286000"/>
            <a:ext cx="6248400" cy="4143396"/>
          </a:xfrm>
        </p:spPr>
        <p:txBody>
          <a:bodyPr>
            <a:normAutofit fontScale="85000" lnSpcReduction="10000"/>
          </a:bodyPr>
          <a:lstStyle/>
          <a:p>
            <a:pPr marL="0" indent="0">
              <a:buNone/>
            </a:pPr>
            <a:r>
              <a:rPr lang="en-US" dirty="0" smtClean="0"/>
              <a:t>You can:</a:t>
            </a:r>
          </a:p>
          <a:p>
            <a:pPr marL="0" indent="0"/>
            <a:r>
              <a:rPr lang="en-US" dirty="0" smtClean="0"/>
              <a:t> Take the free English language level test</a:t>
            </a:r>
          </a:p>
          <a:p>
            <a:pPr marL="0" indent="0"/>
            <a:r>
              <a:rPr lang="en-US" dirty="0" smtClean="0"/>
              <a:t>View hundred's of English language learning resources (tests and quizzes, grammar topics, blogs, question and answer sections, video learning, a monthly email learning newsletter etc.)</a:t>
            </a:r>
          </a:p>
          <a:p>
            <a:pPr marL="0" indent="0"/>
            <a:r>
              <a:rPr lang="en-US" dirty="0" smtClean="0"/>
              <a:t>Sign-up for free membership and join a huge international learning community (With a free membership you can track your improvement and keep your test scores, communicate with thousands of other members, post questions to our teachers and get special deals on software and e-books).</a:t>
            </a:r>
            <a:endParaRPr lang="ru-RU" dirty="0" smtClean="0"/>
          </a:p>
          <a:p>
            <a:pPr marL="0" indent="0">
              <a:buNone/>
            </a:pPr>
            <a:r>
              <a:rPr lang="fr-FR" u="sng" dirty="0" smtClean="0">
                <a:solidFill>
                  <a:srgbClr val="002060"/>
                </a:solidFill>
              </a:rPr>
              <a:t>www.edufind.com/english/grammar/</a:t>
            </a:r>
            <a:endParaRPr lang="ru-RU" u="sng" dirty="0" smtClean="0">
              <a:solidFill>
                <a:srgbClr val="002060"/>
              </a:solidFill>
            </a:endParaRPr>
          </a:p>
          <a:p>
            <a:pPr marL="0" indent="0"/>
            <a:endParaRPr lang="ru-RU" dirty="0"/>
          </a:p>
        </p:txBody>
      </p:sp>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bmp"/>
          <p:cNvPicPr>
            <a:picLocks noGrp="1" noChangeAspect="1"/>
          </p:cNvPicPr>
          <p:nvPr>
            <p:ph idx="1"/>
          </p:nvPr>
        </p:nvPicPr>
        <p:blipFill>
          <a:blip r:embed="rId2"/>
          <a:srcRect l="18824" t="9583" r="19569" b="5537"/>
          <a:stretch>
            <a:fillRect/>
          </a:stretch>
        </p:blipFill>
        <p:spPr>
          <a:xfrm>
            <a:off x="1000100" y="214290"/>
            <a:ext cx="7215238" cy="6213122"/>
          </a:xfrm>
        </p:spPr>
      </p:pic>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28600"/>
            <a:ext cx="8329642" cy="1143000"/>
          </a:xfrm>
        </p:spPr>
        <p:txBody>
          <a:bodyPr>
            <a:normAutofit/>
          </a:bodyPr>
          <a:lstStyle/>
          <a:p>
            <a:r>
              <a:rPr lang="fr-FR" b="1" dirty="0" smtClean="0"/>
              <a:t>learnenglishfeelgood.com</a:t>
            </a:r>
            <a:endParaRPr lang="ru-RU" b="1" dirty="0"/>
          </a:p>
        </p:txBody>
      </p:sp>
      <p:sp>
        <p:nvSpPr>
          <p:cNvPr id="3" name="Содержимое 2"/>
          <p:cNvSpPr>
            <a:spLocks noGrp="1"/>
          </p:cNvSpPr>
          <p:nvPr>
            <p:ph idx="1"/>
          </p:nvPr>
        </p:nvSpPr>
        <p:spPr>
          <a:xfrm>
            <a:off x="2143108" y="2000240"/>
            <a:ext cx="6534152" cy="4071958"/>
          </a:xfrm>
        </p:spPr>
        <p:txBody>
          <a:bodyPr>
            <a:noAutofit/>
          </a:bodyPr>
          <a:lstStyle/>
          <a:p>
            <a:pPr marL="0" indent="0">
              <a:buNone/>
            </a:pPr>
            <a:r>
              <a:rPr lang="en-US" sz="1800" dirty="0" smtClean="0"/>
              <a:t>This is an online grammar quizzes section - a good place to practice and improve your knowledge of English grammar. Many of these quizzes focus on topics that a lot of students often find difficult to understand. The quizzes come in three levels:</a:t>
            </a:r>
            <a:endParaRPr lang="ru-RU" sz="1800" dirty="0" smtClean="0"/>
          </a:p>
          <a:p>
            <a:pPr marL="0" indent="0">
              <a:spcBef>
                <a:spcPts val="0"/>
              </a:spcBef>
            </a:pPr>
            <a:r>
              <a:rPr lang="en-US" sz="1800" dirty="0" smtClean="0"/>
              <a:t> beginner</a:t>
            </a:r>
            <a:endParaRPr lang="ru-RU" sz="1800" dirty="0" smtClean="0"/>
          </a:p>
          <a:p>
            <a:pPr marL="0" indent="0">
              <a:spcBef>
                <a:spcPts val="0"/>
              </a:spcBef>
            </a:pPr>
            <a:r>
              <a:rPr lang="ru-RU" sz="1800" dirty="0" smtClean="0"/>
              <a:t> </a:t>
            </a:r>
            <a:r>
              <a:rPr lang="en-US" sz="1800" dirty="0" smtClean="0"/>
              <a:t>intermediate</a:t>
            </a:r>
            <a:endParaRPr lang="ru-RU" sz="1800" dirty="0" smtClean="0"/>
          </a:p>
          <a:p>
            <a:pPr marL="0" indent="0">
              <a:spcBef>
                <a:spcPts val="0"/>
              </a:spcBef>
            </a:pPr>
            <a:r>
              <a:rPr lang="en-US" sz="1800" dirty="0" smtClean="0"/>
              <a:t>advanced. </a:t>
            </a:r>
          </a:p>
          <a:p>
            <a:pPr marL="0" indent="0">
              <a:spcBef>
                <a:spcPts val="0"/>
              </a:spcBef>
              <a:buNone/>
            </a:pPr>
            <a:endParaRPr lang="en-US" sz="1800" dirty="0" smtClean="0"/>
          </a:p>
          <a:p>
            <a:pPr marL="0" indent="0">
              <a:spcBef>
                <a:spcPts val="0"/>
              </a:spcBef>
              <a:buNone/>
            </a:pPr>
            <a:r>
              <a:rPr lang="en-US" sz="1800" dirty="0" smtClean="0"/>
              <a:t>The topics covered include:</a:t>
            </a:r>
          </a:p>
          <a:p>
            <a:pPr marL="0" indent="0">
              <a:spcBef>
                <a:spcPts val="0"/>
              </a:spcBef>
            </a:pPr>
            <a:r>
              <a:rPr lang="en-US" sz="1800" dirty="0" smtClean="0"/>
              <a:t>verb tenses</a:t>
            </a:r>
          </a:p>
          <a:p>
            <a:pPr marL="0" indent="0">
              <a:spcBef>
                <a:spcPts val="0"/>
              </a:spcBef>
            </a:pPr>
            <a:r>
              <a:rPr lang="en-US" sz="1800" dirty="0" smtClean="0"/>
              <a:t>phrasal verbs</a:t>
            </a:r>
          </a:p>
          <a:p>
            <a:pPr marL="0" indent="0">
              <a:spcBef>
                <a:spcPts val="0"/>
              </a:spcBef>
            </a:pPr>
            <a:r>
              <a:rPr lang="en-US" sz="1800" dirty="0" smtClean="0"/>
              <a:t>articles</a:t>
            </a:r>
          </a:p>
          <a:p>
            <a:pPr marL="0" indent="0">
              <a:spcBef>
                <a:spcPts val="0"/>
              </a:spcBef>
            </a:pPr>
            <a:r>
              <a:rPr lang="en-US" sz="1800" dirty="0" smtClean="0"/>
              <a:t>prepositions</a:t>
            </a:r>
          </a:p>
          <a:p>
            <a:pPr marL="0" indent="0">
              <a:spcBef>
                <a:spcPts val="0"/>
              </a:spcBef>
            </a:pPr>
            <a:r>
              <a:rPr lang="en-US" sz="1800" dirty="0" smtClean="0"/>
              <a:t>noun clauses, and much more. </a:t>
            </a:r>
            <a:endParaRPr lang="ru-RU" sz="1800" dirty="0" smtClean="0"/>
          </a:p>
          <a:p>
            <a:pPr marL="0" indent="0">
              <a:spcBef>
                <a:spcPts val="0"/>
              </a:spcBef>
            </a:pPr>
            <a:endParaRPr lang="ru-RU" sz="1800" dirty="0" smtClean="0"/>
          </a:p>
          <a:p>
            <a:pPr marL="0" indent="0">
              <a:spcBef>
                <a:spcPts val="0"/>
              </a:spcBef>
              <a:buNone/>
            </a:pPr>
            <a:r>
              <a:rPr lang="en-US" sz="1800" u="sng" dirty="0" smtClean="0">
                <a:solidFill>
                  <a:srgbClr val="002060"/>
                </a:solidFill>
              </a:rPr>
              <a:t>w</a:t>
            </a:r>
            <a:r>
              <a:rPr lang="fr-FR" sz="1800" u="sng" dirty="0" smtClean="0">
                <a:solidFill>
                  <a:srgbClr val="002060"/>
                </a:solidFill>
              </a:rPr>
              <a:t>ww.learnenglishfeelgood.com/esl-english-grammar-exercises.html</a:t>
            </a:r>
            <a:endParaRPr lang="ru-RU" sz="1800" u="sng" dirty="0">
              <a:solidFill>
                <a:srgbClr val="002060"/>
              </a:solidFill>
            </a:endParaRPr>
          </a:p>
        </p:txBody>
      </p:sp>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JPG"/>
          <p:cNvPicPr>
            <a:picLocks noGrp="1" noChangeAspect="1"/>
          </p:cNvPicPr>
          <p:nvPr>
            <p:ph idx="1"/>
          </p:nvPr>
        </p:nvPicPr>
        <p:blipFill>
          <a:blip r:embed="rId2"/>
          <a:srcRect l="2485" t="11162" r="52767" b="5126"/>
          <a:stretch>
            <a:fillRect/>
          </a:stretch>
        </p:blipFill>
        <p:spPr>
          <a:xfrm>
            <a:off x="2214546" y="285728"/>
            <a:ext cx="5357850" cy="6264563"/>
          </a:xfrm>
        </p:spPr>
      </p:pic>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28600"/>
            <a:ext cx="8786874" cy="1143000"/>
          </a:xfrm>
        </p:spPr>
        <p:txBody>
          <a:bodyPr>
            <a:normAutofit/>
          </a:bodyPr>
          <a:lstStyle/>
          <a:p>
            <a:r>
              <a:rPr lang="fr-FR" b="1" dirty="0" smtClean="0"/>
              <a:t>Oxford University Press</a:t>
            </a:r>
            <a:endParaRPr lang="ru-RU" b="1" dirty="0"/>
          </a:p>
        </p:txBody>
      </p:sp>
      <p:sp>
        <p:nvSpPr>
          <p:cNvPr id="3" name="Содержимое 2"/>
          <p:cNvSpPr>
            <a:spLocks noGrp="1"/>
          </p:cNvSpPr>
          <p:nvPr>
            <p:ph idx="1"/>
          </p:nvPr>
        </p:nvSpPr>
        <p:spPr/>
        <p:txBody>
          <a:bodyPr/>
          <a:lstStyle/>
          <a:p>
            <a:pPr marL="0" indent="0">
              <a:buNone/>
            </a:pPr>
            <a:r>
              <a:rPr lang="en-US" dirty="0" smtClean="0"/>
              <a:t>You can find different information to practice your grammar skills. First of all you choose one of tree levels: basic, intermediate, advanced. Then you will see  sections:</a:t>
            </a:r>
          </a:p>
          <a:p>
            <a:pPr>
              <a:spcBef>
                <a:spcPts val="0"/>
              </a:spcBef>
            </a:pPr>
            <a:r>
              <a:rPr lang="en-US" dirty="0" smtClean="0"/>
              <a:t>Practice exercises</a:t>
            </a:r>
          </a:p>
          <a:p>
            <a:pPr>
              <a:spcBef>
                <a:spcPts val="0"/>
              </a:spcBef>
            </a:pPr>
            <a:r>
              <a:rPr lang="en-US" dirty="0" smtClean="0"/>
              <a:t>Listen and Speak</a:t>
            </a:r>
          </a:p>
          <a:p>
            <a:pPr>
              <a:spcBef>
                <a:spcPts val="0"/>
              </a:spcBef>
            </a:pPr>
            <a:r>
              <a:rPr lang="en-US" dirty="0" smtClean="0"/>
              <a:t>Read and write</a:t>
            </a:r>
          </a:p>
          <a:p>
            <a:pPr>
              <a:spcBef>
                <a:spcPts val="0"/>
              </a:spcBef>
            </a:pPr>
            <a:r>
              <a:rPr lang="en-US" dirty="0" smtClean="0"/>
              <a:t>Links</a:t>
            </a:r>
          </a:p>
          <a:p>
            <a:pPr>
              <a:spcBef>
                <a:spcPts val="0"/>
              </a:spcBef>
              <a:buNone/>
            </a:pPr>
            <a:r>
              <a:rPr lang="en-US" dirty="0" smtClean="0"/>
              <a:t>Choose one and start working!</a:t>
            </a:r>
          </a:p>
          <a:p>
            <a:pPr>
              <a:spcBef>
                <a:spcPts val="0"/>
              </a:spcBef>
              <a:buNone/>
            </a:pPr>
            <a:endParaRPr lang="en-US" dirty="0" smtClean="0"/>
          </a:p>
          <a:p>
            <a:pPr>
              <a:spcBef>
                <a:spcPts val="0"/>
              </a:spcBef>
              <a:buNone/>
            </a:pPr>
            <a:r>
              <a:rPr lang="fr-FR" sz="2000" u="sng" dirty="0" smtClean="0">
                <a:solidFill>
                  <a:srgbClr val="002060"/>
                </a:solidFill>
              </a:rPr>
              <a:t>www.oup.com/elt/global/products/practicegrammar/</a:t>
            </a:r>
            <a:endParaRPr lang="ru-RU" sz="2000" u="sng" dirty="0">
              <a:solidFill>
                <a:srgbClr val="002060"/>
              </a:solidFill>
            </a:endParaRPr>
          </a:p>
        </p:txBody>
      </p:sp>
    </p:spTree>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3.JPG"/>
          <p:cNvPicPr>
            <a:picLocks noGrp="1" noChangeAspect="1"/>
          </p:cNvPicPr>
          <p:nvPr>
            <p:ph idx="1"/>
          </p:nvPr>
        </p:nvPicPr>
        <p:blipFill>
          <a:blip r:embed="rId2"/>
          <a:srcRect l="2485" t="9999" r="52606" b="36751"/>
          <a:stretch>
            <a:fillRect/>
          </a:stretch>
        </p:blipFill>
        <p:spPr>
          <a:xfrm>
            <a:off x="1142976" y="714356"/>
            <a:ext cx="7358114" cy="5453101"/>
          </a:xfrm>
        </p:spPr>
      </p:pic>
    </p:spTree>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Mod">
  <a:themeElements>
    <a:clrScheme name="Mod">
      <a:dk1>
        <a:sysClr val="windowText" lastClr="000000"/>
      </a:dk1>
      <a:lt1>
        <a:sysClr val="window" lastClr="FFFFFF"/>
      </a:lt1>
      <a:dk2>
        <a:srgbClr val="065218"/>
      </a:dk2>
      <a:lt2>
        <a:srgbClr val="EDF3AE"/>
      </a:lt2>
      <a:accent1>
        <a:srgbClr val="8FCB17"/>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Theme_Mod_theme</Template>
  <TotalTime>172</TotalTime>
  <Words>849</Words>
  <Application>Microsoft Office PowerPoint</Application>
  <PresentationFormat>Экран (4:3)</PresentationFormat>
  <Paragraphs>136</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Mod</vt:lpstr>
      <vt:lpstr>English on the Net</vt:lpstr>
      <vt:lpstr>Слайд 2</vt:lpstr>
      <vt:lpstr>Grammar</vt:lpstr>
      <vt:lpstr>edufind.com</vt:lpstr>
      <vt:lpstr>Слайд 5</vt:lpstr>
      <vt:lpstr>learnenglishfeelgood.com</vt:lpstr>
      <vt:lpstr>Слайд 7</vt:lpstr>
      <vt:lpstr>Oxford University Press</vt:lpstr>
      <vt:lpstr>Слайд 9</vt:lpstr>
      <vt:lpstr>Vocabulary</vt:lpstr>
      <vt:lpstr>vocabulary.co.il</vt:lpstr>
      <vt:lpstr>Слайд 12</vt:lpstr>
      <vt:lpstr>Activity for ESL students</vt:lpstr>
      <vt:lpstr>Слайд 14</vt:lpstr>
      <vt:lpstr>Reading</vt:lpstr>
      <vt:lpstr>pearsonlongman.com</vt:lpstr>
      <vt:lpstr>Слайд 17</vt:lpstr>
      <vt:lpstr>Interlink language center</vt:lpstr>
      <vt:lpstr>Слайд 19</vt:lpstr>
      <vt:lpstr>Listening</vt:lpstr>
      <vt:lpstr>Elllo</vt:lpstr>
      <vt:lpstr>Слайд 22</vt:lpstr>
      <vt:lpstr>about.com</vt:lpstr>
      <vt:lpstr>Слайд 24</vt:lpstr>
      <vt:lpstr>Writing</vt:lpstr>
      <vt:lpstr>English Practice</vt:lpstr>
      <vt:lpstr>Слайд 27</vt:lpstr>
      <vt:lpstr>Guide to grammar &amp; writing</vt:lpstr>
      <vt:lpstr>Слайд 29</vt:lpstr>
      <vt:lpstr>Speaking</vt:lpstr>
      <vt:lpstr>EnglishClub.com</vt:lpstr>
      <vt:lpstr>Слайд 32</vt:lpstr>
      <vt:lpstr>www.talkenglish.com/LessonDetails.aspx?ALID=615</vt:lpstr>
      <vt:lpstr>Слайд 34</vt:lpstr>
      <vt:lpstr>Слайд 35</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Санчес</dc:creator>
  <cp:lastModifiedBy>Василина</cp:lastModifiedBy>
  <cp:revision>20</cp:revision>
  <dcterms:created xsi:type="dcterms:W3CDTF">2009-12-14T21:03:39Z</dcterms:created>
  <dcterms:modified xsi:type="dcterms:W3CDTF">2010-01-03T12:02:45Z</dcterms:modified>
</cp:coreProperties>
</file>