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7" r:id="rId2"/>
    <p:sldId id="261" r:id="rId3"/>
    <p:sldId id="262" r:id="rId4"/>
    <p:sldId id="263" r:id="rId5"/>
    <p:sldId id="264" r:id="rId6"/>
    <p:sldId id="286" r:id="rId7"/>
    <p:sldId id="266" r:id="rId8"/>
    <p:sldId id="268" r:id="rId9"/>
    <p:sldId id="272" r:id="rId10"/>
    <p:sldId id="267" r:id="rId11"/>
    <p:sldId id="273" r:id="rId12"/>
    <p:sldId id="258" r:id="rId13"/>
    <p:sldId id="274" r:id="rId14"/>
    <p:sldId id="275" r:id="rId15"/>
    <p:sldId id="276" r:id="rId16"/>
    <p:sldId id="259" r:id="rId17"/>
    <p:sldId id="278" r:id="rId18"/>
    <p:sldId id="279" r:id="rId19"/>
    <p:sldId id="280" r:id="rId20"/>
    <p:sldId id="281" r:id="rId21"/>
    <p:sldId id="282" r:id="rId22"/>
    <p:sldId id="284"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68" autoAdjust="0"/>
    <p:restoredTop sz="88725" autoAdjust="0"/>
  </p:normalViewPr>
  <p:slideViewPr>
    <p:cSldViewPr>
      <p:cViewPr>
        <p:scale>
          <a:sx n="60" d="100"/>
          <a:sy n="60" d="100"/>
        </p:scale>
        <p:origin x="-870"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F96D7-BCD7-459E-897C-3622AD1864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317468-EE2B-4F6D-B8CA-2E1550967935}">
      <dgm:prSet/>
      <dgm:spPr/>
      <dgm:t>
        <a:bodyPr/>
        <a:lstStyle/>
        <a:p>
          <a:pPr rtl="0"/>
          <a:r>
            <a:rPr lang="en-US" b="1" dirty="0" smtClean="0"/>
            <a:t>History:</a:t>
          </a:r>
          <a:r>
            <a:rPr lang="en-US" dirty="0" smtClean="0"/>
            <a:t/>
          </a:r>
          <a:br>
            <a:rPr lang="en-US" dirty="0" smtClean="0"/>
          </a:br>
          <a:r>
            <a:rPr lang="en-US" dirty="0" smtClean="0"/>
            <a:t>According to legend, the Yamuna is the daughter of Surya and Sharanyu and the twin sister of yama, the god of Death. It is said that Sharanyu, unable to bear the luster of the quivering Surya, closed her eyes upon which he cursed her. It was then that Yamuna was born. </a:t>
          </a:r>
          <a:br>
            <a:rPr lang="en-US" dirty="0" smtClean="0"/>
          </a:br>
          <a:endParaRPr lang="en-US" dirty="0"/>
        </a:p>
      </dgm:t>
    </dgm:pt>
    <dgm:pt modelId="{236846AB-BF6A-4DE1-BAE6-2897DB15AE43}" type="parTrans" cxnId="{ABFBF391-82C3-43C9-A41E-80ED509A10AA}">
      <dgm:prSet/>
      <dgm:spPr/>
      <dgm:t>
        <a:bodyPr/>
        <a:lstStyle/>
        <a:p>
          <a:endParaRPr lang="en-US"/>
        </a:p>
      </dgm:t>
    </dgm:pt>
    <dgm:pt modelId="{D42E60C8-0A31-41A2-AF52-A36E4F6CAC58}" type="sibTrans" cxnId="{ABFBF391-82C3-43C9-A41E-80ED509A10AA}">
      <dgm:prSet/>
      <dgm:spPr/>
      <dgm:t>
        <a:bodyPr/>
        <a:lstStyle/>
        <a:p>
          <a:endParaRPr lang="en-US"/>
        </a:p>
      </dgm:t>
    </dgm:pt>
    <dgm:pt modelId="{FC7F6BD2-C491-4D54-B02E-3A2A9A01EF90}" type="pres">
      <dgm:prSet presAssocID="{C25F96D7-BCD7-459E-897C-3622AD18647A}" presName="linear" presStyleCnt="0">
        <dgm:presLayoutVars>
          <dgm:animLvl val="lvl"/>
          <dgm:resizeHandles val="exact"/>
        </dgm:presLayoutVars>
      </dgm:prSet>
      <dgm:spPr/>
      <dgm:t>
        <a:bodyPr/>
        <a:lstStyle/>
        <a:p>
          <a:endParaRPr lang="en-US"/>
        </a:p>
      </dgm:t>
    </dgm:pt>
    <dgm:pt modelId="{F57CBC7F-CF8E-4D04-AD87-74BF4A6D8FE0}" type="pres">
      <dgm:prSet presAssocID="{E3317468-EE2B-4F6D-B8CA-2E1550967935}" presName="parentText" presStyleLbl="node1" presStyleIdx="0" presStyleCnt="1">
        <dgm:presLayoutVars>
          <dgm:chMax val="0"/>
          <dgm:bulletEnabled val="1"/>
        </dgm:presLayoutVars>
      </dgm:prSet>
      <dgm:spPr/>
      <dgm:t>
        <a:bodyPr/>
        <a:lstStyle/>
        <a:p>
          <a:endParaRPr lang="en-US"/>
        </a:p>
      </dgm:t>
    </dgm:pt>
  </dgm:ptLst>
  <dgm:cxnLst>
    <dgm:cxn modelId="{BC59C20D-6861-450F-AE87-7D0ED3BF35AB}" type="presOf" srcId="{C25F96D7-BCD7-459E-897C-3622AD18647A}" destId="{FC7F6BD2-C491-4D54-B02E-3A2A9A01EF90}" srcOrd="0" destOrd="0" presId="urn:microsoft.com/office/officeart/2005/8/layout/vList2"/>
    <dgm:cxn modelId="{2B209803-33C1-4E57-9C17-B0DC6C55F5EA}" type="presOf" srcId="{E3317468-EE2B-4F6D-B8CA-2E1550967935}" destId="{F57CBC7F-CF8E-4D04-AD87-74BF4A6D8FE0}" srcOrd="0" destOrd="0" presId="urn:microsoft.com/office/officeart/2005/8/layout/vList2"/>
    <dgm:cxn modelId="{ABFBF391-82C3-43C9-A41E-80ED509A10AA}" srcId="{C25F96D7-BCD7-459E-897C-3622AD18647A}" destId="{E3317468-EE2B-4F6D-B8CA-2E1550967935}" srcOrd="0" destOrd="0" parTransId="{236846AB-BF6A-4DE1-BAE6-2897DB15AE43}" sibTransId="{D42E60C8-0A31-41A2-AF52-A36E4F6CAC58}"/>
    <dgm:cxn modelId="{15BB0071-CF60-4A7C-A158-B2774C829102}" type="presParOf" srcId="{FC7F6BD2-C491-4D54-B02E-3A2A9A01EF90}" destId="{F57CBC7F-CF8E-4D04-AD87-74BF4A6D8FE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7CBC7F-CF8E-4D04-AD87-74BF4A6D8FE0}">
      <dsp:nvSpPr>
        <dsp:cNvPr id="0" name=""/>
        <dsp:cNvSpPr/>
      </dsp:nvSpPr>
      <dsp:spPr>
        <a:xfrm>
          <a:off x="0" y="71099"/>
          <a:ext cx="9144000" cy="671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b="1" kern="1200" dirty="0" smtClean="0"/>
            <a:t>History:</a:t>
          </a:r>
          <a:r>
            <a:rPr lang="en-US" sz="4100" kern="1200" dirty="0" smtClean="0"/>
            <a:t/>
          </a:r>
          <a:br>
            <a:rPr lang="en-US" sz="4100" kern="1200" dirty="0" smtClean="0"/>
          </a:br>
          <a:r>
            <a:rPr lang="en-US" sz="4100" kern="1200" dirty="0" smtClean="0"/>
            <a:t>According to legend, the Yamuna is the daughter of Surya and Sharanyu and the twin sister of yama, the god of Death. It is said that Sharanyu, unable to bear the luster of the quivering Surya, closed her eyes upon which he cursed her. It was then that Yamuna was born. </a:t>
          </a:r>
          <a:br>
            <a:rPr lang="en-US" sz="4100" kern="1200" dirty="0" smtClean="0"/>
          </a:br>
          <a:endParaRPr lang="en-US" sz="4100" kern="1200" dirty="0"/>
        </a:p>
      </dsp:txBody>
      <dsp:txXfrm>
        <a:off x="0" y="71099"/>
        <a:ext cx="9144000" cy="6715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75DAF-0D24-473D-AEDD-144AF87FEFCB}" type="datetimeFigureOut">
              <a:rPr lang="en-US" smtClean="0"/>
              <a:pPr/>
              <a:t>1/20/2010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1D2A8-9284-4DA6-8B4C-64CC9B1906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C1D2A8-9284-4DA6-8B4C-64CC9B1906C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C1D2A8-9284-4DA6-8B4C-64CC9B1906C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C1D2A8-9284-4DA6-8B4C-64CC9B1906C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C1D2A8-9284-4DA6-8B4C-64CC9B1906C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61DA2D-FB80-4EAB-9EDF-ADC7F3DCF464}" type="datetimeFigureOut">
              <a:rPr lang="en-US" smtClean="0"/>
              <a:pPr/>
              <a:t>1/20/2010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6B58E9E-813A-4703-99FB-08B549F81D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1DA2D-FB80-4EAB-9EDF-ADC7F3DCF464}" type="datetimeFigureOut">
              <a:rPr lang="en-US" smtClean="0"/>
              <a:pPr/>
              <a:t>1/20/2010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1DA2D-FB80-4EAB-9EDF-ADC7F3DCF464}" type="datetimeFigureOut">
              <a:rPr lang="en-US" smtClean="0"/>
              <a:pPr/>
              <a:t>1/20/2010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61DA2D-FB80-4EAB-9EDF-ADC7F3DCF464}" type="datetimeFigureOut">
              <a:rPr lang="en-US" smtClean="0"/>
              <a:pPr/>
              <a:t>1/20/2010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61DA2D-FB80-4EAB-9EDF-ADC7F3DCF464}" type="datetimeFigureOut">
              <a:rPr lang="en-US" smtClean="0"/>
              <a:pPr/>
              <a:t>1/20/2010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58E9E-813A-4703-99FB-08B549F81D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61DA2D-FB80-4EAB-9EDF-ADC7F3DCF464}" type="datetimeFigureOut">
              <a:rPr lang="en-US" smtClean="0"/>
              <a:pPr/>
              <a:t>1/20/2010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61DA2D-FB80-4EAB-9EDF-ADC7F3DCF464}" type="datetimeFigureOut">
              <a:rPr lang="en-US" smtClean="0"/>
              <a:pPr/>
              <a:t>1/20/2010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61DA2D-FB80-4EAB-9EDF-ADC7F3DCF464}" type="datetimeFigureOut">
              <a:rPr lang="en-US" smtClean="0"/>
              <a:pPr/>
              <a:t>1/20/2010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1DA2D-FB80-4EAB-9EDF-ADC7F3DCF464}" type="datetimeFigureOut">
              <a:rPr lang="en-US" smtClean="0"/>
              <a:pPr/>
              <a:t>1/20/2010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61DA2D-FB80-4EAB-9EDF-ADC7F3DCF464}" type="datetimeFigureOut">
              <a:rPr lang="en-US" smtClean="0"/>
              <a:pPr/>
              <a:t>1/20/2010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58E9E-813A-4703-99FB-08B549F81D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61DA2D-FB80-4EAB-9EDF-ADC7F3DCF464}" type="datetimeFigureOut">
              <a:rPr lang="en-US" smtClean="0"/>
              <a:pPr/>
              <a:t>1/20/2010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6B58E9E-813A-4703-99FB-08B549F81D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61DA2D-FB80-4EAB-9EDF-ADC7F3DCF464}" type="datetimeFigureOut">
              <a:rPr lang="en-US" smtClean="0"/>
              <a:pPr/>
              <a:t>1/20/2010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B58E9E-813A-4703-99FB-08B549F81D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in/imgres?imgurl=http://namhenderson.files.wordpress.com/2008/04/newdelhiyamuna-pollution.jpg&amp;imgrefurl=http://namhenderson.wordpress.com/2008/04/04/yamuna-pollution-new-delhi/&amp;h=465&amp;w=750&amp;sz=66&amp;tbnid=LuZV18IyDfu1-M:&amp;tbnh=87&amp;tbnw=141&amp;prev=/images?q=images+of+yammuna+pollution+in+delhi&amp;hl=en&amp;usg=__I5I_oRRWxsNuSllvsAOUU9RxLrI=&amp;ei=vAwrS5ymKI7U7APKrqj_BQ&amp;sa=X&amp;oi=image_result&amp;resnum=1&amp;ct=image&amp;ved=0CBIQ9QEwA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8/88/Yamunotri_temple_and_ashram.jp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699"/>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54724"/>
            <a:ext cx="8610600" cy="5105400"/>
          </a:xfrm>
        </p:spPr>
        <p:txBody>
          <a:bodyPr>
            <a:noAutofit/>
          </a:bodyPr>
          <a:lstStyle/>
          <a:p>
            <a:r>
              <a:rPr lang="en-US" sz="12000" i="1" u="sng" dirty="0" smtClean="0">
                <a:latin typeface="Anery 06" pitchFamily="82" charset="0"/>
              </a:rPr>
              <a:t>YAMUNA RIVER </a:t>
            </a:r>
            <a:endParaRPr lang="en-US" sz="12000" i="1" u="sng" dirty="0">
              <a:latin typeface="Anery 06"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399"/>
          </a:xfrm>
        </p:spPr>
        <p:txBody>
          <a:bodyPr>
            <a:normAutofit/>
          </a:bodyPr>
          <a:lstStyle/>
          <a:p>
            <a:r>
              <a:rPr lang="en-US" dirty="0" smtClean="0"/>
              <a:t>Solid Waste Management</a:t>
            </a:r>
            <a:endParaRPr lang="en-US" dirty="0"/>
          </a:p>
        </p:txBody>
      </p:sp>
      <p:sp>
        <p:nvSpPr>
          <p:cNvPr id="3" name="Subtitle 2"/>
          <p:cNvSpPr>
            <a:spLocks noGrp="1"/>
          </p:cNvSpPr>
          <p:nvPr>
            <p:ph type="subTitle" idx="1"/>
          </p:nvPr>
        </p:nvSpPr>
        <p:spPr>
          <a:xfrm>
            <a:off x="304800" y="1066800"/>
            <a:ext cx="8839200" cy="4876800"/>
          </a:xfrm>
        </p:spPr>
        <p:txBody>
          <a:bodyPr>
            <a:noAutofit/>
          </a:bodyPr>
          <a:lstStyle/>
          <a:p>
            <a:pPr algn="just"/>
            <a:r>
              <a:rPr lang="en-US" sz="2800" b="1" dirty="0" smtClean="0"/>
              <a:t>About 5,000 </a:t>
            </a:r>
            <a:r>
              <a:rPr lang="en-US" sz="2800" b="1" dirty="0" err="1" smtClean="0"/>
              <a:t>mt</a:t>
            </a:r>
            <a:r>
              <a:rPr lang="en-US" sz="2800" b="1" dirty="0" smtClean="0"/>
              <a:t> of municipal solid waste is generated every day in Delhi. Disposal is mainly in landfills.. Four landfill sites at </a:t>
            </a:r>
            <a:r>
              <a:rPr lang="en-US" sz="2800" b="1" dirty="0" err="1" smtClean="0"/>
              <a:t>Ghazipur</a:t>
            </a:r>
            <a:r>
              <a:rPr lang="en-US" sz="2800" b="1" dirty="0" smtClean="0"/>
              <a:t> (East Delhi), </a:t>
            </a:r>
            <a:r>
              <a:rPr lang="en-US" sz="2800" b="1" dirty="0" err="1" smtClean="0"/>
              <a:t>Bhalswa</a:t>
            </a:r>
            <a:r>
              <a:rPr lang="en-US" sz="2800" b="1" dirty="0" smtClean="0"/>
              <a:t> (North), </a:t>
            </a:r>
            <a:r>
              <a:rPr lang="en-US" sz="2800" b="1" dirty="0" err="1" smtClean="0"/>
              <a:t>Hasthal</a:t>
            </a:r>
            <a:r>
              <a:rPr lang="en-US" sz="2800" b="1" dirty="0" smtClean="0"/>
              <a:t> (South West) and </a:t>
            </a:r>
            <a:r>
              <a:rPr lang="en-US" sz="2800" b="1" dirty="0" err="1" smtClean="0"/>
              <a:t>Okhla</a:t>
            </a:r>
            <a:r>
              <a:rPr lang="en-US" sz="2800" b="1" dirty="0" smtClean="0"/>
              <a:t> (South East) are operational present, though these will soon get filled. </a:t>
            </a:r>
            <a:endParaRPr lang="en-US" sz="2800" b="1" dirty="0"/>
          </a:p>
        </p:txBody>
      </p:sp>
      <p:pic>
        <p:nvPicPr>
          <p:cNvPr id="11266" name="Picture 2" descr="http://www.pcij.org/i-report/2007/scorched-medical-waste.jpg"/>
          <p:cNvPicPr>
            <a:picLocks noChangeAspect="1" noChangeArrowheads="1"/>
          </p:cNvPicPr>
          <p:nvPr/>
        </p:nvPicPr>
        <p:blipFill>
          <a:blip r:embed="rId3" cstate="print"/>
          <a:srcRect/>
          <a:stretch>
            <a:fillRect/>
          </a:stretch>
        </p:blipFill>
        <p:spPr bwMode="auto">
          <a:xfrm>
            <a:off x="2667000" y="3810000"/>
            <a:ext cx="43434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693920"/>
          </a:xfrm>
        </p:spPr>
        <p:txBody>
          <a:bodyPr/>
          <a:lstStyle/>
          <a:p>
            <a:pPr>
              <a:buNone/>
            </a:pPr>
            <a:r>
              <a:rPr lang="en-US" sz="2400" b="1" dirty="0" smtClean="0"/>
              <a:t>    Due to growing pressure on land in Delhi and the projected increase in the quantum of solid wastes, the scope for disposal through landfill sites is limited. Too much land is being consumed accompanied by increasing danger of ground and surface water contamination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0" y="2667000"/>
            <a:ext cx="4724400"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934200" cy="1066800"/>
          </a:xfrm>
        </p:spPr>
        <p:txBody>
          <a:bodyPr/>
          <a:lstStyle/>
          <a:p>
            <a:r>
              <a:rPr lang="en-US" dirty="0" smtClean="0"/>
              <a:t>		Water pollution</a:t>
            </a:r>
            <a:endParaRPr lang="en-US" dirty="0"/>
          </a:p>
        </p:txBody>
      </p:sp>
      <p:sp>
        <p:nvSpPr>
          <p:cNvPr id="3" name="Subtitle 2"/>
          <p:cNvSpPr>
            <a:spLocks noGrp="1"/>
          </p:cNvSpPr>
          <p:nvPr>
            <p:ph type="subTitle" idx="1"/>
          </p:nvPr>
        </p:nvSpPr>
        <p:spPr>
          <a:xfrm>
            <a:off x="381000" y="1066800"/>
            <a:ext cx="8077200" cy="5791200"/>
          </a:xfrm>
        </p:spPr>
        <p:txBody>
          <a:bodyPr>
            <a:normAutofit/>
          </a:bodyPr>
          <a:lstStyle/>
          <a:p>
            <a:pPr algn="just"/>
            <a:r>
              <a:rPr lang="en-US" b="1" dirty="0" smtClean="0"/>
              <a:t>The effluents flowing into the river Yamuna comprise of municipal and industrial wastes. The Central Pollution Control Board has been monitoring the water quality of the Yamuna at the upstream of </a:t>
            </a:r>
            <a:r>
              <a:rPr lang="en-US" b="1" dirty="0" err="1" smtClean="0"/>
              <a:t>Wazirabad</a:t>
            </a:r>
            <a:r>
              <a:rPr lang="en-US" b="1" dirty="0" smtClean="0"/>
              <a:t> and at </a:t>
            </a:r>
            <a:r>
              <a:rPr lang="en-US" b="1" dirty="0" err="1" smtClean="0"/>
              <a:t>Okhla</a:t>
            </a:r>
            <a:r>
              <a:rPr lang="en-US" b="1" dirty="0" smtClean="0"/>
              <a:t>. </a:t>
            </a:r>
            <a:endParaRPr lang="en-US" b="1" dirty="0"/>
          </a:p>
        </p:txBody>
      </p:sp>
      <p:pic>
        <p:nvPicPr>
          <p:cNvPr id="6146" name="Picture 2" descr="River pollution"/>
          <p:cNvPicPr>
            <a:picLocks noChangeAspect="1" noChangeArrowheads="1"/>
          </p:cNvPicPr>
          <p:nvPr/>
        </p:nvPicPr>
        <p:blipFill>
          <a:blip r:embed="rId3" cstate="print"/>
          <a:srcRect/>
          <a:stretch>
            <a:fillRect/>
          </a:stretch>
        </p:blipFill>
        <p:spPr bwMode="auto">
          <a:xfrm>
            <a:off x="1981200" y="3200400"/>
            <a:ext cx="4724400"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019800"/>
          </a:xfrm>
        </p:spPr>
        <p:txBody>
          <a:bodyPr>
            <a:normAutofit/>
          </a:bodyPr>
          <a:lstStyle/>
          <a:p>
            <a:r>
              <a:rPr lang="en-US" sz="2400" b="1" dirty="0" smtClean="0"/>
              <a:t>Upstream of </a:t>
            </a:r>
            <a:r>
              <a:rPr lang="en-US" sz="2400" b="1" dirty="0" err="1" smtClean="0"/>
              <a:t>Wazirabad</a:t>
            </a:r>
            <a:r>
              <a:rPr lang="en-US" sz="2400" b="1" dirty="0" smtClean="0"/>
              <a:t>, the dissolved oxygen (DO) level is 7.5 mg/l and biochemical oxygen demand (BOD) level is 2.3 mg/l, whereas, downstream at </a:t>
            </a:r>
            <a:r>
              <a:rPr lang="en-US" sz="2400" b="1" dirty="0" err="1" smtClean="0"/>
              <a:t>Okhla</a:t>
            </a:r>
            <a:r>
              <a:rPr lang="en-US" sz="2400" b="1" dirty="0" smtClean="0"/>
              <a:t>, the DO level declines to 1.3 mg/l with the BOD at 16 mg/l, indicating considerable deterioration in water quality in the stretch due to discharge of sewage and industrial effluents. </a:t>
            </a:r>
            <a:endParaRPr lang="en-US" sz="2400" dirty="0"/>
          </a:p>
        </p:txBody>
      </p:sp>
      <p:pic>
        <p:nvPicPr>
          <p:cNvPr id="5122" name="Picture 2" descr="http://delhigreens.com/wp-content/uploads/2009/01/yamuna-in-delhi.jpg"/>
          <p:cNvPicPr>
            <a:picLocks noChangeAspect="1" noChangeArrowheads="1"/>
          </p:cNvPicPr>
          <p:nvPr/>
        </p:nvPicPr>
        <p:blipFill>
          <a:blip r:embed="rId3" cstate="print"/>
          <a:srcRect/>
          <a:stretch>
            <a:fillRect/>
          </a:stretch>
        </p:blipFill>
        <p:spPr bwMode="auto">
          <a:xfrm>
            <a:off x="914400" y="3124200"/>
            <a:ext cx="7467600" cy="3505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229600" cy="5943600"/>
          </a:xfrm>
        </p:spPr>
        <p:txBody>
          <a:bodyPr/>
          <a:lstStyle/>
          <a:p>
            <a:pPr>
              <a:buNone/>
            </a:pPr>
            <a:r>
              <a:rPr lang="en-US" b="1" dirty="0" smtClean="0"/>
              <a:t>    The prescribed ambient water quality in terms of DO is 5mg/l or above, and 3mg/l or below in terms of BOD. The stretch between </a:t>
            </a:r>
            <a:r>
              <a:rPr lang="en-US" b="1" dirty="0" err="1" smtClean="0"/>
              <a:t>Wazirabad</a:t>
            </a:r>
            <a:r>
              <a:rPr lang="en-US" b="1" dirty="0" smtClean="0"/>
              <a:t> and </a:t>
            </a:r>
            <a:r>
              <a:rPr lang="en-US" b="1" dirty="0" err="1" smtClean="0"/>
              <a:t>Okhla</a:t>
            </a:r>
            <a:r>
              <a:rPr lang="en-US" b="1" dirty="0" smtClean="0"/>
              <a:t> is designated as bathing quality standard in terms of its water   use.</a:t>
            </a:r>
            <a:endParaRPr lang="en-US" dirty="0"/>
          </a:p>
        </p:txBody>
      </p:sp>
      <p:pic>
        <p:nvPicPr>
          <p:cNvPr id="4098" name="Picture 2" descr="DELHI, INDIA - DECEMBER 14:  Litter and debris float down a stretch of the Yamuna river on December 14, 2009 in Delhi, India. In a city of approximately 16 million, over a quarter of New Delhi residents have no access to piped water. City residents pour an estimated 950 million gallons of sewage into the Yamuna River everyday, 50% of which enters untreated. The entire Yamuna River right from its origin to confluence with the river Ganges and its tributaries are subject to human activities, which directly or indirectly affect the water quality. 2.1 million children in India under the age of 5 die each year from water-borne diseases. The World Bank reports India stands on the edge of an era of severe water scarcity as the city's population has grown over 40% in 15 years. Acording to UNICEF, water-borne diseases are responsible for more deaths than AIDS, Malaria and Measles combined."/>
          <p:cNvPicPr>
            <a:picLocks noChangeAspect="1" noChangeArrowheads="1"/>
          </p:cNvPicPr>
          <p:nvPr/>
        </p:nvPicPr>
        <p:blipFill>
          <a:blip r:embed="rId3" cstate="print"/>
          <a:srcRect/>
          <a:stretch>
            <a:fillRect/>
          </a:stretch>
        </p:blipFill>
        <p:spPr bwMode="auto">
          <a:xfrm>
            <a:off x="304800" y="2514600"/>
            <a:ext cx="8229600" cy="403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867400"/>
          </a:xfrm>
        </p:spPr>
        <p:txBody>
          <a:bodyPr/>
          <a:lstStyle/>
          <a:p>
            <a:pPr>
              <a:buNone/>
            </a:pPr>
            <a:r>
              <a:rPr lang="en-US" b="1" dirty="0" smtClean="0"/>
              <a:t>The </a:t>
            </a:r>
            <a:r>
              <a:rPr lang="en-US" b="1" dirty="0" err="1" smtClean="0"/>
              <a:t>coliform</a:t>
            </a:r>
            <a:r>
              <a:rPr lang="en-US" b="1" dirty="0" smtClean="0"/>
              <a:t> count at </a:t>
            </a:r>
            <a:r>
              <a:rPr lang="en-US" b="1" dirty="0" err="1" smtClean="0"/>
              <a:t>Wazirabad</a:t>
            </a:r>
            <a:r>
              <a:rPr lang="en-US" b="1" dirty="0" smtClean="0"/>
              <a:t> is 8,506/100 ml whereas at </a:t>
            </a:r>
            <a:r>
              <a:rPr lang="en-US" b="1" dirty="0" err="1" smtClean="0"/>
              <a:t>Okhla</a:t>
            </a:r>
            <a:r>
              <a:rPr lang="en-US" b="1" dirty="0" smtClean="0"/>
              <a:t>, it increases to 3,29,312/100 ml, as against the prescribed standard of 500/100 ml.</a:t>
            </a:r>
            <a:endParaRPr lang="en-US" dirty="0" smtClean="0"/>
          </a:p>
          <a:p>
            <a:endParaRPr lang="en-US" dirty="0"/>
          </a:p>
        </p:txBody>
      </p:sp>
      <p:pic>
        <p:nvPicPr>
          <p:cNvPr id="3074" name="Picture 2" descr="http://delhigreens.com/wp-content/uploads/2009/06/yamuna-sampling.jpg"/>
          <p:cNvPicPr>
            <a:picLocks noChangeAspect="1" noChangeArrowheads="1"/>
          </p:cNvPicPr>
          <p:nvPr/>
        </p:nvPicPr>
        <p:blipFill>
          <a:blip r:embed="rId3" cstate="print"/>
          <a:srcRect/>
          <a:stretch>
            <a:fillRect/>
          </a:stretch>
        </p:blipFill>
        <p:spPr bwMode="auto">
          <a:xfrm>
            <a:off x="1752600" y="1828800"/>
            <a:ext cx="6096000"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371600"/>
          </a:xfrm>
        </p:spPr>
        <p:txBody>
          <a:bodyPr/>
          <a:lstStyle/>
          <a:p>
            <a:r>
              <a:rPr lang="en-US" dirty="0" smtClean="0"/>
              <a:t>Industrial Pollution	</a:t>
            </a:r>
            <a:endParaRPr lang="en-US" dirty="0"/>
          </a:p>
        </p:txBody>
      </p:sp>
      <p:sp>
        <p:nvSpPr>
          <p:cNvPr id="3" name="Subtitle 2"/>
          <p:cNvSpPr>
            <a:spLocks noGrp="1"/>
          </p:cNvSpPr>
          <p:nvPr>
            <p:ph type="subTitle" idx="1"/>
          </p:nvPr>
        </p:nvSpPr>
        <p:spPr>
          <a:xfrm>
            <a:off x="533400" y="990600"/>
            <a:ext cx="7854696" cy="5029200"/>
          </a:xfrm>
        </p:spPr>
        <p:txBody>
          <a:bodyPr/>
          <a:lstStyle/>
          <a:p>
            <a:r>
              <a:rPr lang="en-US" dirty="0" smtClean="0"/>
              <a:t>The major sources of industrial pollution in Delhi include thermal power plants, brick kilns, hot mix plants and industrial units. The thermal power plants in Delhi are at </a:t>
            </a:r>
            <a:r>
              <a:rPr lang="en-US" dirty="0" err="1" smtClean="0"/>
              <a:t>Indraprastha</a:t>
            </a:r>
            <a:r>
              <a:rPr lang="en-US" dirty="0" smtClean="0"/>
              <a:t>, </a:t>
            </a:r>
            <a:r>
              <a:rPr lang="en-US" dirty="0" err="1" smtClean="0"/>
              <a:t>Badarpur</a:t>
            </a:r>
            <a:r>
              <a:rPr lang="en-US" dirty="0" smtClean="0"/>
              <a:t> and </a:t>
            </a:r>
            <a:r>
              <a:rPr lang="en-US" dirty="0" err="1" smtClean="0"/>
              <a:t>Rajghat</a:t>
            </a:r>
            <a:r>
              <a:rPr lang="en-US" dirty="0" smtClean="0"/>
              <a:t>.</a:t>
            </a:r>
            <a:endParaRPr lang="en-US" dirty="0"/>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BeAJcDASIAAhEBAxEB/8QAHAAAAgIDAQEAAAAAAAAAAAAAAgMAAQUGBwgE/8QAMxAAAQMDAwIFBAECBwEAAAAAAQACAwQFEQYSITFBByJRYXETFDKRgRXxIzNCUnKh0fD/xAAXAQEBAQEAAAAAAAAAAAAAAAAAAQMC/8QAGhEBAQEAAwEAAAAAAAAAAAAAAAERAhIiQf/aAAwDAQACEQMRAD8A6o6UIQ4uOBz7oAwuPo0evdNBxwwLVysRtzl3mKtzWk5IyVQyrAQWMnqiwoAiA9soKARAIg0dSoCOwUEDVfAU5VbSUE3Kjz3RfTz3V/TwgUQgIKc5h7IC0oEuygJKc5hQmM4QK3lUXH1RlhQFpVAFxByorLT6KIG/kBnt2RBCEbWkoIAja3KsNA6osgcAILa0Y5V5xwEPJRNBUEHJRhqKOPcU5rdv9lLVA2Ikcqy2NvBPP7WIu2qbTbY6wyV0Mr6RhdPDG9rpIx7gc9cDp35XD9Va1vdTcf6lS3GshpGuzFCQGgDPAcwYz/JXPZcr0S0tIG3GPX1VOAd+OPdefrB4qXx19p2TiGphlO18TIuRx1G09up46Z6nldM0br9mpa80rbYabAcA764edzexG0EZGeeei6RuDhgoHBNcM8549wgOVQsoCmOHKU4FEUUBVnKFxKqqJAUQl3qogaAB0V7kkHKIcohgOUYyga08JzGnqoKAOU5jVQTW4wVFFHgBDUSNZE/LtvlPI6j3V44+UErY5GFriHDrjKg8v3S31NBqm8Pnc9745ppHuA4c1xyMn1IPRd8t2krC2lhmFuikLoxxINxx1Wh660g+hulTdmvd/T5ywzY5LNzg0uA6HlzU3RdF4hVV1FNX3eWC20+3dI7a9sjPRhAGcjv6LLjPV1tzs6THQJtJWGsf9V9Axrj1+n5c/Kw1s8O6LTtxnutjq66N5a4/QDA8O745IytkudDXyyROoa/7drc5iezczPbOMH55/XVXbq6WaaSkrhAKyHG/YOHD/cAckBaxkxtr1Qy4XKK3up5YZDAZSZRtyQ7a4DPJwcfw4E4yM7C5vokVNDTVD2SSwRukj5ZIRlzT7O6j9rG02pLU+5z2p9bG2th/KNzsds8E4VRlXDlKeE0va7lpBGM8HKW48lUL7IHJhIxwlE56oAKihUVBRtJ6hPYwBUPZGPdRFgBGEvKMKAh1RgpYRZ5RTmnIGOvouK6ou900dVz0dvq66R0e1kMlW2OQStJLhk5HAc5wBwOAu0M/E4IzharrLQFr1SZKipYW1hYGtkYcZx0J9eyg0SDUtbqy0upNSVdHaLedrJ/t45JZ5yOSGYO1nY55wcdeV0+019ALUxtt81PTxNa1jMu2jHA9loFB4NBlC1lbeSKmMuLfoQtDMHGNwI57rbaDScNqtQpKM7qhzQ2SV7j5uxIHb+Exd+NgpbhBVBga7JdkAdTx1zhc3rLTqybxPnvFi+0+zijEUj6mYiN4HWM4BIdzwduB3z0O3XHSlNUwsFG99JOwjbLG4ggcZJx36rKW6jbbaeOmjc54ZnEjvyJ9z3VQ2gdWvpmPuEUMM7m5eyGQvYD7OLW5/S5B452OjZLS3Gjmkbcqh5aYIgHF7Q3l+BzxkDv1XW5rvQx1X20lZC2ocP8ALMgJwvN/iVf6q66urqeKUup9wijiadwyBjjPTJPOEHWvDzXkd/qX2mopHRVUQP8AisYRE7HX8sOB9sLfHgc8Y9F5n0825WasprvSQ0szmM4fNGDlx5JB/wBS9Dafr5LlZaKrmIMr4gZQMcP6HgdOclIPpe49kBOTwsfe73RWmSmZWTtjdUyCOME4y4r7wfLkKiiooOiioaHFGMoW/wAIhkqIMKwgDUWcBQHlQlACplVTA5EZCQkEqy9A7ecYBwPRDnnOf2lblC5A4yEf+BExwIwV827KIu4QYXVenLVdKN89RRQOqW/jMWkEfrGVz+0eFlDdJDU1xfGfrBwMR4fg9C3oM/C6hO6UztLWF4HA5GF8t6rqi3W8zUVFJJIHDMLYnOHufKCf0EGHuGmDb6OaotkYqpSPLT1WC0f8HY3D4JKx1mvrrVaJKqsdS0rGudvgdIXO3AegHrnuvk1dqfU9PU07rPTufRbQ6SX7KUNc7vhzmgf9rRG3tktbLV1sg873OmaWY28nse2O6DJa7rKfVMDKyGua9sYIbAyLAj9w71XR9Bz1lZpW3zXFzZKh0QJeHBxfycE46HGFzbT+n59SCq+0kjpKGF35u459x/8ABZDwy1ZS2evrdN3Grj8lQ4U0wPledxBAKDrByOcH9KJLW1LqtzmmL7baMYcd2ffhRUfYEYSs8gJgKgvKp7vKFRKp3RQWDgKZ5Q54UyqiyShLlaW/sgMO45V7kpxIUz0CobuU3dkGeFRPmUDQ73Rh2ORwR0xwkgotyBjyHsex3STIeDzn5/sufX3w6t8dLVVVFNUisleHQsL27Gknlpw3Jbgnglb4HcqHn3+UVwW8aM1VZ4ntjdO+nk5e6llBz85AJ/krXpdMagmpi5tvqyKdjZX72BuGkZ3Aj4PuvTE0bahro38jGPRW6Ith+hG0cM2+Z2RjHTp8/tTBx7w015c566nslVG2ob5ts8uS6INaTj36d1FtmkNHNsl2qLzPUNE9SXRtihZloHUk578BRUf/2Q==">
            <a:hlinkClick r:id="rId3"/>
          </p:cNvPr>
          <p:cNvSpPr>
            <a:spLocks noChangeAspect="1" noChangeArrowheads="1"/>
          </p:cNvSpPr>
          <p:nvPr/>
        </p:nvSpPr>
        <p:spPr bwMode="auto">
          <a:xfrm>
            <a:off x="155575" y="-427038"/>
            <a:ext cx="143827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namhenderson.files.wordpress.com/2008/04/newdelhiyamuna-pollution.jpg"/>
          <p:cNvPicPr>
            <a:picLocks noChangeAspect="1" noChangeArrowheads="1"/>
          </p:cNvPicPr>
          <p:nvPr/>
        </p:nvPicPr>
        <p:blipFill>
          <a:blip r:embed="rId4" cstate="print"/>
          <a:srcRect/>
          <a:stretch>
            <a:fillRect/>
          </a:stretch>
        </p:blipFill>
        <p:spPr bwMode="auto">
          <a:xfrm>
            <a:off x="2133600" y="2895600"/>
            <a:ext cx="4648200" cy="3733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019800"/>
          </a:xfrm>
        </p:spPr>
        <p:txBody>
          <a:bodyPr/>
          <a:lstStyle/>
          <a:p>
            <a:pPr algn="just"/>
            <a:r>
              <a:rPr lang="en-US" dirty="0" err="1" smtClean="0"/>
              <a:t>Idustrial</a:t>
            </a:r>
            <a:r>
              <a:rPr lang="en-US" dirty="0" smtClean="0"/>
              <a:t> pollutants are on the rise. In the current year it is estimated that some 30,000 million </a:t>
            </a:r>
            <a:r>
              <a:rPr lang="en-US" dirty="0" err="1" smtClean="0"/>
              <a:t>litres</a:t>
            </a:r>
            <a:r>
              <a:rPr lang="en-US" dirty="0" smtClean="0"/>
              <a:t> of pollutants are entering our river systems every day, 10,000 million </a:t>
            </a:r>
            <a:r>
              <a:rPr lang="en-US" dirty="0" err="1" smtClean="0"/>
              <a:t>litres</a:t>
            </a:r>
            <a:r>
              <a:rPr lang="en-US" dirty="0" smtClean="0"/>
              <a:t> from industrial units alone. With industrial development on the rise, industrial pollution accounts for 33 per cent of the total pollution as against 20 per cent a decade ago. </a:t>
            </a:r>
            <a:endParaRPr lang="en-US" dirty="0"/>
          </a:p>
        </p:txBody>
      </p:sp>
      <p:pic>
        <p:nvPicPr>
          <p:cNvPr id="34818" name="Picture 2" descr="C:\Documents and Settings\Administrator\Desktop\yamuna_polluted_20080616[1].jpg"/>
          <p:cNvPicPr>
            <a:picLocks noChangeAspect="1" noChangeArrowheads="1"/>
          </p:cNvPicPr>
          <p:nvPr/>
        </p:nvPicPr>
        <p:blipFill>
          <a:blip r:embed="rId3" cstate="print"/>
          <a:srcRect/>
          <a:stretch>
            <a:fillRect/>
          </a:stretch>
        </p:blipFill>
        <p:spPr bwMode="auto">
          <a:xfrm>
            <a:off x="381000" y="3124200"/>
            <a:ext cx="7772400" cy="3581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dirty="0" smtClean="0"/>
              <a:t>  Reflection of Taj Mahal in Yamuna</a:t>
            </a:r>
            <a:endParaRPr lang="en-US" dirty="0"/>
          </a:p>
        </p:txBody>
      </p:sp>
      <p:pic>
        <p:nvPicPr>
          <p:cNvPr id="35841" name="Picture 1" descr="C:\Documents and Settings\Administrator\Desktop\river2[1].jpg"/>
          <p:cNvPicPr>
            <a:picLocks noGrp="1" noChangeAspect="1" noChangeArrowheads="1"/>
          </p:cNvPicPr>
          <p:nvPr>
            <p:ph idx="1"/>
          </p:nvPr>
        </p:nvPicPr>
        <p:blipFill>
          <a:blip r:embed="rId3" cstate="print"/>
          <a:srcRect/>
          <a:stretch>
            <a:fillRect/>
          </a:stretch>
        </p:blipFill>
        <p:spPr bwMode="auto">
          <a:xfrm>
            <a:off x="1219200" y="1447800"/>
            <a:ext cx="6858000" cy="5181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229600" cy="6324600"/>
          </a:xfrm>
        </p:spPr>
        <p:txBody>
          <a:bodyPr>
            <a:normAutofit/>
          </a:bodyPr>
          <a:lstStyle/>
          <a:p>
            <a:r>
              <a:rPr lang="en-US" dirty="0" smtClean="0"/>
              <a:t>There was a time when people in Agra would flock to the Yamuna banks during the monsoon to watch the river dance in whirlpools or the muddy water form ripples and loops. Or kids would come to watch tortoises lazily floating. </a:t>
            </a:r>
            <a:r>
              <a:rPr lang="en-US" b="1" dirty="0" smtClean="0"/>
              <a:t>Now the heavy pollution level in the water is keeping everyone away.</a:t>
            </a:r>
            <a:br>
              <a:rPr lang="en-US" b="1" dirty="0" smtClean="0"/>
            </a:br>
            <a:r>
              <a:rPr lang="en-US" dirty="0" smtClean="0"/>
              <a:t>The number of swimmers and divers has gone down drastically due to reports of heavy pollution caused by discharge of effluents and sewer wastes. </a:t>
            </a:r>
          </a:p>
          <a:p>
            <a:endParaRPr lang="en-US" dirty="0" smtClean="0"/>
          </a:p>
          <a:p>
            <a:endParaRPr lang="en-US" dirty="0"/>
          </a:p>
        </p:txBody>
      </p:sp>
      <p:pic>
        <p:nvPicPr>
          <p:cNvPr id="4098" name="Picture 2" descr="http://www.google.co.in/url?source=imgres&amp;ct=tbn&amp;q=http://gangajal.org.in/blog/wp-content/uploads/2008/12/yamuna-at-tajmahal.jpg&amp;usg=AFQjCNEma2lxr1ttTE1OogAjMW2JGRuVcA"/>
          <p:cNvPicPr>
            <a:picLocks noChangeAspect="1" noChangeArrowheads="1"/>
          </p:cNvPicPr>
          <p:nvPr/>
        </p:nvPicPr>
        <p:blipFill>
          <a:blip r:embed="rId3"/>
          <a:srcRect/>
          <a:stretch>
            <a:fillRect/>
          </a:stretch>
        </p:blipFill>
        <p:spPr bwMode="auto">
          <a:xfrm>
            <a:off x="1524000" y="3733800"/>
            <a:ext cx="6019800" cy="2895600"/>
          </a:xfrm>
          <a:prstGeom prst="rect">
            <a:avLst/>
          </a:prstGeom>
          <a:noFill/>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i="1" dirty="0" smtClean="0">
                <a:latin typeface="Arial Black" pitchFamily="34" charset="0"/>
              </a:rPr>
              <a:t>INTRODUCTION</a:t>
            </a:r>
            <a:endParaRPr lang="en-US" sz="6000" b="1" i="1" dirty="0">
              <a:latin typeface="Arial Black" pitchFamily="34" charset="0"/>
            </a:endParaRPr>
          </a:p>
        </p:txBody>
      </p:sp>
      <p:sp>
        <p:nvSpPr>
          <p:cNvPr id="3" name="Content Placeholder 2"/>
          <p:cNvSpPr>
            <a:spLocks noGrp="1"/>
          </p:cNvSpPr>
          <p:nvPr>
            <p:ph idx="1"/>
          </p:nvPr>
        </p:nvSpPr>
        <p:spPr/>
        <p:txBody>
          <a:bodyPr/>
          <a:lstStyle/>
          <a:p>
            <a:pPr>
              <a:buNone/>
            </a:pPr>
            <a:r>
              <a:rPr lang="en-US" dirty="0" smtClean="0"/>
              <a:t>    The Yamuna is the largest tributary river of the Ganges (</a:t>
            </a:r>
            <a:r>
              <a:rPr lang="en-US" dirty="0" err="1" smtClean="0"/>
              <a:t>Ganga</a:t>
            </a:r>
            <a:r>
              <a:rPr lang="en-US" dirty="0" smtClean="0"/>
              <a:t>) in northern India. Originating from the </a:t>
            </a:r>
            <a:r>
              <a:rPr lang="en-US" dirty="0" err="1" smtClean="0"/>
              <a:t>Yamunotri</a:t>
            </a:r>
            <a:r>
              <a:rPr lang="en-US" dirty="0" smtClean="0"/>
              <a:t> Glacier at a height 6,3 87 </a:t>
            </a:r>
            <a:r>
              <a:rPr lang="en-US" dirty="0" err="1" smtClean="0"/>
              <a:t>mtrs</a:t>
            </a:r>
            <a:r>
              <a:rPr lang="en-US" dirty="0" smtClean="0"/>
              <a:t>.</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457199" y="3810000"/>
            <a:ext cx="3357418" cy="2769870"/>
          </a:xfrm>
          <a:prstGeom prst="rect">
            <a:avLst/>
          </a:prstGeom>
          <a:ln>
            <a:noFill/>
          </a:ln>
          <a:effectLst>
            <a:softEdge rad="112500"/>
          </a:effectLst>
        </p:spPr>
      </p:pic>
      <p:pic>
        <p:nvPicPr>
          <p:cNvPr id="6" name="Picture 5" descr="File:Yamunotri temple and ashram.jpg">
            <a:hlinkClick r:id="rId5"/>
          </p:cNvPr>
          <p:cNvPicPr/>
          <p:nvPr/>
        </p:nvPicPr>
        <p:blipFill>
          <a:blip r:embed="rId6" cstate="print"/>
          <a:srcRect/>
          <a:stretch>
            <a:fillRect/>
          </a:stretch>
        </p:blipFill>
        <p:spPr bwMode="auto">
          <a:xfrm>
            <a:off x="4419600" y="3962400"/>
            <a:ext cx="4114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txBody>
          <a:bodyPr>
            <a:normAutofit/>
          </a:bodyPr>
          <a:lstStyle/>
          <a:p>
            <a:pPr algn="just"/>
            <a:r>
              <a:rPr lang="en-US" sz="2400" dirty="0" smtClean="0"/>
              <a:t>The debris of the controversial Taj Corridor project between the fort and the Taj is such a depressing and ugly sight that foreign tourists avoid moving along the river front,' said </a:t>
            </a:r>
            <a:r>
              <a:rPr lang="en-US" sz="2400" dirty="0" err="1" smtClean="0"/>
              <a:t>Surendra</a:t>
            </a:r>
            <a:r>
              <a:rPr lang="en-US" sz="2400" dirty="0" smtClean="0"/>
              <a:t> Sharma, president of the </a:t>
            </a:r>
            <a:r>
              <a:rPr lang="en-US" sz="2400" dirty="0" err="1" smtClean="0"/>
              <a:t>Braj</a:t>
            </a:r>
            <a:r>
              <a:rPr lang="en-US" sz="2400" dirty="0" smtClean="0"/>
              <a:t> </a:t>
            </a:r>
            <a:r>
              <a:rPr lang="en-US" sz="2400" dirty="0" err="1" smtClean="0"/>
              <a:t>Mandal</a:t>
            </a:r>
            <a:r>
              <a:rPr lang="en-US" sz="2400" dirty="0" smtClean="0"/>
              <a:t> Heritage Conservation Society. </a:t>
            </a:r>
          </a:p>
          <a:p>
            <a:pPr algn="just"/>
            <a:r>
              <a:rPr lang="en-US" sz="2400" dirty="0" smtClean="0"/>
              <a:t>'When the tourists look towards the Taj from the Agra Fort, the ill-conceived Corridor which is turning into an unofficial graveyard with heaps of dirt and garbage is such a put off,' said Sharma. Though the river offers a pretty sight nowadays, the people of Agra have long forgotten its beauty and look at it merely as a sewer that brings diseases and pollution. </a:t>
            </a:r>
          </a:p>
          <a:p>
            <a:pPr algn="just"/>
            <a:r>
              <a:rPr lang="en-US" sz="2400" dirty="0" smtClean="0"/>
              <a:t>'What should have been a protected heritage of the country has been reduced to a river, if one can call it that, of sorrow and misery, and unfortunately no government agency, commission, pollution board, department or NGO has been able to arrest the rot,' lamented </a:t>
            </a:r>
            <a:r>
              <a:rPr lang="en-US" sz="2400" dirty="0" err="1" smtClean="0"/>
              <a:t>Pandit</a:t>
            </a:r>
            <a:r>
              <a:rPr lang="en-US" sz="2400" dirty="0" smtClean="0"/>
              <a:t> </a:t>
            </a:r>
            <a:r>
              <a:rPr lang="en-US" sz="2400" dirty="0" err="1" smtClean="0"/>
              <a:t>Ashwini</a:t>
            </a:r>
            <a:r>
              <a:rPr lang="en-US" sz="2400" dirty="0" smtClean="0"/>
              <a:t> </a:t>
            </a:r>
            <a:r>
              <a:rPr lang="en-US" sz="2400" dirty="0" err="1" smtClean="0"/>
              <a:t>Mishra</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305800" cy="2514600"/>
          </a:xfrm>
        </p:spPr>
        <p:txBody>
          <a:bodyPr>
            <a:noAutofit/>
          </a:bodyPr>
          <a:lstStyle/>
          <a:p>
            <a:r>
              <a:rPr lang="en-US" sz="4000" dirty="0" smtClean="0"/>
              <a:t>Steps taken by Delhi Govt. to Conserve Yamuna</a:t>
            </a:r>
            <a:br>
              <a:rPr lang="en-US" sz="4000" dirty="0" smtClean="0"/>
            </a:br>
            <a:endParaRPr lang="en-US" sz="4000" dirty="0"/>
          </a:p>
        </p:txBody>
      </p:sp>
      <p:sp>
        <p:nvSpPr>
          <p:cNvPr id="5" name="TextBox 4"/>
          <p:cNvSpPr txBox="1"/>
          <p:nvPr/>
        </p:nvSpPr>
        <p:spPr>
          <a:xfrm>
            <a:off x="381000" y="1371600"/>
            <a:ext cx="8534400" cy="2677656"/>
          </a:xfrm>
          <a:prstGeom prst="rect">
            <a:avLst/>
          </a:prstGeom>
          <a:noFill/>
        </p:spPr>
        <p:txBody>
          <a:bodyPr wrap="square" rtlCol="0">
            <a:spAutoFit/>
          </a:bodyPr>
          <a:lstStyle/>
          <a:p>
            <a:pPr algn="just"/>
            <a:r>
              <a:rPr lang="en-US" sz="2400" dirty="0" err="1" smtClean="0"/>
              <a:t>Khanna</a:t>
            </a:r>
            <a:r>
              <a:rPr lang="en-US" sz="2400" dirty="0" smtClean="0"/>
              <a:t>, who is chairman of the Prime Minister-appointed Yamuna River Development Authority (YRDA), announced at a recent meeting of the Resource Persons Group on Environment and Ecology that it has been “decided” to create a bio-diversity zone on the Yamuna banks, sources said. This will be along the 22-km stretch of the river from </a:t>
            </a:r>
            <a:r>
              <a:rPr lang="en-US" sz="2400" dirty="0" err="1" smtClean="0"/>
              <a:t>Wazirabad</a:t>
            </a:r>
            <a:r>
              <a:rPr lang="en-US" sz="2400" dirty="0" smtClean="0"/>
              <a:t> in the upper reaches to </a:t>
            </a:r>
            <a:r>
              <a:rPr lang="en-US" sz="2400" dirty="0" err="1" smtClean="0"/>
              <a:t>Okhla</a:t>
            </a:r>
            <a:r>
              <a:rPr lang="en-US" sz="2400" dirty="0" smtClean="0"/>
              <a:t> in South Delhi, according to sources.</a:t>
            </a:r>
            <a:endParaRPr lang="en-US" sz="2400" dirty="0"/>
          </a:p>
        </p:txBody>
      </p:sp>
      <p:sp>
        <p:nvSpPr>
          <p:cNvPr id="6" name="Rectangle 5"/>
          <p:cNvSpPr/>
          <p:nvPr/>
        </p:nvSpPr>
        <p:spPr>
          <a:xfrm>
            <a:off x="381000" y="4180344"/>
            <a:ext cx="8534400" cy="2677656"/>
          </a:xfrm>
          <a:prstGeom prst="rect">
            <a:avLst/>
          </a:prstGeom>
        </p:spPr>
        <p:txBody>
          <a:bodyPr wrap="square">
            <a:spAutoFit/>
          </a:bodyPr>
          <a:lstStyle/>
          <a:p>
            <a:r>
              <a:rPr lang="en-US" sz="2400" i="1" dirty="0" smtClean="0"/>
              <a:t>It appears that despite heavy investment in the </a:t>
            </a:r>
            <a:r>
              <a:rPr lang="en-US" sz="2400" i="1" dirty="0" err="1" smtClean="0"/>
              <a:t>Ganga</a:t>
            </a:r>
            <a:r>
              <a:rPr lang="en-US" sz="2400" i="1" dirty="0" smtClean="0"/>
              <a:t> and Yamuna Action Plan, the pollution levels in the rivers have remained unacceptably high. Clearly the approach to reducing pollution has to be improved and overall a more comprehensive approach is needed to tackle the many-sided threats faced by these rivers.</a:t>
            </a:r>
            <a:br>
              <a:rPr lang="en-US" sz="2400" i="1" dirty="0" smtClean="0"/>
            </a:br>
            <a:endParaRPr lang="en-US" sz="24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7800" y="685800"/>
            <a:ext cx="67818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066800"/>
            <a:ext cx="8686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Indian government has spent half-a-billion dollars trying to clean up Delhi's Yamuna river .It’s only gotten worse.</a:t>
            </a:r>
            <a:endParaRPr kumimoji="0" lang="en-US" sz="2400" b="0"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Sheila </a:t>
            </a:r>
            <a:r>
              <a:rPr kumimoji="0" lang="en-US" sz="2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Dikshit</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New Delhi's chief minister, says the government simply followed the recommendations of outside consultants who encouraged the building of expensive sewage-treatment plants but didn't anticipate the surge in migration of rural poor to New Delhi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We're tired and frustrated from spending money” she says.</a:t>
            </a:r>
            <a:endParaRPr kumimoji="0" lang="en-US" sz="2400" b="0" i="1" u="none" strike="noStrike" cap="none" normalizeH="0" baseline="0" dirty="0" smtClean="0">
              <a:ln>
                <a:noFill/>
              </a:ln>
              <a:solidFill>
                <a:srgbClr val="0070C0"/>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457200" y="838200"/>
            <a:ext cx="8229600" cy="1295399"/>
          </a:xfrm>
        </p:spPr>
        <p:txBody>
          <a:bodyPr>
            <a:normAutofit fontScale="92500"/>
          </a:bodyPr>
          <a:lstStyle/>
          <a:p>
            <a:pPr>
              <a:buNone/>
            </a:pPr>
            <a:r>
              <a:rPr lang="en-US" b="1" dirty="0" smtClean="0">
                <a:solidFill>
                  <a:schemeClr val="bg1"/>
                </a:solidFill>
                <a:latin typeface="Corbel" pitchFamily="34" charset="0"/>
              </a:rPr>
              <a:t>    It travels a total length of 1,376 kilometers. Before merging with the Ganges at </a:t>
            </a:r>
            <a:r>
              <a:rPr lang="en-US" b="1" dirty="0" err="1" smtClean="0">
                <a:solidFill>
                  <a:schemeClr val="bg1"/>
                </a:solidFill>
                <a:latin typeface="Corbel" pitchFamily="34" charset="0"/>
              </a:rPr>
              <a:t>Triveni</a:t>
            </a:r>
            <a:r>
              <a:rPr lang="en-US" b="1" dirty="0" smtClean="0">
                <a:solidFill>
                  <a:schemeClr val="bg1"/>
                </a:solidFill>
                <a:latin typeface="Corbel" pitchFamily="34" charset="0"/>
              </a:rPr>
              <a:t> </a:t>
            </a:r>
            <a:r>
              <a:rPr lang="en-US" b="1" dirty="0" err="1" smtClean="0">
                <a:solidFill>
                  <a:schemeClr val="bg1"/>
                </a:solidFill>
                <a:latin typeface="Corbel" pitchFamily="34" charset="0"/>
              </a:rPr>
              <a:t>Sangam</a:t>
            </a:r>
            <a:r>
              <a:rPr lang="en-US" b="1" dirty="0" smtClean="0">
                <a:solidFill>
                  <a:schemeClr val="bg1"/>
                </a:solidFill>
                <a:latin typeface="Corbel" pitchFamily="34" charset="0"/>
              </a:rPr>
              <a:t>, Allahabad, the site for the </a:t>
            </a:r>
            <a:r>
              <a:rPr lang="en-US" b="1" dirty="0" err="1" smtClean="0">
                <a:solidFill>
                  <a:schemeClr val="bg1"/>
                </a:solidFill>
                <a:latin typeface="Corbel" pitchFamily="34" charset="0"/>
              </a:rPr>
              <a:t>Kumbha</a:t>
            </a:r>
            <a:r>
              <a:rPr lang="en-US" b="1" dirty="0" smtClean="0">
                <a:solidFill>
                  <a:schemeClr val="bg1"/>
                </a:solidFill>
                <a:latin typeface="Corbel" pitchFamily="34" charset="0"/>
              </a:rPr>
              <a:t> </a:t>
            </a:r>
            <a:r>
              <a:rPr lang="en-US" b="1" dirty="0" err="1" smtClean="0">
                <a:solidFill>
                  <a:schemeClr val="bg1"/>
                </a:solidFill>
                <a:latin typeface="Corbel" pitchFamily="34" charset="0"/>
              </a:rPr>
              <a:t>Mela</a:t>
            </a:r>
            <a:r>
              <a:rPr lang="en-US" b="1" dirty="0" smtClean="0">
                <a:solidFill>
                  <a:schemeClr val="bg1"/>
                </a:solidFill>
                <a:latin typeface="Corbel" pitchFamily="34" charset="0"/>
              </a:rPr>
              <a:t> every twelve years.</a:t>
            </a:r>
            <a:endParaRPr lang="en-US" b="1" dirty="0">
              <a:solidFill>
                <a:schemeClr val="bg1"/>
              </a:solidFill>
              <a:latin typeface="Corbel" pitchFamily="34" charset="0"/>
            </a:endParaRPr>
          </a:p>
        </p:txBody>
      </p:sp>
      <p:pic>
        <p:nvPicPr>
          <p:cNvPr id="5123" name="Picture 3"/>
          <p:cNvPicPr>
            <a:picLocks noChangeAspect="1" noChangeArrowheads="1"/>
          </p:cNvPicPr>
          <p:nvPr/>
        </p:nvPicPr>
        <p:blipFill>
          <a:blip r:embed="rId4" cstate="print"/>
          <a:srcRect/>
          <a:stretch>
            <a:fillRect/>
          </a:stretch>
        </p:blipFill>
        <p:spPr bwMode="auto">
          <a:xfrm>
            <a:off x="1981200" y="3124200"/>
            <a:ext cx="4912501"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a:buNone/>
            </a:pPr>
            <a:r>
              <a:rPr lang="en-US" dirty="0"/>
              <a:t> </a:t>
            </a:r>
            <a:r>
              <a:rPr lang="en-US" dirty="0" smtClean="0"/>
              <a:t>   </a:t>
            </a:r>
            <a:r>
              <a:rPr lang="en-US" b="1" dirty="0" smtClean="0">
                <a:solidFill>
                  <a:schemeClr val="bg1"/>
                </a:solidFill>
              </a:rPr>
              <a:t>It crosses several states, Uttarakhand, Haryana and Uttar Pradesh, passing by Himachal Pradesh and later </a:t>
            </a:r>
            <a:r>
              <a:rPr lang="en-US" b="1" u="sng" dirty="0" smtClean="0">
                <a:solidFill>
                  <a:schemeClr val="bg1"/>
                </a:solidFill>
              </a:rPr>
              <a:t>Delhi</a:t>
            </a:r>
            <a:r>
              <a:rPr lang="en-US" b="1" dirty="0" smtClean="0">
                <a:solidFill>
                  <a:schemeClr val="bg1"/>
                </a:solidFill>
              </a:rPr>
              <a:t>, and meets several of its tributaries on the way.</a:t>
            </a:r>
            <a:endParaRPr lang="en-US" b="1" dirty="0">
              <a:solidFill>
                <a:schemeClr val="bg1"/>
              </a:solidFill>
            </a:endParaRPr>
          </a:p>
        </p:txBody>
      </p:sp>
      <p:pic>
        <p:nvPicPr>
          <p:cNvPr id="6146" name="Picture 2"/>
          <p:cNvPicPr>
            <a:picLocks noChangeAspect="1" noChangeArrowheads="1"/>
          </p:cNvPicPr>
          <p:nvPr/>
        </p:nvPicPr>
        <p:blipFill>
          <a:blip r:embed="rId4" cstate="print"/>
          <a:srcRect/>
          <a:stretch>
            <a:fillRect/>
          </a:stretch>
        </p:blipFill>
        <p:spPr bwMode="auto">
          <a:xfrm>
            <a:off x="2438400" y="3048000"/>
            <a:ext cx="4114800"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000" dirty="0" smtClean="0">
                <a:latin typeface="Berlin Sans FB" pitchFamily="34" charset="0"/>
              </a:rPr>
              <a:t>      YAMUNA BEFORE DELHI</a:t>
            </a:r>
            <a:endParaRPr lang="en-US" sz="4000" dirty="0">
              <a:latin typeface="Berlin Sans FB" pitchFamily="34" charset="0"/>
            </a:endParaRPr>
          </a:p>
        </p:txBody>
      </p:sp>
      <p:pic>
        <p:nvPicPr>
          <p:cNvPr id="7170" name="Picture 2"/>
          <p:cNvPicPr>
            <a:picLocks noGrp="1" noChangeAspect="1" noChangeArrowheads="1"/>
          </p:cNvPicPr>
          <p:nvPr>
            <p:ph idx="1"/>
          </p:nvPr>
        </p:nvPicPr>
        <p:blipFill>
          <a:blip r:embed="rId4" cstate="print"/>
          <a:srcRect/>
          <a:stretch>
            <a:fillRect/>
          </a:stretch>
        </p:blipFill>
        <p:spPr bwMode="auto">
          <a:xfrm>
            <a:off x="457200" y="2057400"/>
            <a:ext cx="8135007"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7083"/>
          </a:xfrm>
        </p:spPr>
        <p:txBody>
          <a:bodyPr>
            <a:normAutofit/>
          </a:bodyPr>
          <a:lstStyle/>
          <a:p>
            <a:r>
              <a:rPr lang="en-US" sz="3600" dirty="0" smtClean="0"/>
              <a:t>                 </a:t>
            </a:r>
            <a:r>
              <a:rPr lang="en-US" sz="5400" dirty="0" smtClean="0"/>
              <a:t>Yamuna in Delhi </a:t>
            </a:r>
            <a:endParaRPr lang="en-US" sz="5400" dirty="0"/>
          </a:p>
        </p:txBody>
      </p:sp>
      <p:pic>
        <p:nvPicPr>
          <p:cNvPr id="1026" name="Picture 2" descr="E:\delhinoidaflywayrohitsfd7[1].jpg"/>
          <p:cNvPicPr>
            <a:picLocks noGrp="1" noChangeAspect="1" noChangeArrowheads="1"/>
          </p:cNvPicPr>
          <p:nvPr>
            <p:ph idx="1"/>
          </p:nvPr>
        </p:nvPicPr>
        <p:blipFill>
          <a:blip r:embed="rId2"/>
          <a:srcRect/>
          <a:stretch>
            <a:fillRect/>
          </a:stretch>
        </p:blipFill>
        <p:spPr bwMode="auto">
          <a:xfrm>
            <a:off x="520262" y="1576552"/>
            <a:ext cx="7785537" cy="50528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t>	   Pollution in Yamuna River</a:t>
            </a:r>
            <a:endParaRPr lang="en-US" b="1" dirty="0"/>
          </a:p>
        </p:txBody>
      </p:sp>
      <p:sp>
        <p:nvSpPr>
          <p:cNvPr id="3" name="Content Placeholder 2"/>
          <p:cNvSpPr>
            <a:spLocks noGrp="1"/>
          </p:cNvSpPr>
          <p:nvPr>
            <p:ph idx="1"/>
          </p:nvPr>
        </p:nvSpPr>
        <p:spPr>
          <a:xfrm>
            <a:off x="457200" y="1524000"/>
            <a:ext cx="8229600" cy="4389120"/>
          </a:xfrm>
        </p:spPr>
        <p:txBody>
          <a:bodyPr/>
          <a:lstStyle/>
          <a:p>
            <a:pPr>
              <a:buNone/>
            </a:pPr>
            <a:r>
              <a:rPr lang="en-US" i="1" dirty="0" smtClean="0"/>
              <a:t>   The rapid growth of Delhi in recent times has resulted in significant increase in environmental pollution. It is widely perceived that the problem is threatening to get out of hand. </a:t>
            </a:r>
            <a:endParaRPr lang="en-US" i="1" dirty="0"/>
          </a:p>
        </p:txBody>
      </p:sp>
      <p:pic>
        <p:nvPicPr>
          <p:cNvPr id="1026" name="Picture 2"/>
          <p:cNvPicPr>
            <a:picLocks noChangeAspect="1" noChangeArrowheads="1"/>
          </p:cNvPicPr>
          <p:nvPr/>
        </p:nvPicPr>
        <p:blipFill>
          <a:blip r:embed="rId3" cstate="print"/>
          <a:srcRect/>
          <a:stretch>
            <a:fillRect/>
          </a:stretch>
        </p:blipFill>
        <p:spPr bwMode="auto">
          <a:xfrm>
            <a:off x="2743200" y="3429000"/>
            <a:ext cx="4495800" cy="29942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endParaRPr lang="en-US" dirty="0"/>
          </a:p>
        </p:txBody>
      </p:sp>
      <p:sp>
        <p:nvSpPr>
          <p:cNvPr id="3" name="Content Placeholder 2"/>
          <p:cNvSpPr>
            <a:spLocks noGrp="1"/>
          </p:cNvSpPr>
          <p:nvPr>
            <p:ph idx="1"/>
          </p:nvPr>
        </p:nvSpPr>
        <p:spPr>
          <a:xfrm>
            <a:off x="533400" y="457200"/>
            <a:ext cx="8229600" cy="4389120"/>
          </a:xfrm>
        </p:spPr>
        <p:txBody>
          <a:bodyPr/>
          <a:lstStyle/>
          <a:p>
            <a:pPr>
              <a:buNone/>
            </a:pPr>
            <a:r>
              <a:rPr lang="en-US" i="1" dirty="0" smtClean="0"/>
              <a:t>    Hence, effective and co-</a:t>
            </a:r>
            <a:r>
              <a:rPr lang="en-US" i="1" dirty="0" err="1" smtClean="0"/>
              <a:t>ordinated</a:t>
            </a:r>
            <a:r>
              <a:rPr lang="en-US" i="1" dirty="0" smtClean="0"/>
              <a:t> measures for controlling pollution need to be put in place without delay.</a:t>
            </a:r>
            <a:r>
              <a:rPr lang="en-US" dirty="0" smtClean="0"/>
              <a:t> </a:t>
            </a:r>
            <a:r>
              <a:rPr lang="en-US" i="1" dirty="0" smtClean="0"/>
              <a:t>Rise in population and growth in economic activity has led to increase in pollution in Delhi.</a:t>
            </a:r>
            <a:br>
              <a:rPr lang="en-US" i="1" dirty="0" smtClean="0"/>
            </a:b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828800" y="2590800"/>
            <a:ext cx="4959457" cy="3657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501</TotalTime>
  <Words>991</Words>
  <Application>Microsoft Office PowerPoint</Application>
  <PresentationFormat>On-screen Show (4:3)</PresentationFormat>
  <Paragraphs>54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YAMUNA RIVER </vt:lpstr>
      <vt:lpstr>INTRODUCTION</vt:lpstr>
      <vt:lpstr>Slide 3</vt:lpstr>
      <vt:lpstr>Slide 4</vt:lpstr>
      <vt:lpstr>      YAMUNA BEFORE DELHI</vt:lpstr>
      <vt:lpstr>                 Yamuna in Delhi </vt:lpstr>
      <vt:lpstr>Slide 7</vt:lpstr>
      <vt:lpstr>    Pollution in Yamuna River</vt:lpstr>
      <vt:lpstr>       </vt:lpstr>
      <vt:lpstr>Solid Waste Management</vt:lpstr>
      <vt:lpstr>Slide 11</vt:lpstr>
      <vt:lpstr>  Water pollution</vt:lpstr>
      <vt:lpstr>Slide 13</vt:lpstr>
      <vt:lpstr>Slide 14</vt:lpstr>
      <vt:lpstr>Slide 15</vt:lpstr>
      <vt:lpstr>Industrial Pollution </vt:lpstr>
      <vt:lpstr>Slide 17</vt:lpstr>
      <vt:lpstr>  Reflection of Taj Mahal in Yamuna</vt:lpstr>
      <vt:lpstr>Slide 19</vt:lpstr>
      <vt:lpstr>Slide 20</vt:lpstr>
      <vt:lpstr>Steps taken by Delhi Govt. to Conserve Yamuna </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YAMUNA RIVER IN DELHI</dc:title>
  <dc:creator>Administrator</dc:creator>
  <cp:lastModifiedBy>class4</cp:lastModifiedBy>
  <cp:revision>82</cp:revision>
  <dcterms:created xsi:type="dcterms:W3CDTF">2009-12-16T03:40:40Z</dcterms:created>
  <dcterms:modified xsi:type="dcterms:W3CDTF">2010-01-20T05:05:57Z</dcterms:modified>
</cp:coreProperties>
</file>