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6" r:id="rId3"/>
    <p:sldId id="287" r:id="rId4"/>
    <p:sldId id="288" r:id="rId5"/>
    <p:sldId id="291" r:id="rId6"/>
    <p:sldId id="29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2" y="-4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0BD2BA-B816-4DDC-B9C6-B2BD392920CA}" type="datetimeFigureOut">
              <a:rPr lang="ru-RU" smtClean="0"/>
              <a:pPr/>
              <a:t>08.03.2010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364024-CF0F-45FE-B8C6-5C9D10B1DB2A}"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BD2BA-B816-4DDC-B9C6-B2BD392920CA}" type="datetimeFigureOut">
              <a:rPr lang="ru-RU" smtClean="0"/>
              <a:pPr/>
              <a:t>08.03.2010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64024-CF0F-45FE-B8C6-5C9D10B1DB2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500042"/>
            <a:ext cx="3008313" cy="1162050"/>
          </a:xfrm>
        </p:spPr>
        <p:txBody>
          <a:bodyPr>
            <a:normAutofit fontScale="90000"/>
          </a:bodyPr>
          <a:lstStyle/>
          <a:p>
            <a:r>
              <a:rPr lang="en-US" dirty="0" smtClean="0"/>
              <a:t> </a:t>
            </a:r>
            <a:r>
              <a:rPr lang="ru-RU" dirty="0" smtClean="0"/>
              <a:t/>
            </a:r>
            <a:br>
              <a:rPr lang="ru-RU" dirty="0" smtClean="0"/>
            </a:br>
            <a:r>
              <a:rPr lang="en-US" sz="3100" dirty="0" smtClean="0"/>
              <a:t>   Easter Traditions</a:t>
            </a:r>
            <a:r>
              <a:rPr lang="ru-RU" sz="3100" dirty="0" smtClean="0"/>
              <a:t/>
            </a:r>
            <a:br>
              <a:rPr lang="ru-RU" sz="3100" dirty="0" smtClean="0"/>
            </a:br>
            <a:r>
              <a:rPr lang="en-US" sz="3100" dirty="0" smtClean="0"/>
              <a:t>   </a:t>
            </a:r>
            <a:endParaRPr lang="ru-RU" sz="3100" dirty="0"/>
          </a:p>
        </p:txBody>
      </p:sp>
      <p:sp>
        <p:nvSpPr>
          <p:cNvPr id="6" name="Текст 5"/>
          <p:cNvSpPr>
            <a:spLocks noGrp="1"/>
          </p:cNvSpPr>
          <p:nvPr>
            <p:ph type="body" sz="half" idx="2"/>
          </p:nvPr>
        </p:nvSpPr>
        <p:spPr/>
        <p:txBody>
          <a:bodyPr>
            <a:normAutofit lnSpcReduction="10000"/>
          </a:bodyPr>
          <a:lstStyle/>
          <a:p>
            <a:r>
              <a:rPr lang="en-US" dirty="0" smtClean="0"/>
              <a:t> </a:t>
            </a:r>
            <a:endParaRPr lang="ru-RU" dirty="0" smtClean="0"/>
          </a:p>
          <a:p>
            <a:r>
              <a:rPr lang="en-US" dirty="0" smtClean="0"/>
              <a:t>   </a:t>
            </a:r>
            <a:endParaRPr lang="ru-RU" dirty="0" smtClean="0"/>
          </a:p>
          <a:p>
            <a:r>
              <a:rPr lang="en-US" sz="1800" dirty="0" smtClean="0"/>
              <a:t>     In Ukraine Easter has many rich traditions. Traditionally people bake special bread called paska and paint eggs called pysanky or krashanky.</a:t>
            </a:r>
            <a:endParaRPr lang="ru-RU" sz="1800" dirty="0" smtClean="0"/>
          </a:p>
          <a:p>
            <a:r>
              <a:rPr lang="en-US" sz="1800" dirty="0" smtClean="0"/>
              <a:t>   A paschal cake (“paska”) is baked at Easter time. In different regions of Ukraine people have their traditional recipes of making Easter cakes as well as every hostess has got her personal secrets  -  either with soft cheese or raisins, or with vanilla or decorated. </a:t>
            </a:r>
            <a:endParaRPr lang="ru-RU" sz="1800" dirty="0"/>
          </a:p>
        </p:txBody>
      </p:sp>
      <p:pic>
        <p:nvPicPr>
          <p:cNvPr id="7" name="Содержимое 6" descr="IMG_0007_NEW.jpg"/>
          <p:cNvPicPr>
            <a:picLocks noGrp="1"/>
          </p:cNvPicPr>
          <p:nvPr>
            <p:ph idx="1"/>
          </p:nvPr>
        </p:nvPicPr>
        <p:blipFill>
          <a:blip r:embed="rId2" cstate="print"/>
          <a:stretch>
            <a:fillRect/>
          </a:stretch>
        </p:blipFill>
        <p:spPr>
          <a:xfrm>
            <a:off x="3930130" y="483423"/>
            <a:ext cx="4401589" cy="543236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sz="6000" dirty="0" smtClean="0"/>
              <a:t>Pysanky</a:t>
            </a:r>
            <a:endParaRPr lang="ru-RU" sz="6000" dirty="0"/>
          </a:p>
        </p:txBody>
      </p:sp>
      <p:sp>
        <p:nvSpPr>
          <p:cNvPr id="7" name="Текст 6"/>
          <p:cNvSpPr>
            <a:spLocks noGrp="1"/>
          </p:cNvSpPr>
          <p:nvPr>
            <p:ph type="body" sz="half" idx="2"/>
          </p:nvPr>
        </p:nvSpPr>
        <p:spPr/>
        <p:txBody>
          <a:bodyPr>
            <a:normAutofit lnSpcReduction="10000"/>
          </a:bodyPr>
          <a:lstStyle/>
          <a:p>
            <a:r>
              <a:rPr lang="en-US" dirty="0" smtClean="0"/>
              <a:t> </a:t>
            </a:r>
            <a:endParaRPr lang="ru-RU" dirty="0" smtClean="0"/>
          </a:p>
          <a:p>
            <a:r>
              <a:rPr lang="en-US" sz="1800" dirty="0" smtClean="0"/>
              <a:t>       Ukrainian eggs, or </a:t>
            </a:r>
            <a:r>
              <a:rPr lang="en-US" sz="1800" dirty="0" smtClean="0"/>
              <a:t>pysanky</a:t>
            </a:r>
            <a:r>
              <a:rPr lang="en-US" sz="1800" dirty="0" smtClean="0"/>
              <a:t>, are a part of a rich history of tradition in Ukrainian culture. They are an integral part of Ukrainians` cultural heritage and ritualistic practices. Ukrainians believe that </a:t>
            </a:r>
            <a:r>
              <a:rPr lang="en-US" sz="1800" dirty="0" smtClean="0"/>
              <a:t>pysanky</a:t>
            </a:r>
            <a:r>
              <a:rPr lang="en-US" sz="1800" dirty="0" smtClean="0"/>
              <a:t> are responsible for keeping evil from taking over the world.     Ukrainian “</a:t>
            </a:r>
            <a:r>
              <a:rPr lang="en-US" sz="1800" dirty="0" smtClean="0"/>
              <a:t>pysanky</a:t>
            </a:r>
            <a:r>
              <a:rPr lang="en-US" sz="1800" dirty="0" smtClean="0"/>
              <a:t>” have a symbolic significance. They symbolize spring renewed life and resurrection and have thus become associated with the celebration of Easter.</a:t>
            </a:r>
            <a:endParaRPr lang="ru-RU" sz="1800" dirty="0"/>
          </a:p>
        </p:txBody>
      </p:sp>
      <p:pic>
        <p:nvPicPr>
          <p:cNvPr id="8" name="Содержимое 7" descr="ScannedImage-27.jpg"/>
          <p:cNvPicPr>
            <a:picLocks noGrp="1"/>
          </p:cNvPicPr>
          <p:nvPr>
            <p:ph idx="1"/>
          </p:nvPr>
        </p:nvPicPr>
        <p:blipFill>
          <a:blip r:embed="rId2"/>
          <a:stretch>
            <a:fillRect/>
          </a:stretch>
        </p:blipFill>
        <p:spPr>
          <a:xfrm>
            <a:off x="3428992" y="357166"/>
            <a:ext cx="5500726" cy="6143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chemeClr val="accent6">
              <a:lumMod val="75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200" dirty="0" smtClean="0"/>
              <a:t>How </a:t>
            </a:r>
            <a:r>
              <a:rPr lang="en-US" sz="3200" dirty="0" smtClean="0"/>
              <a:t>Pysanky</a:t>
            </a:r>
            <a:r>
              <a:rPr lang="en-US" sz="3200" dirty="0" smtClean="0"/>
              <a:t>   are decorated</a:t>
            </a:r>
            <a:endParaRPr lang="ru-RU" sz="3200" dirty="0"/>
          </a:p>
        </p:txBody>
      </p:sp>
      <p:sp>
        <p:nvSpPr>
          <p:cNvPr id="7" name="Текст 6"/>
          <p:cNvSpPr>
            <a:spLocks noGrp="1"/>
          </p:cNvSpPr>
          <p:nvPr>
            <p:ph type="body" sz="half" idx="2"/>
          </p:nvPr>
        </p:nvSpPr>
        <p:spPr>
          <a:xfrm>
            <a:off x="457200" y="1571612"/>
            <a:ext cx="3008313" cy="4857784"/>
          </a:xfrm>
          <a:solidFill>
            <a:schemeClr val="accent6"/>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endParaRPr lang="en-US" dirty="0" smtClean="0"/>
          </a:p>
          <a:p>
            <a:r>
              <a:rPr lang="en-US" dirty="0" smtClean="0"/>
              <a:t> </a:t>
            </a:r>
            <a:endParaRPr lang="ru-RU" dirty="0" smtClean="0"/>
          </a:p>
          <a:p>
            <a:r>
              <a:rPr lang="en-US" dirty="0" smtClean="0"/>
              <a:t>    </a:t>
            </a:r>
            <a:r>
              <a:rPr lang="en-US" dirty="0" smtClean="0"/>
              <a:t>Pysanky</a:t>
            </a:r>
            <a:r>
              <a:rPr lang="en-US" dirty="0" smtClean="0"/>
              <a:t> are </a:t>
            </a:r>
            <a:r>
              <a:rPr lang="en-US" dirty="0" smtClean="0"/>
              <a:t>coloured</a:t>
            </a:r>
            <a:r>
              <a:rPr lang="en-US" dirty="0" smtClean="0"/>
              <a:t> using natural dyes from fruits, vegetables, flowers, leaves and bark. Symbols and decorations are passed from generation to generation. They can be made of various materials – poultry (usually chicken) eggs, stone, wood or clay and can be decorated by various techniques – by painting with a brush (</a:t>
            </a:r>
            <a:r>
              <a:rPr lang="en-US" dirty="0" smtClean="0"/>
              <a:t>malyovanka</a:t>
            </a:r>
            <a:r>
              <a:rPr lang="en-US" dirty="0" smtClean="0"/>
              <a:t>), by dying the egg a solid </a:t>
            </a:r>
            <a:r>
              <a:rPr lang="en-US" dirty="0" smtClean="0"/>
              <a:t>colour</a:t>
            </a:r>
            <a:r>
              <a:rPr lang="en-US" dirty="0" smtClean="0"/>
              <a:t> (</a:t>
            </a:r>
            <a:r>
              <a:rPr lang="en-US" dirty="0" smtClean="0"/>
              <a:t>krashanka</a:t>
            </a:r>
            <a:r>
              <a:rPr lang="en-US" dirty="0" smtClean="0"/>
              <a:t>), by dripping hot wax on the egg before dying it (</a:t>
            </a:r>
            <a:r>
              <a:rPr lang="en-US" dirty="0" smtClean="0"/>
              <a:t>krapanka</a:t>
            </a:r>
            <a:r>
              <a:rPr lang="en-US" dirty="0" smtClean="0"/>
              <a:t>), or by scratching a design on a dyed egg (</a:t>
            </a:r>
            <a:r>
              <a:rPr lang="en-US" dirty="0" smtClean="0"/>
              <a:t>dryapanka</a:t>
            </a:r>
            <a:r>
              <a:rPr lang="en-US" dirty="0" smtClean="0"/>
              <a:t>). </a:t>
            </a:r>
            <a:endParaRPr lang="ru-RU" dirty="0" smtClean="0"/>
          </a:p>
          <a:p>
            <a:r>
              <a:rPr lang="en-US" dirty="0" smtClean="0"/>
              <a:t>    Decorating Easter eggs has been a great art for many years. Women and children paint designs with beeswax on an egg, they dye the egg. They melt away the wax after the dye has dried. When the beeswax melts away, the design is the </a:t>
            </a:r>
            <a:r>
              <a:rPr lang="en-US" dirty="0" smtClean="0"/>
              <a:t>colour</a:t>
            </a:r>
            <a:r>
              <a:rPr lang="en-US" dirty="0" smtClean="0"/>
              <a:t> of the egg. They dye the eggs with food </a:t>
            </a:r>
            <a:r>
              <a:rPr lang="en-US" dirty="0" smtClean="0"/>
              <a:t>colouring</a:t>
            </a:r>
            <a:r>
              <a:rPr lang="en-US" dirty="0" smtClean="0"/>
              <a:t> or Easter egg dye. After the eggs are dry, more decorations can be added with stickers and felt-tip pens.</a:t>
            </a:r>
            <a:endParaRPr lang="ru-RU" dirty="0" smtClean="0"/>
          </a:p>
          <a:p>
            <a:endParaRPr lang="ru-RU" dirty="0"/>
          </a:p>
        </p:txBody>
      </p:sp>
      <p:pic>
        <p:nvPicPr>
          <p:cNvPr id="8" name="Содержимое 7" descr="IMG_0004_NEW.jpg"/>
          <p:cNvPicPr>
            <a:picLocks noGrp="1"/>
          </p:cNvPicPr>
          <p:nvPr>
            <p:ph idx="1"/>
          </p:nvPr>
        </p:nvPicPr>
        <p:blipFill>
          <a:blip r:embed="rId2" cstate="print"/>
          <a:stretch>
            <a:fillRect/>
          </a:stretch>
        </p:blipFill>
        <p:spPr>
          <a:xfrm>
            <a:off x="3857620" y="285728"/>
            <a:ext cx="4857784" cy="60007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400420" cy="1162050"/>
          </a:xfr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6000" dirty="0" smtClean="0"/>
              <a:t>Legends</a:t>
            </a:r>
            <a:endParaRPr lang="ru-RU" sz="6000" dirty="0"/>
          </a:p>
        </p:txBody>
      </p:sp>
      <p:sp>
        <p:nvSpPr>
          <p:cNvPr id="4" name="Текст 3"/>
          <p:cNvSpPr>
            <a:spLocks noGrp="1"/>
          </p:cNvSpPr>
          <p:nvPr>
            <p:ph type="body" sz="half" idx="2"/>
          </p:nvPr>
        </p:nvSpPr>
        <p:spPr>
          <a:xfrm>
            <a:off x="457200" y="1571612"/>
            <a:ext cx="3400420" cy="4857784"/>
          </a:xfr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smtClean="0"/>
              <a:t> </a:t>
            </a:r>
            <a:endParaRPr lang="ru-RU" dirty="0" smtClean="0"/>
          </a:p>
          <a:p>
            <a:r>
              <a:rPr lang="en-US" dirty="0" smtClean="0"/>
              <a:t>     The </a:t>
            </a:r>
            <a:r>
              <a:rPr lang="en-US" dirty="0" smtClean="0"/>
              <a:t>Hutsuls</a:t>
            </a:r>
            <a:r>
              <a:rPr lang="en-US" dirty="0" smtClean="0"/>
              <a:t> – Ukrainians who live in the Carpathian Mountains of western Ukraine – believe that the fate of the world depends upon the </a:t>
            </a:r>
            <a:r>
              <a:rPr lang="en-US" dirty="0" smtClean="0"/>
              <a:t>pysanky</a:t>
            </a:r>
            <a:r>
              <a:rPr lang="en-US" dirty="0" smtClean="0"/>
              <a:t>. As long as the egg decorating custom continues, the world will exist. If for any reason, this custom is abandoned, evil – in the shape of a horrible serpent that is forever chained to a cliff – will overrun the world. Each year the serpent sends out his minions to see how many </a:t>
            </a:r>
            <a:r>
              <a:rPr lang="en-US" dirty="0" smtClean="0"/>
              <a:t>pysanky</a:t>
            </a:r>
            <a:r>
              <a:rPr lang="en-US" dirty="0" smtClean="0"/>
              <a:t> have been created. If the number is low the serpent`s chains are loosened and he is free to wander the earth causing havoc and destruction. If, on the other hand, the number of </a:t>
            </a:r>
            <a:r>
              <a:rPr lang="en-US" dirty="0" smtClean="0"/>
              <a:t>pysanky</a:t>
            </a:r>
            <a:r>
              <a:rPr lang="en-US" dirty="0" smtClean="0"/>
              <a:t> has increased, the chains are tightened and good triumphs over evil for yet another year.</a:t>
            </a:r>
            <a:endParaRPr lang="ru-RU" dirty="0" smtClean="0"/>
          </a:p>
          <a:p>
            <a:r>
              <a:rPr lang="en-US" dirty="0" smtClean="0"/>
              <a:t>      Never legends blended folklore and Christian beliefs and firmly attached the egg to the Easter celebration. One legend concerns the Virgin Mary. It tells of the time Mary gave eggs to the soldiers at the cross. She entreated them to be less cruel to her son and she cried. The tears of Mary fell upon the eggs, spotting them with dots of brilliant </a:t>
            </a:r>
            <a:r>
              <a:rPr lang="en-US" dirty="0" smtClean="0"/>
              <a:t>colour</a:t>
            </a:r>
            <a:r>
              <a:rPr lang="en-US" dirty="0" smtClean="0"/>
              <a:t>.</a:t>
            </a:r>
            <a:endParaRPr lang="ru-RU" dirty="0"/>
          </a:p>
        </p:txBody>
      </p:sp>
      <p:pic>
        <p:nvPicPr>
          <p:cNvPr id="5" name="Содержимое 4" descr="IMG_0003_NEW.jpg"/>
          <p:cNvPicPr>
            <a:picLocks noGrp="1"/>
          </p:cNvPicPr>
          <p:nvPr>
            <p:ph idx="1"/>
          </p:nvPr>
        </p:nvPicPr>
        <p:blipFill>
          <a:blip r:embed="rId2" cstate="print"/>
          <a:stretch>
            <a:fillRect/>
          </a:stretch>
        </p:blipFill>
        <p:spPr>
          <a:xfrm>
            <a:off x="4144182" y="285728"/>
            <a:ext cx="4714097" cy="6143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chemeClr val="tx2">
              <a:lumMod val="20000"/>
              <a:lumOff val="80000"/>
            </a:schemeClr>
          </a:solidFill>
        </p:spPr>
        <p:txBody>
          <a:bodyPr/>
          <a:lstStyle/>
          <a:p>
            <a:r>
              <a:rPr lang="en-US" dirty="0" smtClean="0"/>
              <a:t>How </a:t>
            </a:r>
            <a:r>
              <a:rPr lang="en-US" dirty="0" smtClean="0"/>
              <a:t>Pysanky</a:t>
            </a:r>
            <a:r>
              <a:rPr lang="en-US" dirty="0" smtClean="0"/>
              <a:t> Are Used</a:t>
            </a:r>
            <a:endParaRPr lang="ru-RU" dirty="0"/>
          </a:p>
        </p:txBody>
      </p:sp>
      <p:sp>
        <p:nvSpPr>
          <p:cNvPr id="6" name="Содержимое 5"/>
          <p:cNvSpPr>
            <a:spLocks noGrp="1"/>
          </p:cNvSpPr>
          <p:nvPr>
            <p:ph idx="1"/>
          </p:nvPr>
        </p:nvSpPr>
        <p:spPr>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r>
              <a:rPr lang="en-US" dirty="0" smtClean="0"/>
              <a:t> </a:t>
            </a:r>
            <a:endParaRPr lang="ru-RU" dirty="0" smtClean="0"/>
          </a:p>
          <a:p>
            <a:r>
              <a:rPr lang="en-US" dirty="0" smtClean="0"/>
              <a:t>       Ukrainian eggs are given to relatives, friends and respected </a:t>
            </a:r>
            <a:r>
              <a:rPr lang="en-US" dirty="0" smtClean="0"/>
              <a:t>members.They</a:t>
            </a:r>
            <a:r>
              <a:rPr lang="en-US" dirty="0" smtClean="0"/>
              <a:t> can be placed around the house for protection, arranged at the graves of loved ones, and used around family farms to promote good harvests, healthy livestock, and prosperous beehives.</a:t>
            </a:r>
            <a:endParaRPr lang="ru-RU" dirty="0" smtClean="0"/>
          </a:p>
          <a:p>
            <a:r>
              <a:rPr lang="en-US" dirty="0" smtClean="0"/>
              <a:t>       People bless </a:t>
            </a:r>
            <a:r>
              <a:rPr lang="en-US" dirty="0" smtClean="0"/>
              <a:t>paska</a:t>
            </a:r>
            <a:r>
              <a:rPr lang="en-US" dirty="0" smtClean="0"/>
              <a:t>, eggs and other food in the church. Butter, lard, cheese , sausage, smoked meat and poppy seeds, millet, pepper, horseradish are also blessed.</a:t>
            </a:r>
            <a:endParaRPr lang="ru-RU" dirty="0" smtClean="0"/>
          </a:p>
          <a:p>
            <a:r>
              <a:rPr lang="en-US" dirty="0" smtClean="0"/>
              <a:t>     After the service the people greet each other, give each other “</a:t>
            </a:r>
            <a:r>
              <a:rPr lang="en-US" dirty="0" smtClean="0"/>
              <a:t>krashanky</a:t>
            </a:r>
            <a:r>
              <a:rPr lang="en-US" dirty="0" smtClean="0"/>
              <a:t>” and then hurry home with their baskets of blessed food. Then the family has the holiday breakfast. It starts with a prayer and traditional Easter greeting: “Christos </a:t>
            </a:r>
            <a:r>
              <a:rPr lang="en-US" dirty="0" smtClean="0"/>
              <a:t>voskres</a:t>
            </a:r>
            <a:r>
              <a:rPr lang="en-US" dirty="0" smtClean="0"/>
              <a:t>” (Jesus is risen). The answer is “</a:t>
            </a:r>
            <a:r>
              <a:rPr lang="en-US" dirty="0" smtClean="0"/>
              <a:t>Voistenno</a:t>
            </a:r>
            <a:r>
              <a:rPr lang="en-US" dirty="0" smtClean="0"/>
              <a:t> </a:t>
            </a:r>
            <a:r>
              <a:rPr lang="en-US" dirty="0" smtClean="0"/>
              <a:t>voskres</a:t>
            </a:r>
            <a:r>
              <a:rPr lang="en-US" dirty="0" smtClean="0"/>
              <a:t>” (Truly risen). After this greeting, people kiss each other three times. This greeting is said all Sunday and for several more days if people hadn`t greeted each other since Easter.</a:t>
            </a:r>
            <a:endParaRPr lang="ru-RU" dirty="0" smtClean="0"/>
          </a:p>
          <a:p>
            <a:r>
              <a:rPr lang="en-US" dirty="0" smtClean="0"/>
              <a:t>      The first part of the meal is a slice of </a:t>
            </a:r>
            <a:r>
              <a:rPr lang="en-US" dirty="0" smtClean="0"/>
              <a:t>paska</a:t>
            </a:r>
            <a:r>
              <a:rPr lang="en-US" dirty="0" smtClean="0"/>
              <a:t>. Then children play </a:t>
            </a:r>
            <a:r>
              <a:rPr lang="en-US" dirty="0" smtClean="0"/>
              <a:t>navbytky</a:t>
            </a:r>
            <a:r>
              <a:rPr lang="en-US" dirty="0" smtClean="0"/>
              <a:t>, hit their Easter eggs to see whose is stronger. The one whose egg doesn`t crack wins.</a:t>
            </a:r>
            <a:endParaRPr lang="ru-RU" dirty="0" smtClean="0"/>
          </a:p>
          <a:p>
            <a:r>
              <a:rPr lang="en-US" dirty="0" smtClean="0"/>
              <a:t>     Related to the exchange of “</a:t>
            </a:r>
            <a:r>
              <a:rPr lang="en-US" dirty="0" smtClean="0"/>
              <a:t>krashanky</a:t>
            </a:r>
            <a:r>
              <a:rPr lang="en-US" dirty="0" smtClean="0"/>
              <a:t>” is the rite of sprinkling with water, which is still carried on in Western Ukraine on the second day of Easter (Wet Monday, </a:t>
            </a:r>
            <a:r>
              <a:rPr lang="en-US" dirty="0" smtClean="0"/>
              <a:t>Oblyvany</a:t>
            </a:r>
            <a:r>
              <a:rPr lang="en-US" dirty="0" smtClean="0"/>
              <a:t> </a:t>
            </a:r>
            <a:r>
              <a:rPr lang="en-US" dirty="0" smtClean="0"/>
              <a:t>Ponedilok</a:t>
            </a:r>
            <a:r>
              <a:rPr lang="en-US" dirty="0" smtClean="0"/>
              <a:t>); it`s practiced by young people splashing the girls with water. Easter Monday is also a holiday in Ukraine. All the financial institutions, offices and shops are closed on these days. During this day children visit their grandparents and godparents and bring them </a:t>
            </a:r>
            <a:r>
              <a:rPr lang="en-US" dirty="0" smtClean="0"/>
              <a:t>paska</a:t>
            </a:r>
            <a:r>
              <a:rPr lang="en-US" dirty="0" smtClean="0"/>
              <a:t> and eggs</a:t>
            </a:r>
            <a:endParaRPr lang="ru-RU"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dirty="0" smtClean="0"/>
              <a:t>Works made by the students of </a:t>
            </a:r>
            <a:r>
              <a:rPr lang="en-US" dirty="0" smtClean="0"/>
              <a:t>Chernivtsi</a:t>
            </a:r>
            <a:r>
              <a:rPr lang="en-US" dirty="0" smtClean="0"/>
              <a:t> school #6</a:t>
            </a:r>
            <a:endParaRPr lang="ru-RU" dirty="0"/>
          </a:p>
        </p:txBody>
      </p:sp>
      <p:sp>
        <p:nvSpPr>
          <p:cNvPr id="5" name="Подзаголовок 4"/>
          <p:cNvSpPr>
            <a:spLocks noGrp="1"/>
          </p:cNvSpPr>
          <p:nvPr>
            <p:ph type="subTitle" idx="1"/>
          </p:nvPr>
        </p:nvSpPr>
        <p:spPr/>
        <p:txBody>
          <a:bodyPr/>
          <a:lstStyle/>
          <a:p>
            <a:r>
              <a:rPr lang="en-US" dirty="0" smtClean="0">
                <a:solidFill>
                  <a:schemeClr val="accent1">
                    <a:lumMod val="20000"/>
                    <a:lumOff val="80000"/>
                  </a:schemeClr>
                </a:solidFill>
              </a:rPr>
              <a:t>Ukraine</a:t>
            </a:r>
            <a:endParaRPr lang="ru-RU" dirty="0">
              <a:solidFill>
                <a:schemeClr val="accent1">
                  <a:lumMod val="20000"/>
                  <a:lumOff val="80000"/>
                </a:schemeClr>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691</Words>
  <Application>Microsoft Office PowerPoint</Application>
  <PresentationFormat>Экран (4:3)</PresentationFormat>
  <Paragraphs>26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     Easter Traditions    </vt:lpstr>
      <vt:lpstr>Pysanky</vt:lpstr>
      <vt:lpstr>How Pysanky   are decorated</vt:lpstr>
      <vt:lpstr>Legends</vt:lpstr>
      <vt:lpstr>How Pysanky Are Used</vt:lpstr>
      <vt:lpstr>Works made by the students of Chernivtsi school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vasia</dc:creator>
  <cp:lastModifiedBy>vasia</cp:lastModifiedBy>
  <cp:revision>22</cp:revision>
  <dcterms:created xsi:type="dcterms:W3CDTF">2010-03-07T09:45:00Z</dcterms:created>
  <dcterms:modified xsi:type="dcterms:W3CDTF">2010-03-08T17:30:28Z</dcterms:modified>
</cp:coreProperties>
</file>